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800" r:id="rId2"/>
    <p:sldId id="838" r:id="rId3"/>
    <p:sldId id="788" r:id="rId4"/>
    <p:sldId id="837" r:id="rId5"/>
    <p:sldId id="839" r:id="rId6"/>
    <p:sldId id="840" r:id="rId7"/>
    <p:sldId id="841" r:id="rId8"/>
    <p:sldId id="842" r:id="rId9"/>
    <p:sldId id="833" r:id="rId10"/>
    <p:sldId id="269" r:id="rId11"/>
    <p:sldId id="790" r:id="rId12"/>
    <p:sldId id="791" r:id="rId13"/>
    <p:sldId id="261" r:id="rId14"/>
    <p:sldId id="843" r:id="rId15"/>
    <p:sldId id="816" r:id="rId16"/>
    <p:sldId id="793" r:id="rId17"/>
    <p:sldId id="844" r:id="rId18"/>
    <p:sldId id="845" r:id="rId19"/>
    <p:sldId id="846" r:id="rId20"/>
    <p:sldId id="804" r:id="rId21"/>
    <p:sldId id="805" r:id="rId22"/>
    <p:sldId id="847" r:id="rId23"/>
    <p:sldId id="769" r:id="rId24"/>
    <p:sldId id="848" r:id="rId25"/>
    <p:sldId id="862" r:id="rId26"/>
    <p:sldId id="864" r:id="rId27"/>
    <p:sldId id="870" r:id="rId28"/>
    <p:sldId id="820" r:id="rId29"/>
    <p:sldId id="774" r:id="rId30"/>
    <p:sldId id="832" r:id="rId31"/>
    <p:sldId id="823" r:id="rId32"/>
    <p:sldId id="807" r:id="rId33"/>
    <p:sldId id="865" r:id="rId34"/>
    <p:sldId id="871" r:id="rId35"/>
    <p:sldId id="850" r:id="rId36"/>
    <p:sldId id="851" r:id="rId37"/>
    <p:sldId id="852" r:id="rId38"/>
    <p:sldId id="854" r:id="rId39"/>
    <p:sldId id="828" r:id="rId40"/>
    <p:sldId id="813" r:id="rId41"/>
    <p:sldId id="814" r:id="rId42"/>
    <p:sldId id="869" r:id="rId43"/>
    <p:sldId id="815" r:id="rId44"/>
    <p:sldId id="824" r:id="rId45"/>
    <p:sldId id="866" r:id="rId46"/>
    <p:sldId id="868" r:id="rId47"/>
    <p:sldId id="262" r:id="rId48"/>
    <p:sldId id="825" r:id="rId49"/>
    <p:sldId id="771" r:id="rId50"/>
    <p:sldId id="778" r:id="rId5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smail Ozan Çılgın" initials="IOC" lastIdx="48" clrIdx="0"/>
  <p:cmAuthor id="2" name="Aslı AYARÖZ AKSOY" initials="AAA" lastIdx="54"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546A"/>
    <a:srgbClr val="000000"/>
    <a:srgbClr val="203864"/>
    <a:srgbClr val="FFFFFF"/>
    <a:srgbClr val="FF9901"/>
    <a:srgbClr val="ED7D31"/>
    <a:srgbClr val="FF6600"/>
    <a:srgbClr val="FF3300"/>
    <a:srgbClr val="EFF9FF"/>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68" autoAdjust="0"/>
    <p:restoredTop sz="77641" autoAdjust="0"/>
  </p:normalViewPr>
  <p:slideViewPr>
    <p:cSldViewPr snapToGrid="0">
      <p:cViewPr varScale="1">
        <p:scale>
          <a:sx n="56" d="100"/>
          <a:sy n="56" d="100"/>
        </p:scale>
        <p:origin x="-894" y="-96"/>
      </p:cViewPr>
      <p:guideLst>
        <p:guide orient="horz" pos="2160"/>
        <p:guide pos="3840"/>
      </p:guideLst>
    </p:cSldViewPr>
  </p:slideViewPr>
  <p:outlineViewPr>
    <p:cViewPr>
      <p:scale>
        <a:sx n="33" d="100"/>
        <a:sy n="33" d="100"/>
      </p:scale>
      <p:origin x="0" y="-672"/>
    </p:cViewPr>
  </p:outlineViewPr>
  <p:notesTextViewPr>
    <p:cViewPr>
      <p:scale>
        <a:sx n="100" d="100"/>
        <a:sy n="100" d="100"/>
      </p:scale>
      <p:origin x="0" y="0"/>
    </p:cViewPr>
  </p:notesTextViewPr>
  <p:sorterViewPr>
    <p:cViewPr>
      <p:scale>
        <a:sx n="75" d="100"/>
        <a:sy n="75" d="100"/>
      </p:scale>
      <p:origin x="0" y="-10888"/>
    </p:cViewPr>
  </p:sorterViewPr>
  <p:notesViewPr>
    <p:cSldViewPr snapToGrid="0">
      <p:cViewPr varScale="1">
        <p:scale>
          <a:sx n="85" d="100"/>
          <a:sy n="85" d="100"/>
        </p:scale>
        <p:origin x="3928"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511318-B786-4E74-9874-E12AA91ABF7F}" type="datetimeFigureOut">
              <a:rPr lang="tr-TR" smtClean="0"/>
              <a:t>11.03.2021</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98BAFA-7B26-44C2-9B69-5F7639683827}" type="slidenum">
              <a:rPr lang="tr-TR" smtClean="0"/>
              <a:t>‹#›</a:t>
            </a:fld>
            <a:endParaRPr lang="tr-TR"/>
          </a:p>
        </p:txBody>
      </p:sp>
    </p:spTree>
    <p:extLst>
      <p:ext uri="{BB962C8B-B14F-4D97-AF65-F5344CB8AC3E}">
        <p14:creationId xmlns:p14="http://schemas.microsoft.com/office/powerpoint/2010/main" val="897206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deprem.gov.tr/sarbis/DDK/DDK_WEB.htm"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altyapi.csb.gov.tr/riskli-yapi-tespiti-ile-ilgili-kuruluslar/arama"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gonullu.afad.gov.tr/"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dth.afad.gov.tr/"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90563" y="1143000"/>
            <a:ext cx="5486400" cy="3086100"/>
          </a:xfrm>
        </p:spPr>
      </p:sp>
      <p:sp>
        <p:nvSpPr>
          <p:cNvPr id="3" name="Not Yer Tutucusu 2"/>
          <p:cNvSpPr>
            <a:spLocks noGrp="1"/>
          </p:cNvSpPr>
          <p:nvPr>
            <p:ph type="body" idx="1"/>
          </p:nvPr>
        </p:nvSpPr>
        <p:spPr/>
        <p:txBody>
          <a:bodyPr/>
          <a:lstStyle/>
          <a:p>
            <a:pPr eaLnBrk="1" hangingPunct="1">
              <a:spcBef>
                <a:spcPct val="0"/>
              </a:spcBef>
              <a:spcAft>
                <a:spcPts val="600"/>
              </a:spcAft>
            </a:pPr>
            <a:r>
              <a:rPr lang="tr-TR" altLang="tr-TR" sz="1000" b="1" dirty="0">
                <a:latin typeface="Roboto" pitchFamily="2" charset="0"/>
                <a:ea typeface="Roboto" pitchFamily="2" charset="0"/>
              </a:rPr>
              <a:t>Önerilen Süre: 30 sn.</a:t>
            </a:r>
          </a:p>
          <a:p>
            <a:pPr eaLnBrk="1" hangingPunct="1">
              <a:spcBef>
                <a:spcPct val="0"/>
              </a:spcBef>
            </a:pPr>
            <a:endParaRPr lang="tr-TR" altLang="tr-TR" sz="1000" b="1" dirty="0">
              <a:latin typeface="Roboto" pitchFamily="2" charset="0"/>
              <a:ea typeface="Roboto" pitchFamily="2" charset="0"/>
            </a:endParaRPr>
          </a:p>
          <a:p>
            <a:pPr algn="just" eaLnBrk="1" hangingPunct="1">
              <a:spcBef>
                <a:spcPct val="0"/>
              </a:spcBef>
              <a:spcAft>
                <a:spcPts val="600"/>
              </a:spcAft>
            </a:pPr>
            <a:r>
              <a:rPr lang="tr-TR" altLang="tr-TR" sz="1000" dirty="0">
                <a:latin typeface="Roboto" pitchFamily="2" charset="0"/>
                <a:ea typeface="Roboto" pitchFamily="2" charset="0"/>
              </a:rPr>
              <a:t>Merhaba, Hoş geldiniz. Ben ............................</a:t>
            </a:r>
          </a:p>
          <a:p>
            <a:pPr algn="just" eaLnBrk="1" hangingPunct="1">
              <a:spcBef>
                <a:spcPct val="0"/>
              </a:spcBef>
              <a:spcAft>
                <a:spcPts val="600"/>
              </a:spcAft>
            </a:pPr>
            <a:r>
              <a:rPr lang="tr-TR" altLang="tr-TR" sz="1000" dirty="0">
                <a:latin typeface="Roboto" pitchFamily="2" charset="0"/>
                <a:ea typeface="Roboto" pitchFamily="2" charset="0"/>
              </a:rPr>
              <a:t>Afet ve Acil Durum Yönetimi Başkanlığı ve  İl Afet ve Acil Durum Müdürlüğü’nü temsilen buradayım.</a:t>
            </a:r>
          </a:p>
          <a:p>
            <a:pPr algn="just">
              <a:spcAft>
                <a:spcPts val="600"/>
              </a:spcAft>
            </a:pPr>
            <a:r>
              <a:rPr lang="tr-TR" sz="1000" kern="1200" dirty="0">
                <a:solidFill>
                  <a:schemeClr val="tx1"/>
                </a:solidFill>
                <a:latin typeface="Roboto" pitchFamily="2" charset="0"/>
                <a:ea typeface="Roboto" pitchFamily="2" charset="0"/>
                <a:cs typeface="+mn-cs"/>
              </a:rPr>
              <a:t>Bugün …………………. </a:t>
            </a:r>
            <a:r>
              <a:rPr lang="tr-TR" altLang="tr-TR" sz="1000" dirty="0">
                <a:latin typeface="Roboto" pitchFamily="2" charset="0"/>
                <a:ea typeface="Roboto" pitchFamily="2" charset="0"/>
              </a:rPr>
              <a:t>İl </a:t>
            </a:r>
            <a:r>
              <a:rPr lang="tr-TR" altLang="tr-TR" sz="1000" dirty="0" err="1">
                <a:latin typeface="Roboto" pitchFamily="2" charset="0"/>
                <a:ea typeface="Roboto" pitchFamily="2" charset="0"/>
              </a:rPr>
              <a:t>AFAD’ın</a:t>
            </a:r>
            <a:r>
              <a:rPr lang="tr-TR" altLang="tr-TR" sz="1000" dirty="0">
                <a:latin typeface="Roboto" pitchFamily="2" charset="0"/>
                <a:ea typeface="Roboto" pitchFamily="2" charset="0"/>
              </a:rPr>
              <a:t> </a:t>
            </a:r>
            <a:r>
              <a:rPr lang="tr-TR" sz="1000" kern="1200" dirty="0">
                <a:solidFill>
                  <a:schemeClr val="tx1"/>
                </a:solidFill>
                <a:latin typeface="Roboto" pitchFamily="2" charset="0"/>
                <a:ea typeface="Roboto" pitchFamily="2" charset="0"/>
                <a:cs typeface="+mn-cs"/>
              </a:rPr>
              <a:t>düzenlemiş olduğu «</a:t>
            </a:r>
            <a:r>
              <a:rPr lang="tr-TR" altLang="tr-TR" sz="1000" dirty="0">
                <a:latin typeface="Roboto" pitchFamily="2" charset="0"/>
                <a:ea typeface="Roboto" pitchFamily="2" charset="0"/>
              </a:rPr>
              <a:t>Birey ve Aileler için Afet Bilinci Eğitimi» </a:t>
            </a:r>
            <a:r>
              <a:rPr lang="tr-TR" sz="1000" kern="1200" dirty="0">
                <a:solidFill>
                  <a:schemeClr val="tx1"/>
                </a:solidFill>
                <a:latin typeface="Roboto" pitchFamily="2" charset="0"/>
                <a:ea typeface="Roboto" pitchFamily="2" charset="0"/>
                <a:cs typeface="+mn-cs"/>
              </a:rPr>
              <a:t>için sizlerle birlikteyim. Eğitimimiz yaklaşık 1 saat sürecektir. </a:t>
            </a:r>
          </a:p>
          <a:p>
            <a:pPr algn="just"/>
            <a:endParaRPr lang="tr-TR" sz="1000" b="1" i="1" kern="1200" dirty="0">
              <a:solidFill>
                <a:schemeClr val="tx1"/>
              </a:solidFill>
              <a:latin typeface="Roboto" pitchFamily="2" charset="0"/>
              <a:ea typeface="Roboto" pitchFamily="2" charset="0"/>
              <a:cs typeface="+mn-cs"/>
            </a:endParaRPr>
          </a:p>
          <a:p>
            <a:pPr algn="just"/>
            <a:r>
              <a:rPr lang="tr-TR" sz="1000" b="1" i="1" kern="1200" dirty="0">
                <a:solidFill>
                  <a:schemeClr val="accent1">
                    <a:lumMod val="50000"/>
                  </a:schemeClr>
                </a:solidFill>
                <a:latin typeface="Roboto" pitchFamily="2" charset="0"/>
                <a:ea typeface="Roboto" pitchFamily="2" charset="0"/>
                <a:cs typeface="+mn-cs"/>
              </a:rPr>
              <a:t>Eğitmen Notu: </a:t>
            </a:r>
            <a:r>
              <a:rPr lang="tr-TR" sz="1000" b="0" i="1" u="none" kern="1200" dirty="0">
                <a:solidFill>
                  <a:srgbClr val="FF0000"/>
                </a:solidFill>
                <a:latin typeface="Roboto" pitchFamily="2" charset="0"/>
                <a:ea typeface="Roboto" pitchFamily="2" charset="0"/>
                <a:cs typeface="+mn-cs"/>
              </a:rPr>
              <a:t>Katılımcı sayısı yüksekse ve konferans şeklinde eğitim yapılıyorsa soruların eğitim sonunda yöneltilmesi talebinde bulunulabilir, küçük gruplarda eğitim soru-cevap şeklinde interaktif olarak yürütülebilir. </a:t>
            </a:r>
            <a:r>
              <a:rPr lang="tr-TR" sz="1000" i="1" kern="1200" dirty="0">
                <a:solidFill>
                  <a:schemeClr val="accent1">
                    <a:lumMod val="50000"/>
                  </a:schemeClr>
                </a:solidFill>
                <a:latin typeface="Roboto" pitchFamily="2" charset="0"/>
                <a:ea typeface="Roboto" pitchFamily="2" charset="0"/>
                <a:cs typeface="+mn-cs"/>
              </a:rPr>
              <a:t>Lütfen katılımcıların formu doldurmaya başladığından emin olup sonra eğitime devam ediniz. </a:t>
            </a:r>
            <a:endParaRPr lang="tr-TR" sz="1000" kern="1200" dirty="0">
              <a:solidFill>
                <a:schemeClr val="accent1">
                  <a:lumMod val="50000"/>
                </a:schemeClr>
              </a:solidFill>
              <a:latin typeface="Roboto" pitchFamily="2" charset="0"/>
              <a:ea typeface="Roboto" pitchFamily="2" charset="0"/>
              <a:cs typeface="+mn-cs"/>
            </a:endParaRPr>
          </a:p>
          <a:p>
            <a:pPr eaLnBrk="1" hangingPunct="1">
              <a:spcBef>
                <a:spcPct val="0"/>
              </a:spcBef>
            </a:pPr>
            <a:endParaRPr lang="tr-TR" altLang="tr-TR" sz="1100" dirty="0">
              <a:latin typeface="Roboto" pitchFamily="2" charset="0"/>
              <a:ea typeface="Roboto" pitchFamily="2" charset="0"/>
            </a:endParaRPr>
          </a:p>
          <a:p>
            <a:endParaRPr lang="tr-TR" sz="1100" dirty="0">
              <a:latin typeface="Roboto" pitchFamily="2" charset="0"/>
              <a:ea typeface="Roboto" pitchFamily="2" charset="0"/>
            </a:endParaRPr>
          </a:p>
        </p:txBody>
      </p:sp>
      <p:sp>
        <p:nvSpPr>
          <p:cNvPr id="4" name="Slayt Numarası Yer Tutucusu 3"/>
          <p:cNvSpPr>
            <a:spLocks noGrp="1"/>
          </p:cNvSpPr>
          <p:nvPr>
            <p:ph type="sldNum" sz="quarter" idx="5"/>
          </p:nvPr>
        </p:nvSpPr>
        <p:spPr/>
        <p:txBody>
          <a:bodyPr/>
          <a:lstStyle/>
          <a:p>
            <a:fld id="{4998BAFA-7B26-44C2-9B69-5F7639683827}" type="slidenum">
              <a:rPr lang="tr-TR" smtClean="0"/>
              <a:t>1</a:t>
            </a:fld>
            <a:endParaRPr lang="tr-TR" dirty="0"/>
          </a:p>
        </p:txBody>
      </p:sp>
    </p:spTree>
    <p:extLst>
      <p:ext uri="{BB962C8B-B14F-4D97-AF65-F5344CB8AC3E}">
        <p14:creationId xmlns:p14="http://schemas.microsoft.com/office/powerpoint/2010/main" val="3713932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1000" b="1" kern="1200" dirty="0">
                <a:solidFill>
                  <a:schemeClr val="tx1"/>
                </a:solidFill>
                <a:latin typeface="Roboto" pitchFamily="2" charset="0"/>
                <a:ea typeface="Roboto" pitchFamily="2" charset="0"/>
                <a:cs typeface="+mn-cs"/>
              </a:rPr>
              <a:t>Önerilen Süre: 1 dk. 15 sn. </a:t>
            </a: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altLang="tr-TR" sz="1000" b="1" i="1" dirty="0">
                <a:latin typeface="Roboto" pitchFamily="2" charset="0"/>
                <a:ea typeface="Roboto" pitchFamily="2" charset="0"/>
              </a:rPr>
              <a:t>Slayt animasyonu tıklayınca başlar, sessizdir.</a:t>
            </a:r>
            <a:endParaRPr lang="tr-TR" altLang="tr-TR" sz="1000" i="1" dirty="0">
              <a:latin typeface="Roboto" pitchFamily="2" charset="0"/>
              <a:ea typeface="Roboto" pitchFamily="2" charset="0"/>
            </a:endParaRPr>
          </a:p>
          <a:p>
            <a:pPr algn="just"/>
            <a:endParaRPr lang="tr-TR" sz="1000" dirty="0">
              <a:latin typeface="Roboto" pitchFamily="2" charset="0"/>
              <a:ea typeface="Roboto" pitchFamily="2" charset="0"/>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u="none" baseline="0" dirty="0">
                <a:latin typeface="Roboto" pitchFamily="2" charset="0"/>
                <a:ea typeface="Roboto" pitchFamily="2" charset="0"/>
              </a:rPr>
              <a:t>Afet ve acil durumlara karşı hazırlıklı olmak için önceden plan yapmak, ailemizde kimlerin, ne zaman, nerede, nasıl davranacağını belirlemek çok önemlidir. Özetle, en az 3 günlük süreyi kapsayan Afet ve Acil Durum Aile Planı yapmanız gerekir. </a:t>
            </a:r>
            <a:endParaRPr lang="tr-TR" sz="1000" b="1" u="sng" dirty="0">
              <a:solidFill>
                <a:schemeClr val="tx2"/>
              </a:solidFill>
              <a:latin typeface="Roboto" pitchFamily="2" charset="0"/>
              <a:ea typeface="Roboto" pitchFamily="2" charset="0"/>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b="1" u="sng" dirty="0">
                <a:solidFill>
                  <a:schemeClr val="tx2"/>
                </a:solidFill>
                <a:latin typeface="Roboto" pitchFamily="2" charset="0"/>
                <a:ea typeface="Roboto" pitchFamily="2" charset="0"/>
              </a:rPr>
              <a:t>Tıklayın;</a:t>
            </a:r>
          </a:p>
          <a:p>
            <a:pPr algn="just">
              <a:spcAft>
                <a:spcPts val="600"/>
              </a:spcAft>
            </a:pPr>
            <a:r>
              <a:rPr lang="tr-TR" sz="1000" baseline="0" dirty="0">
                <a:latin typeface="Roboto" pitchFamily="2" charset="0"/>
                <a:ea typeface="Roboto" pitchFamily="2" charset="0"/>
              </a:rPr>
              <a:t>Afet ve Acil Durum Aile Planı hazırlarken ilk olarak okul çağındaki çocuklar da dahil olmak üzere, tüm aile üyelerinin katılımı ile bir aile toplantısı yapılır.  Buradaki amaç; Afet ve Acil Durum Aile Planı’nın tüm aile üyeleri tarafından kararlaştırılıp bilinmesini ve plana uygun hareket edilmesini sağlamaktır.</a:t>
            </a:r>
          </a:p>
          <a:p>
            <a:pPr algn="just">
              <a:spcAft>
                <a:spcPts val="600"/>
              </a:spcAft>
            </a:pPr>
            <a:endParaRPr lang="tr-TR" altLang="tr-TR" sz="1000" b="1" dirty="0">
              <a:latin typeface="Roboto" pitchFamily="2" charset="0"/>
              <a:ea typeface="Roboto" pitchFamily="2" charset="0"/>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altLang="tr-TR" sz="1000" b="1" dirty="0">
                <a:solidFill>
                  <a:schemeClr val="accent1">
                    <a:lumMod val="50000"/>
                  </a:schemeClr>
                </a:solidFill>
                <a:latin typeface="Roboto" pitchFamily="2" charset="0"/>
                <a:ea typeface="Roboto" pitchFamily="2" charset="0"/>
              </a:rPr>
              <a:t>Eğitmen Notu: </a:t>
            </a:r>
            <a:r>
              <a:rPr lang="tr-TR" altLang="tr-TR" sz="1000" dirty="0">
                <a:solidFill>
                  <a:schemeClr val="accent1">
                    <a:lumMod val="50000"/>
                  </a:schemeClr>
                </a:solidFill>
                <a:latin typeface="Roboto" pitchFamily="2" charset="0"/>
                <a:ea typeface="Roboto" pitchFamily="2" charset="0"/>
              </a:rPr>
              <a:t>Katılımcılara, dağıtılan Afet ve Acil Durum Aile Planı kitapçığını hatırlatınız. </a:t>
            </a:r>
            <a:endParaRPr lang="tr-TR" altLang="tr-TR" sz="1000" b="1" dirty="0">
              <a:latin typeface="Roboto" pitchFamily="2" charset="0"/>
              <a:ea typeface="Roboto" pitchFamily="2" charset="0"/>
            </a:endParaRPr>
          </a:p>
          <a:p>
            <a:pPr marL="0" marR="0" lvl="0" indent="0" algn="just" defTabSz="914400" rtl="0" eaLnBrk="1" fontAlgn="auto" latinLnBrk="0" hangingPunct="1">
              <a:lnSpc>
                <a:spcPct val="100000"/>
              </a:lnSpc>
              <a:spcBef>
                <a:spcPts val="0"/>
              </a:spcBef>
              <a:spcAft>
                <a:spcPts val="600"/>
              </a:spcAft>
              <a:buClrTx/>
              <a:buSzTx/>
              <a:buFontTx/>
              <a:buNone/>
              <a:tabLst/>
              <a:defRPr/>
            </a:pPr>
            <a:endParaRPr lang="tr-TR" altLang="tr-TR" sz="1000" b="0" dirty="0">
              <a:latin typeface="Roboto" pitchFamily="2" charset="0"/>
              <a:ea typeface="Roboto" pitchFamily="2" charset="0"/>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altLang="tr-TR" sz="1000" b="0" dirty="0">
                <a:latin typeface="Roboto" pitchFamily="2" charset="0"/>
                <a:ea typeface="Roboto" pitchFamily="2" charset="0"/>
              </a:rPr>
              <a:t>Kitapçık içinde </a:t>
            </a:r>
            <a:r>
              <a:rPr lang="tr-TR" sz="1000" b="0" baseline="0" dirty="0">
                <a:latin typeface="Roboto" pitchFamily="2" charset="0"/>
                <a:ea typeface="Roboto" pitchFamily="2" charset="0"/>
              </a:rPr>
              <a:t>belirtilen işleri ailenizle birlikte tamamladığınızda her işle ilgili "Yapıldı mı?" kutusuna bir çarpı işareti koyun. Aynı zamanda önemli aile bilgilerini de doldurmayı unutmayın.</a:t>
            </a:r>
          </a:p>
          <a:p>
            <a:pPr algn="just"/>
            <a:endParaRPr lang="tr-TR" sz="1000" baseline="0" dirty="0">
              <a:latin typeface="Roboto" pitchFamily="2" charset="0"/>
              <a:ea typeface="Roboto" pitchFamily="2" charset="0"/>
            </a:endParaRPr>
          </a:p>
          <a:p>
            <a:pPr algn="just" eaLnBrk="1" hangingPunct="1">
              <a:spcBef>
                <a:spcPct val="0"/>
              </a:spcBef>
              <a:spcAft>
                <a:spcPts val="300"/>
              </a:spcAft>
            </a:pPr>
            <a:r>
              <a:rPr lang="tr-TR" altLang="tr-TR" sz="900" b="1" i="1" u="sng" dirty="0">
                <a:latin typeface="Roboto" pitchFamily="2" charset="0"/>
                <a:ea typeface="Roboto" pitchFamily="2" charset="0"/>
              </a:rPr>
              <a:t>Bilgi Notu: </a:t>
            </a:r>
          </a:p>
          <a:p>
            <a:pPr algn="just" eaLnBrk="1" hangingPunct="1">
              <a:spcBef>
                <a:spcPct val="0"/>
              </a:spcBef>
              <a:spcAft>
                <a:spcPts val="300"/>
              </a:spcAft>
            </a:pPr>
            <a:r>
              <a:rPr lang="pt-BR" altLang="tr-TR" sz="900" b="1" i="1" dirty="0" err="1">
                <a:latin typeface="Roboto" pitchFamily="2" charset="0"/>
                <a:ea typeface="Roboto" pitchFamily="2" charset="0"/>
              </a:rPr>
              <a:t>Afet</a:t>
            </a:r>
            <a:r>
              <a:rPr lang="pt-BR" altLang="tr-TR" sz="900" b="1" i="1" dirty="0">
                <a:latin typeface="Roboto" pitchFamily="2" charset="0"/>
                <a:ea typeface="Roboto" pitchFamily="2" charset="0"/>
              </a:rPr>
              <a:t> ve </a:t>
            </a:r>
            <a:r>
              <a:rPr lang="pt-BR" altLang="tr-TR" sz="900" b="1" i="1" dirty="0" err="1">
                <a:latin typeface="Roboto" pitchFamily="2" charset="0"/>
                <a:ea typeface="Roboto" pitchFamily="2" charset="0"/>
              </a:rPr>
              <a:t>Acil</a:t>
            </a:r>
            <a:r>
              <a:rPr lang="pt-BR" altLang="tr-TR" sz="900" b="1" i="1" dirty="0">
                <a:latin typeface="Roboto" pitchFamily="2" charset="0"/>
                <a:ea typeface="Roboto" pitchFamily="2" charset="0"/>
              </a:rPr>
              <a:t> </a:t>
            </a:r>
            <a:r>
              <a:rPr lang="pt-BR" altLang="tr-TR" sz="900" b="1" i="1" dirty="0" err="1">
                <a:latin typeface="Roboto" pitchFamily="2" charset="0"/>
                <a:ea typeface="Roboto" pitchFamily="2" charset="0"/>
              </a:rPr>
              <a:t>Durum</a:t>
            </a:r>
            <a:r>
              <a:rPr lang="pt-BR" altLang="tr-TR" sz="900" b="1" i="1" dirty="0">
                <a:latin typeface="Roboto" pitchFamily="2" charset="0"/>
                <a:ea typeface="Roboto" pitchFamily="2" charset="0"/>
              </a:rPr>
              <a:t> </a:t>
            </a:r>
            <a:r>
              <a:rPr lang="pt-BR" altLang="tr-TR" sz="900" b="1" i="1" dirty="0" err="1">
                <a:latin typeface="Roboto" pitchFamily="2" charset="0"/>
                <a:ea typeface="Roboto" pitchFamily="2" charset="0"/>
              </a:rPr>
              <a:t>Aile</a:t>
            </a:r>
            <a:r>
              <a:rPr lang="pt-BR" altLang="tr-TR" sz="900" b="1" i="1" dirty="0">
                <a:latin typeface="Roboto" pitchFamily="2" charset="0"/>
                <a:ea typeface="Roboto" pitchFamily="2" charset="0"/>
              </a:rPr>
              <a:t> Planı </a:t>
            </a:r>
            <a:r>
              <a:rPr lang="tr-TR" altLang="tr-TR" sz="900" b="1" i="1" dirty="0">
                <a:latin typeface="Roboto" pitchFamily="2" charset="0"/>
                <a:ea typeface="Roboto" pitchFamily="2" charset="0"/>
              </a:rPr>
              <a:t>Kontrol Listesi</a:t>
            </a:r>
          </a:p>
          <a:p>
            <a:pPr marL="252000" indent="-180000" algn="just" eaLnBrk="1" hangingPunct="1">
              <a:spcBef>
                <a:spcPct val="0"/>
              </a:spcBef>
              <a:spcAft>
                <a:spcPts val="300"/>
              </a:spcAft>
              <a:buFont typeface="Arial" panose="020B0604020202020204" pitchFamily="34" charset="0"/>
              <a:buChar char="•"/>
            </a:pPr>
            <a:r>
              <a:rPr lang="tr-TR" altLang="tr-TR" sz="900" i="1" dirty="0">
                <a:latin typeface="Roboto" pitchFamily="2" charset="0"/>
                <a:ea typeface="Roboto" pitchFamily="2" charset="0"/>
              </a:rPr>
              <a:t>Çevremizde afet ve acil duruma yol açabilecek hususları öğrendik.</a:t>
            </a:r>
          </a:p>
          <a:p>
            <a:pPr marL="252000" indent="-180000" algn="just" eaLnBrk="1" hangingPunct="1">
              <a:spcBef>
                <a:spcPct val="0"/>
              </a:spcBef>
              <a:spcAft>
                <a:spcPts val="300"/>
              </a:spcAft>
              <a:buFont typeface="Arial" panose="020B0604020202020204" pitchFamily="34" charset="0"/>
              <a:buChar char="•"/>
            </a:pPr>
            <a:r>
              <a:rPr lang="tr-TR" altLang="tr-TR" sz="900" i="1" dirty="0">
                <a:latin typeface="Roboto" pitchFamily="2" charset="0"/>
                <a:ea typeface="Roboto" pitchFamily="2" charset="0"/>
              </a:rPr>
              <a:t>Mahalle ve yapı ölçeğinde ailemize risk yaratabilecek durumları öğrendik.</a:t>
            </a:r>
          </a:p>
          <a:p>
            <a:pPr marL="252000" indent="-180000" algn="just" eaLnBrk="1" hangingPunct="1">
              <a:spcBef>
                <a:spcPct val="0"/>
              </a:spcBef>
              <a:spcAft>
                <a:spcPts val="300"/>
              </a:spcAft>
              <a:buFont typeface="Arial" panose="020B0604020202020204" pitchFamily="34" charset="0"/>
              <a:buChar char="•"/>
            </a:pPr>
            <a:r>
              <a:rPr lang="tr-TR" altLang="tr-TR" sz="900" i="1" dirty="0">
                <a:latin typeface="Roboto" pitchFamily="2" charset="0"/>
                <a:ea typeface="Roboto" pitchFamily="2" charset="0"/>
              </a:rPr>
              <a:t>Evimiz içerisinde bize risk yaratabilecek eşyalarımızı “Tehlike Avı” yaparak belirledik ve yapısal olmayan riskleri önlemek için plan yaptık.</a:t>
            </a:r>
          </a:p>
          <a:p>
            <a:pPr marL="252000" indent="-180000" algn="just" eaLnBrk="1" hangingPunct="1">
              <a:spcBef>
                <a:spcPct val="0"/>
              </a:spcBef>
              <a:spcAft>
                <a:spcPts val="300"/>
              </a:spcAft>
              <a:buFont typeface="Arial" panose="020B0604020202020204" pitchFamily="34" charset="0"/>
              <a:buChar char="•"/>
            </a:pPr>
            <a:r>
              <a:rPr lang="tr-TR" altLang="tr-TR" sz="900" i="1" dirty="0">
                <a:latin typeface="Roboto" pitchFamily="2" charset="0"/>
                <a:ea typeface="Roboto" pitchFamily="2" charset="0"/>
              </a:rPr>
              <a:t>Afet anında bir arada değilsek evimizin içinde; evimiz ve mahallemizin dışında isek ailemizle buluşabileceğimiz buluşma yerlerini belirledik. </a:t>
            </a:r>
          </a:p>
          <a:p>
            <a:pPr marL="252000" indent="-180000" algn="just" eaLnBrk="1" hangingPunct="1">
              <a:spcBef>
                <a:spcPct val="0"/>
              </a:spcBef>
              <a:spcAft>
                <a:spcPts val="300"/>
              </a:spcAft>
              <a:buFont typeface="Arial" panose="020B0604020202020204" pitchFamily="34" charset="0"/>
              <a:buChar char="•"/>
            </a:pPr>
            <a:r>
              <a:rPr lang="tr-TR" altLang="tr-TR" sz="900" i="1" dirty="0">
                <a:latin typeface="Roboto" pitchFamily="2" charset="0"/>
                <a:ea typeface="Roboto" pitchFamily="2" charset="0"/>
              </a:rPr>
              <a:t>Afetlerde ihtiyaç duyabileceğimiz ve hayatımızı sürdürebileceğimiz ihtiyaçlar için gerekli malzemeleri toparlayıp, Afet ve Acil Durum Çantalarımızı hazırladık.</a:t>
            </a:r>
          </a:p>
          <a:p>
            <a:pPr marL="252000" indent="-180000" algn="just" eaLnBrk="1" hangingPunct="1">
              <a:spcBef>
                <a:spcPct val="0"/>
              </a:spcBef>
              <a:spcAft>
                <a:spcPts val="300"/>
              </a:spcAft>
              <a:buFont typeface="Arial" panose="020B0604020202020204" pitchFamily="34" charset="0"/>
              <a:buChar char="•"/>
            </a:pPr>
            <a:r>
              <a:rPr lang="tr-TR" altLang="tr-TR" sz="900" i="1" dirty="0">
                <a:latin typeface="Roboto" pitchFamily="2" charset="0"/>
                <a:ea typeface="Roboto" pitchFamily="2" charset="0"/>
              </a:rPr>
              <a:t>Önemli evraklarımızın, adreslerin ve telefon numaralarının birer kopyasını hazırladık. Bu kopyanın bir nüshasını bölge dışı bağlantı kişisine gönderdik. Bir nüshasını da afet ve acil durum çantamızda bulunduruyoruz.</a:t>
            </a:r>
          </a:p>
          <a:p>
            <a:pPr marL="252000" indent="-180000" algn="just" eaLnBrk="1" hangingPunct="1">
              <a:spcBef>
                <a:spcPct val="0"/>
              </a:spcBef>
              <a:spcAft>
                <a:spcPts val="300"/>
              </a:spcAft>
              <a:buFont typeface="Arial" panose="020B0604020202020204" pitchFamily="34" charset="0"/>
              <a:buChar char="•"/>
            </a:pPr>
            <a:r>
              <a:rPr lang="tr-TR" altLang="tr-TR" sz="900" i="1" dirty="0">
                <a:latin typeface="Roboto" pitchFamily="2" charset="0"/>
                <a:ea typeface="Roboto" pitchFamily="2" charset="0"/>
              </a:rPr>
              <a:t>Şehir içi ve dışından iki yakınımızı belirleyip, bu kişilerin telefonlarını ve adreslerini öğrendik ve afet sırasında tüm ev halkı o kişilerle iletişim kuracağını biliyor.</a:t>
            </a:r>
          </a:p>
          <a:p>
            <a:pPr marL="252000" indent="-180000" algn="just" eaLnBrk="1" hangingPunct="1">
              <a:spcBef>
                <a:spcPct val="0"/>
              </a:spcBef>
              <a:spcAft>
                <a:spcPts val="300"/>
              </a:spcAft>
              <a:buFont typeface="Arial" panose="020B0604020202020204" pitchFamily="34" charset="0"/>
              <a:buChar char="•"/>
            </a:pPr>
            <a:r>
              <a:rPr lang="tr-TR" altLang="tr-TR" sz="900" i="1" dirty="0">
                <a:latin typeface="Roboto" pitchFamily="2" charset="0"/>
                <a:ea typeface="Roboto" pitchFamily="2" charset="0"/>
              </a:rPr>
              <a:t>Afet ve acil durum sırasında yapmamız gereken doğru davranış şekillerini öğrendik ve her ay tatbik ederek bu davranışları tekrar ediyoruz.</a:t>
            </a:r>
          </a:p>
          <a:p>
            <a:pPr marL="252000" indent="-180000" algn="just" eaLnBrk="1" hangingPunct="1">
              <a:spcBef>
                <a:spcPct val="0"/>
              </a:spcBef>
              <a:spcAft>
                <a:spcPts val="300"/>
              </a:spcAft>
              <a:buFont typeface="Arial" panose="020B0604020202020204" pitchFamily="34" charset="0"/>
              <a:buChar char="•"/>
            </a:pPr>
            <a:r>
              <a:rPr lang="tr-TR" altLang="tr-TR" sz="900" i="1" dirty="0">
                <a:latin typeface="Roboto" pitchFamily="2" charset="0"/>
                <a:ea typeface="Roboto" pitchFamily="2" charset="0"/>
              </a:rPr>
              <a:t>Acil telefon numaralarını ne zaman ve nasıl arayacağımızı öğrendik.</a:t>
            </a:r>
          </a:p>
          <a:p>
            <a:pPr marL="252000" indent="-180000" algn="just" eaLnBrk="1" hangingPunct="1">
              <a:spcBef>
                <a:spcPct val="0"/>
              </a:spcBef>
              <a:spcAft>
                <a:spcPts val="300"/>
              </a:spcAft>
              <a:buFont typeface="Arial" panose="020B0604020202020204" pitchFamily="34" charset="0"/>
              <a:buChar char="•"/>
            </a:pPr>
            <a:r>
              <a:rPr lang="tr-TR" altLang="tr-TR" sz="900" i="1" dirty="0">
                <a:latin typeface="Roboto" pitchFamily="2" charset="0"/>
                <a:ea typeface="Roboto" pitchFamily="2" charset="0"/>
              </a:rPr>
              <a:t>Afet öncesi veya sonrasında çıkabilecek yangınlara karşı gerekli önlemleri aldık.</a:t>
            </a:r>
          </a:p>
          <a:p>
            <a:pPr marL="252000" indent="-180000" algn="just" eaLnBrk="1" hangingPunct="1">
              <a:spcBef>
                <a:spcPct val="0"/>
              </a:spcBef>
              <a:spcAft>
                <a:spcPts val="300"/>
              </a:spcAft>
              <a:buFont typeface="Arial" panose="020B0604020202020204" pitchFamily="34" charset="0"/>
              <a:buChar char="•"/>
            </a:pPr>
            <a:r>
              <a:rPr lang="tr-TR" altLang="tr-TR" sz="900" i="1" dirty="0">
                <a:latin typeface="Roboto" pitchFamily="2" charset="0"/>
                <a:ea typeface="Roboto" pitchFamily="2" charset="0"/>
              </a:rPr>
              <a:t>Aile üyeleri olarak yangın sırasında neler yapmamız gerektiğini öğrendik.</a:t>
            </a:r>
          </a:p>
          <a:p>
            <a:pPr marL="252000" indent="-180000" algn="just" eaLnBrk="1" hangingPunct="1">
              <a:spcBef>
                <a:spcPct val="0"/>
              </a:spcBef>
              <a:spcAft>
                <a:spcPts val="300"/>
              </a:spcAft>
              <a:buFont typeface="Arial" panose="020B0604020202020204" pitchFamily="34" charset="0"/>
              <a:buChar char="•"/>
            </a:pPr>
            <a:r>
              <a:rPr lang="tr-TR" altLang="tr-TR" sz="900" i="1" strike="noStrike" dirty="0">
                <a:latin typeface="Roboto" pitchFamily="2" charset="0"/>
                <a:ea typeface="Roboto" pitchFamily="2" charset="0"/>
              </a:rPr>
              <a:t>Afet </a:t>
            </a:r>
            <a:r>
              <a:rPr lang="tr-TR" altLang="tr-TR" sz="900" i="1" dirty="0">
                <a:latin typeface="Roboto" pitchFamily="2" charset="0"/>
                <a:ea typeface="Roboto" pitchFamily="2" charset="0"/>
              </a:rPr>
              <a:t>öncesinde, sırasında ve sonrasında neler yapmamız gerektiğini öğrendik.</a:t>
            </a:r>
          </a:p>
          <a:p>
            <a:pPr marL="252000" indent="-180000" algn="just" eaLnBrk="1" hangingPunct="1">
              <a:spcBef>
                <a:spcPct val="0"/>
              </a:spcBef>
              <a:spcAft>
                <a:spcPts val="300"/>
              </a:spcAft>
              <a:buFont typeface="Arial" panose="020B0604020202020204" pitchFamily="34" charset="0"/>
              <a:buChar char="•"/>
            </a:pPr>
            <a:r>
              <a:rPr lang="tr-TR" altLang="tr-TR" sz="900" i="1" dirty="0">
                <a:latin typeface="Roboto" pitchFamily="2" charset="0"/>
                <a:ea typeface="Roboto" pitchFamily="2" charset="0"/>
              </a:rPr>
              <a:t>Tahliye konusunda yeterli bilgiye sahibiz/öğrendik.</a:t>
            </a:r>
          </a:p>
          <a:p>
            <a:pPr marL="252000" indent="-180000" algn="just" eaLnBrk="1" hangingPunct="1">
              <a:spcBef>
                <a:spcPct val="0"/>
              </a:spcBef>
              <a:spcAft>
                <a:spcPts val="300"/>
              </a:spcAft>
              <a:buFont typeface="Arial" panose="020B0604020202020204" pitchFamily="34" charset="0"/>
              <a:buChar char="•"/>
            </a:pPr>
            <a:r>
              <a:rPr lang="tr-TR" altLang="tr-TR" sz="900" i="1" dirty="0">
                <a:latin typeface="Roboto" pitchFamily="2" charset="0"/>
                <a:ea typeface="Roboto" pitchFamily="2" charset="0"/>
              </a:rPr>
              <a:t>Tahliye öncesi dikkat etmemiz gereken konuları öğrendik/biliyoruz.</a:t>
            </a:r>
          </a:p>
          <a:p>
            <a:pPr marL="252000" indent="-180000" algn="just" eaLnBrk="1" hangingPunct="1">
              <a:spcBef>
                <a:spcPct val="0"/>
              </a:spcBef>
              <a:spcAft>
                <a:spcPts val="300"/>
              </a:spcAft>
              <a:buFont typeface="Arial" panose="020B0604020202020204" pitchFamily="34" charset="0"/>
              <a:buChar char="•"/>
            </a:pPr>
            <a:r>
              <a:rPr lang="tr-TR" altLang="tr-TR" sz="900" i="1" dirty="0">
                <a:latin typeface="Roboto" pitchFamily="2" charset="0"/>
                <a:ea typeface="Roboto" pitchFamily="2" charset="0"/>
              </a:rPr>
              <a:t>Tahliye sırasında ne yapmamız gerektiğini biliyoruz.</a:t>
            </a:r>
          </a:p>
          <a:p>
            <a:pPr marL="252000" indent="-180000" algn="just" eaLnBrk="1" hangingPunct="1">
              <a:spcBef>
                <a:spcPct val="0"/>
              </a:spcBef>
              <a:spcAft>
                <a:spcPts val="300"/>
              </a:spcAft>
              <a:buFont typeface="Arial" panose="020B0604020202020204" pitchFamily="34" charset="0"/>
              <a:buChar char="•"/>
            </a:pPr>
            <a:r>
              <a:rPr lang="tr-TR" altLang="tr-TR" sz="900" i="1" dirty="0">
                <a:latin typeface="Roboto" pitchFamily="2" charset="0"/>
                <a:ea typeface="Roboto" pitchFamily="2" charset="0"/>
              </a:rPr>
              <a:t>İlk yardım konusunda basit bilgilere sahibiz ayrıca tüm aile üyelerinin en kısa zamanda sertifikalı ilk yardım eğitimi alması konusunda bir plan yaptık. </a:t>
            </a:r>
          </a:p>
          <a:p>
            <a:pPr marL="252000" indent="-180000" algn="just" eaLnBrk="1" hangingPunct="1">
              <a:spcBef>
                <a:spcPct val="0"/>
              </a:spcBef>
              <a:spcAft>
                <a:spcPts val="300"/>
              </a:spcAft>
              <a:buFont typeface="Arial" panose="020B0604020202020204" pitchFamily="34" charset="0"/>
              <a:buChar char="•"/>
            </a:pPr>
            <a:r>
              <a:rPr lang="tr-TR" altLang="tr-TR" sz="900" i="1" dirty="0">
                <a:latin typeface="Roboto" pitchFamily="2" charset="0"/>
                <a:ea typeface="Roboto" pitchFamily="2" charset="0"/>
              </a:rPr>
              <a:t>Hem evimizde hem de afet ve acil durum çantamızda bulundurmak üzere ilk yardım çantalarımızı hazırladık.</a:t>
            </a:r>
          </a:p>
          <a:p>
            <a:pPr marL="252000" indent="-180000" algn="just" eaLnBrk="1" hangingPunct="1">
              <a:spcBef>
                <a:spcPct val="0"/>
              </a:spcBef>
              <a:spcAft>
                <a:spcPts val="300"/>
              </a:spcAft>
              <a:buFont typeface="Arial" panose="020B0604020202020204" pitchFamily="34" charset="0"/>
              <a:buChar char="•"/>
            </a:pPr>
            <a:r>
              <a:rPr lang="tr-TR" altLang="tr-TR" sz="900" i="1" dirty="0">
                <a:latin typeface="Roboto" pitchFamily="2" charset="0"/>
                <a:ea typeface="Roboto" pitchFamily="2" charset="0"/>
              </a:rPr>
              <a:t>Afet sonrasındaki üç gün (ilk 72 saat) için su, barınma ve tuvalet ihtiyacımızı nasıl karşılayacağımızı planladık.</a:t>
            </a:r>
          </a:p>
          <a:p>
            <a:pPr marL="252000" indent="-180000" algn="just" eaLnBrk="1" hangingPunct="1">
              <a:spcBef>
                <a:spcPct val="0"/>
              </a:spcBef>
              <a:spcAft>
                <a:spcPts val="300"/>
              </a:spcAft>
              <a:buFont typeface="Arial" panose="020B0604020202020204" pitchFamily="34" charset="0"/>
              <a:buChar char="•"/>
            </a:pPr>
            <a:r>
              <a:rPr lang="tr-TR" altLang="tr-TR" sz="900" i="1" dirty="0">
                <a:latin typeface="Roboto" pitchFamily="2" charset="0"/>
                <a:ea typeface="Roboto" pitchFamily="2" charset="0"/>
              </a:rPr>
              <a:t>Komşularımızla ve muhtarımızla afetlerde nasıl yardımlaşabileceğimizi konuştuk. Bebeklere, yaşlı ve engellilere nasıl yardım edebileceğimizi öğrendik.</a:t>
            </a:r>
          </a:p>
          <a:p>
            <a:pPr marL="252000" indent="-180000" algn="just" eaLnBrk="1" hangingPunct="1">
              <a:spcBef>
                <a:spcPct val="0"/>
              </a:spcBef>
              <a:spcAft>
                <a:spcPts val="300"/>
              </a:spcAft>
              <a:buFont typeface="Arial" panose="020B0604020202020204" pitchFamily="34" charset="0"/>
              <a:buChar char="•"/>
            </a:pPr>
            <a:r>
              <a:rPr lang="tr-TR" altLang="tr-TR" sz="900" i="1" dirty="0">
                <a:latin typeface="Roboto" pitchFamily="2" charset="0"/>
                <a:ea typeface="Roboto" pitchFamily="2" charset="0"/>
              </a:rPr>
              <a:t>Yaşadığımız bölgede meydana gelebilecek deprem, sel, heyelan/kaya düşmesi, çığ vb. afetler öncesinde, sırasında ve sonrasında yapmamız gerekenleri göz önüne alarak </a:t>
            </a:r>
            <a:r>
              <a:rPr lang="tr-TR" sz="900" baseline="0" dirty="0">
                <a:latin typeface="Roboto" pitchFamily="2" charset="0"/>
                <a:ea typeface="Roboto" pitchFamily="2" charset="0"/>
              </a:rPr>
              <a:t>Afet ve Acil Durum Aile Planı’mızı </a:t>
            </a:r>
            <a:r>
              <a:rPr lang="tr-TR" altLang="tr-TR" sz="900" i="1" dirty="0">
                <a:latin typeface="Roboto" pitchFamily="2" charset="0"/>
                <a:ea typeface="Roboto" pitchFamily="2" charset="0"/>
              </a:rPr>
              <a:t>yaptık.</a:t>
            </a:r>
          </a:p>
          <a:p>
            <a:pPr algn="just" eaLnBrk="1" hangingPunct="1">
              <a:spcBef>
                <a:spcPct val="0"/>
              </a:spcBef>
            </a:pPr>
            <a:endParaRPr lang="tr-TR" altLang="tr-TR" sz="1000" dirty="0">
              <a:latin typeface="Roboto" pitchFamily="2" charset="0"/>
              <a:ea typeface="Roboto" pitchFamily="2" charset="0"/>
            </a:endParaRPr>
          </a:p>
          <a:p>
            <a:pPr algn="just" eaLnBrk="1" hangingPunct="1">
              <a:spcBef>
                <a:spcPct val="0"/>
              </a:spcBef>
            </a:pPr>
            <a:endParaRPr lang="tr-TR" altLang="tr-TR" sz="1000" dirty="0">
              <a:latin typeface="Roboto" pitchFamily="2" charset="0"/>
              <a:ea typeface="Roboto" pitchFamily="2" charset="0"/>
            </a:endParaRPr>
          </a:p>
          <a:p>
            <a:pPr algn="just"/>
            <a:endParaRPr lang="tr-TR" sz="1000" dirty="0">
              <a:latin typeface="Roboto" pitchFamily="2" charset="0"/>
              <a:ea typeface="Roboto" pitchFamily="2" charset="0"/>
            </a:endParaRPr>
          </a:p>
        </p:txBody>
      </p:sp>
      <p:sp>
        <p:nvSpPr>
          <p:cNvPr id="4" name="Slayt Numarası Yer Tutucusu 3"/>
          <p:cNvSpPr>
            <a:spLocks noGrp="1"/>
          </p:cNvSpPr>
          <p:nvPr>
            <p:ph type="sldNum" sz="quarter" idx="5"/>
          </p:nvPr>
        </p:nvSpPr>
        <p:spPr/>
        <p:txBody>
          <a:bodyPr/>
          <a:lstStyle/>
          <a:p>
            <a:fld id="{4998BAFA-7B26-44C2-9B69-5F7639683827}" type="slidenum">
              <a:rPr lang="tr-TR" smtClean="0"/>
              <a:t>10</a:t>
            </a:fld>
            <a:endParaRPr lang="tr-TR" dirty="0"/>
          </a:p>
        </p:txBody>
      </p:sp>
    </p:spTree>
    <p:extLst>
      <p:ext uri="{BB962C8B-B14F-4D97-AF65-F5344CB8AC3E}">
        <p14:creationId xmlns:p14="http://schemas.microsoft.com/office/powerpoint/2010/main" val="1515538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1000" b="1" kern="1200" dirty="0">
                <a:solidFill>
                  <a:schemeClr val="tx1"/>
                </a:solidFill>
                <a:latin typeface="Roboto" pitchFamily="2" charset="0"/>
                <a:ea typeface="Roboto" pitchFamily="2" charset="0"/>
                <a:cs typeface="+mn-cs"/>
              </a:rPr>
              <a:t>Önerilen Süre: 1 dk. </a:t>
            </a: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altLang="tr-TR" sz="1000" b="1" i="1" dirty="0">
                <a:latin typeface="Roboto" pitchFamily="2" charset="0"/>
                <a:ea typeface="Roboto" pitchFamily="2" charset="0"/>
              </a:rPr>
              <a:t>Slayt animasyonu tıklayınca başlar, sessizdir.</a:t>
            </a:r>
            <a:endParaRPr lang="tr-TR" altLang="tr-TR" sz="1000" i="1" dirty="0">
              <a:latin typeface="Roboto" pitchFamily="2" charset="0"/>
              <a:ea typeface="Roboto" pitchFamily="2" charset="0"/>
            </a:endParaRPr>
          </a:p>
          <a:p>
            <a:pPr algn="just"/>
            <a:endParaRPr lang="tr-TR" sz="1000" dirty="0">
              <a:latin typeface="Roboto" pitchFamily="2" charset="0"/>
              <a:ea typeface="Roboto" pitchFamily="2" charset="0"/>
            </a:endParaRPr>
          </a:p>
          <a:p>
            <a:pPr algn="just" eaLnBrk="1" hangingPunct="1">
              <a:spcBef>
                <a:spcPct val="0"/>
              </a:spcBef>
              <a:spcAft>
                <a:spcPts val="600"/>
              </a:spcAft>
            </a:pPr>
            <a:r>
              <a:rPr lang="tr-TR" altLang="tr-TR" sz="1000" dirty="0">
                <a:latin typeface="Roboto" pitchFamily="2" charset="0"/>
                <a:ea typeface="Roboto" pitchFamily="2" charset="0"/>
              </a:rPr>
              <a:t>Yapının zarar görmesi veya yıkılmasına neden olabilecek, içinde yaşayanların can güvenliğini sağlayamayacak yapılar kentin ve o kentin insanlarının güvenliğini tehlikeye sokarlar. Afetlere dirençli yapılar, olası risklere dayanımı yüksek olarak inşa edilmiş yapılardır. Dirençli yapıların özelikleri aynı zamanda</a:t>
            </a:r>
            <a:r>
              <a:rPr lang="tr-TR" sz="1000" kern="1200" dirty="0">
                <a:solidFill>
                  <a:schemeClr val="tx1"/>
                </a:solidFill>
                <a:latin typeface="Roboto" pitchFamily="2" charset="0"/>
                <a:ea typeface="Roboto" pitchFamily="2" charset="0"/>
                <a:cs typeface="+mn-cs"/>
              </a:rPr>
              <a:t>; </a:t>
            </a:r>
            <a:r>
              <a:rPr lang="tr-TR" sz="1000" b="1" kern="1200" dirty="0">
                <a:solidFill>
                  <a:schemeClr val="tx1"/>
                </a:solidFill>
                <a:latin typeface="Roboto" pitchFamily="2" charset="0"/>
                <a:ea typeface="Roboto" pitchFamily="2" charset="0"/>
                <a:cs typeface="+mn-cs"/>
              </a:rPr>
              <a:t>Ev kiralarken ya da satın alırken nelere dikkat etmeliyiz? </a:t>
            </a:r>
            <a:r>
              <a:rPr lang="tr-TR" sz="1000" kern="1200" dirty="0">
                <a:solidFill>
                  <a:schemeClr val="tx1"/>
                </a:solidFill>
                <a:latin typeface="Roboto" pitchFamily="2" charset="0"/>
                <a:ea typeface="Roboto" pitchFamily="2" charset="0"/>
                <a:cs typeface="+mn-cs"/>
              </a:rPr>
              <a:t>sorusunun cevabını da bizlere verecektir. Ev satın alırken ya da kiralarken;</a:t>
            </a:r>
            <a:endParaRPr lang="tr-TR" altLang="tr-TR" sz="1000" dirty="0">
              <a:latin typeface="Roboto" pitchFamily="2" charset="0"/>
              <a:ea typeface="Roboto" pitchFamily="2" charset="0"/>
            </a:endParaRPr>
          </a:p>
          <a:p>
            <a:pPr marL="171450" indent="-171450" algn="just" eaLnBrk="1" hangingPunct="1">
              <a:spcBef>
                <a:spcPct val="0"/>
              </a:spcBef>
              <a:spcAft>
                <a:spcPts val="300"/>
              </a:spcAft>
              <a:buFont typeface="Arial" panose="020B0604020202020204" pitchFamily="34" charset="0"/>
              <a:buChar char="•"/>
            </a:pPr>
            <a:r>
              <a:rPr lang="tr-TR" altLang="tr-TR" sz="1000" dirty="0">
                <a:latin typeface="Roboto" pitchFamily="2" charset="0"/>
                <a:ea typeface="Roboto" pitchFamily="2" charset="0"/>
              </a:rPr>
              <a:t>Bulunduğu il/mahalle/parselde olası tüm afetlere uygun tasarlanmış</a:t>
            </a:r>
          </a:p>
          <a:p>
            <a:pPr marL="171450" indent="-171450" algn="just" eaLnBrk="1" hangingPunct="1">
              <a:spcBef>
                <a:spcPct val="0"/>
              </a:spcBef>
              <a:spcAft>
                <a:spcPts val="300"/>
              </a:spcAft>
              <a:buFont typeface="Arial" panose="020B0604020202020204" pitchFamily="34" charset="0"/>
              <a:buChar char="•"/>
            </a:pPr>
            <a:r>
              <a:rPr lang="tr-TR" altLang="tr-TR" sz="1000" dirty="0">
                <a:latin typeface="Roboto" pitchFamily="2" charset="0"/>
                <a:ea typeface="Roboto" pitchFamily="2" charset="0"/>
              </a:rPr>
              <a:t>Mühendislik hizmeti almış</a:t>
            </a:r>
          </a:p>
          <a:p>
            <a:pPr marL="171450" indent="-171450" algn="just" eaLnBrk="1" hangingPunct="1">
              <a:spcBef>
                <a:spcPct val="0"/>
              </a:spcBef>
              <a:spcAft>
                <a:spcPts val="300"/>
              </a:spcAft>
              <a:buFont typeface="Arial" panose="020B0604020202020204" pitchFamily="34" charset="0"/>
              <a:buChar char="•"/>
            </a:pPr>
            <a:r>
              <a:rPr lang="tr-TR" altLang="tr-TR" sz="1000" dirty="0">
                <a:latin typeface="Roboto" pitchFamily="2" charset="0"/>
                <a:ea typeface="Roboto" pitchFamily="2" charset="0"/>
              </a:rPr>
              <a:t>Geleneksel mimari örneği ise (ahşap, kagir, kerpiç, karma yapı)  yapı türüne uygun ve doğru şekilde inşa edilmiş</a:t>
            </a:r>
          </a:p>
          <a:p>
            <a:pPr marL="171450" indent="-171450" algn="just" eaLnBrk="1" hangingPunct="1">
              <a:spcBef>
                <a:spcPct val="0"/>
              </a:spcBef>
              <a:spcAft>
                <a:spcPts val="300"/>
              </a:spcAft>
              <a:buFont typeface="Arial" panose="020B0604020202020204" pitchFamily="34" charset="0"/>
              <a:buChar char="•"/>
            </a:pPr>
            <a:r>
              <a:rPr lang="tr-TR" altLang="tr-TR" sz="1000" dirty="0">
                <a:latin typeface="Roboto" pitchFamily="2" charset="0"/>
                <a:ea typeface="Roboto" pitchFamily="2" charset="0"/>
              </a:rPr>
              <a:t>Yönetmeliklerdeki dayanım koşullarına uyan</a:t>
            </a:r>
          </a:p>
          <a:p>
            <a:pPr marL="171450" indent="-171450" algn="just" eaLnBrk="1" hangingPunct="1">
              <a:spcBef>
                <a:spcPct val="0"/>
              </a:spcBef>
              <a:spcAft>
                <a:spcPts val="300"/>
              </a:spcAft>
              <a:buFont typeface="Arial" panose="020B0604020202020204" pitchFamily="34" charset="0"/>
              <a:buChar char="•"/>
            </a:pPr>
            <a:r>
              <a:rPr lang="tr-TR" altLang="tr-TR" sz="1000" dirty="0">
                <a:latin typeface="Roboto" pitchFamily="2" charset="0"/>
                <a:ea typeface="Roboto" pitchFamily="2" charset="0"/>
              </a:rPr>
              <a:t>İnşa sonrası kullanım sırasında düzenli bakım görmekte</a:t>
            </a:r>
          </a:p>
          <a:p>
            <a:pPr marL="171450" indent="-171450" algn="just" eaLnBrk="1" hangingPunct="1">
              <a:spcBef>
                <a:spcPct val="0"/>
              </a:spcBef>
              <a:spcAft>
                <a:spcPts val="300"/>
              </a:spcAft>
              <a:buFont typeface="Arial" panose="020B0604020202020204" pitchFamily="34" charset="0"/>
              <a:buChar char="•"/>
            </a:pPr>
            <a:r>
              <a:rPr lang="tr-TR" altLang="tr-TR" sz="1000" dirty="0">
                <a:latin typeface="Roboto" pitchFamily="2" charset="0"/>
                <a:ea typeface="Roboto" pitchFamily="2" charset="0"/>
              </a:rPr>
              <a:t>Yapılış amacından farklı bir amaç için kullanılmayan, kullanılıyorsa da proje ve hesapları buna uygun olarak tekrar yapılıp onaylanmış</a:t>
            </a:r>
          </a:p>
          <a:p>
            <a:pPr marL="171450" indent="-171450" algn="just" eaLnBrk="1" hangingPunct="1">
              <a:spcBef>
                <a:spcPct val="0"/>
              </a:spcBef>
              <a:spcAft>
                <a:spcPts val="300"/>
              </a:spcAft>
              <a:buFont typeface="Arial" panose="020B0604020202020204" pitchFamily="34" charset="0"/>
              <a:buChar char="•"/>
            </a:pPr>
            <a:r>
              <a:rPr lang="tr-TR" altLang="tr-TR" sz="1000" dirty="0">
                <a:latin typeface="Roboto" pitchFamily="2" charset="0"/>
                <a:ea typeface="Roboto" pitchFamily="2" charset="0"/>
              </a:rPr>
              <a:t>Proje dışı tadilatlar yapılmamış </a:t>
            </a:r>
          </a:p>
          <a:p>
            <a:pPr marL="0" indent="0" algn="just" eaLnBrk="1" hangingPunct="1">
              <a:spcBef>
                <a:spcPct val="0"/>
              </a:spcBef>
              <a:buFont typeface="Arial" panose="020B0604020202020204" pitchFamily="34" charset="0"/>
              <a:buNone/>
            </a:pPr>
            <a:r>
              <a:rPr lang="tr-TR" altLang="tr-TR" sz="1000" dirty="0">
                <a:latin typeface="Roboto" pitchFamily="2" charset="0"/>
                <a:ea typeface="Roboto" pitchFamily="2" charset="0"/>
              </a:rPr>
              <a:t>olması </a:t>
            </a:r>
            <a:r>
              <a:rPr lang="tr-TR" sz="1000" kern="1200" dirty="0">
                <a:solidFill>
                  <a:schemeClr val="tx1"/>
                </a:solidFill>
                <a:latin typeface="Roboto" pitchFamily="2" charset="0"/>
                <a:ea typeface="Roboto" pitchFamily="2" charset="0"/>
                <a:cs typeface="+mn-cs"/>
              </a:rPr>
              <a:t>gibi hususlara dikkat edilmesi gerekir. Tüm bu maddelerin yanıtları belediyelerin ilgili birimlerinden alınabilir.</a:t>
            </a:r>
          </a:p>
          <a:p>
            <a:pPr algn="just"/>
            <a:endParaRPr lang="tr-TR" sz="1000" kern="1200" dirty="0">
              <a:solidFill>
                <a:schemeClr val="tx1"/>
              </a:solidFill>
              <a:latin typeface="Roboto" pitchFamily="2" charset="0"/>
              <a:ea typeface="Roboto" pitchFamily="2" charset="0"/>
              <a:cs typeface="+mn-cs"/>
            </a:endParaRPr>
          </a:p>
          <a:p>
            <a:pPr algn="just"/>
            <a:r>
              <a:rPr lang="tr-TR" sz="1000" b="1" i="0" kern="1200" dirty="0">
                <a:solidFill>
                  <a:schemeClr val="accent1">
                    <a:lumMod val="50000"/>
                  </a:schemeClr>
                </a:solidFill>
                <a:latin typeface="Roboto" pitchFamily="2" charset="0"/>
                <a:ea typeface="Roboto" pitchFamily="2" charset="0"/>
                <a:cs typeface="+mn-cs"/>
              </a:rPr>
              <a:t>Eğitmen</a:t>
            </a:r>
            <a:r>
              <a:rPr lang="tr-TR" sz="1000" b="1" i="0" kern="1200" baseline="0" dirty="0">
                <a:solidFill>
                  <a:schemeClr val="accent1">
                    <a:lumMod val="50000"/>
                  </a:schemeClr>
                </a:solidFill>
                <a:latin typeface="Roboto" pitchFamily="2" charset="0"/>
                <a:ea typeface="Roboto" pitchFamily="2" charset="0"/>
                <a:cs typeface="+mn-cs"/>
              </a:rPr>
              <a:t> Notu: </a:t>
            </a:r>
            <a:r>
              <a:rPr lang="tr-TR" sz="1000" b="0" i="0" kern="1200" dirty="0">
                <a:solidFill>
                  <a:schemeClr val="accent1">
                    <a:lumMod val="50000"/>
                  </a:schemeClr>
                </a:solidFill>
                <a:latin typeface="Roboto" pitchFamily="2" charset="0"/>
                <a:ea typeface="Roboto" pitchFamily="2" charset="0"/>
                <a:cs typeface="+mn-cs"/>
              </a:rPr>
              <a:t>Her belediyenin yapılanma şekli farklı olduğundan belediyelerin ilgili birimlerinin adı verilememektedir. Bazı belediyelerde bu işleri İmar ve Şehircilik Müdürlüğü takip ederken bazı belediyelerde ise bu işler Fen İşleri Müdürlüğü’nün ya da bir başka </a:t>
            </a:r>
            <a:r>
              <a:rPr lang="tr-TR" sz="1000" dirty="0">
                <a:solidFill>
                  <a:schemeClr val="accent1">
                    <a:lumMod val="50000"/>
                  </a:schemeClr>
                </a:solidFill>
                <a:latin typeface="Roboto" pitchFamily="2" charset="0"/>
                <a:ea typeface="Roboto" pitchFamily="2" charset="0"/>
              </a:rPr>
              <a:t>m</a:t>
            </a:r>
            <a:r>
              <a:rPr lang="tr-TR" sz="1000" b="0" i="0" kern="1200" dirty="0">
                <a:solidFill>
                  <a:schemeClr val="accent1">
                    <a:lumMod val="50000"/>
                  </a:schemeClr>
                </a:solidFill>
                <a:latin typeface="Roboto" pitchFamily="2" charset="0"/>
                <a:ea typeface="Roboto" pitchFamily="2" charset="0"/>
                <a:cs typeface="+mn-cs"/>
              </a:rPr>
              <a:t>üdürlüğün sorumluluğunda olabilmektedir. Konuya ilişkin en doğru bilgi doğrudan belediyenin kendisinden alınmalıdır. </a:t>
            </a:r>
          </a:p>
          <a:p>
            <a:pPr algn="just"/>
            <a:endParaRPr lang="tr-TR" sz="1000" b="0" i="0" kern="1200" dirty="0">
              <a:solidFill>
                <a:schemeClr val="tx1"/>
              </a:solidFill>
              <a:latin typeface="Roboto" pitchFamily="2" charset="0"/>
              <a:ea typeface="Roboto" pitchFamily="2" charset="0"/>
              <a:cs typeface="+mn-cs"/>
            </a:endParaRPr>
          </a:p>
          <a:p>
            <a:pPr algn="just"/>
            <a:r>
              <a:rPr lang="tr-TR" sz="1000" b="1" i="0" kern="1200" dirty="0">
                <a:solidFill>
                  <a:schemeClr val="tx1"/>
                </a:solidFill>
                <a:latin typeface="Roboto" pitchFamily="2" charset="0"/>
                <a:ea typeface="Roboto" pitchFamily="2" charset="0"/>
                <a:cs typeface="+mn-cs"/>
              </a:rPr>
              <a:t>Deprem Yönetmeliği konusunda daha detaylı bilgi için: </a:t>
            </a:r>
          </a:p>
          <a:p>
            <a:pPr algn="just"/>
            <a:r>
              <a:rPr lang="tr-TR" sz="1000" b="1" i="0" u="sng" kern="1200" dirty="0">
                <a:solidFill>
                  <a:schemeClr val="tx1"/>
                </a:solidFill>
                <a:latin typeface="Roboto" pitchFamily="2" charset="0"/>
                <a:ea typeface="Roboto" pitchFamily="2" charset="0"/>
                <a:cs typeface="+mn-cs"/>
                <a:hlinkClick r:id="rId3"/>
              </a:rPr>
              <a:t>http://www.deprem.gov.tr/sarbis/DDK/DDK_WEB.htm</a:t>
            </a:r>
            <a:endParaRPr lang="tr-TR" sz="1000" i="0" kern="1200" dirty="0">
              <a:solidFill>
                <a:schemeClr val="tx1"/>
              </a:solidFill>
              <a:latin typeface="Roboto" pitchFamily="2" charset="0"/>
              <a:ea typeface="Roboto" pitchFamily="2" charset="0"/>
              <a:cs typeface="+mn-cs"/>
            </a:endParaRPr>
          </a:p>
          <a:p>
            <a:pPr algn="just"/>
            <a:endParaRPr lang="tr-TR" sz="1000" dirty="0">
              <a:latin typeface="Roboto" pitchFamily="2" charset="0"/>
              <a:ea typeface="Roboto" pitchFamily="2" charset="0"/>
            </a:endParaRPr>
          </a:p>
          <a:p>
            <a:pPr algn="just" eaLnBrk="1" hangingPunct="1">
              <a:spcBef>
                <a:spcPct val="0"/>
              </a:spcBef>
            </a:pPr>
            <a:endParaRPr lang="tr-TR" altLang="tr-TR" sz="900" b="1" i="1" u="sng" dirty="0">
              <a:latin typeface="Roboto" pitchFamily="2" charset="0"/>
              <a:ea typeface="Roboto" pitchFamily="2" charset="0"/>
            </a:endParaRPr>
          </a:p>
          <a:p>
            <a:pPr algn="just" eaLnBrk="1" hangingPunct="1">
              <a:spcBef>
                <a:spcPct val="0"/>
              </a:spcBef>
              <a:spcAft>
                <a:spcPts val="300"/>
              </a:spcAft>
            </a:pPr>
            <a:r>
              <a:rPr lang="tr-TR" altLang="tr-TR" sz="900" b="1" i="1" u="sng" dirty="0">
                <a:latin typeface="Roboto" pitchFamily="2" charset="0"/>
                <a:ea typeface="Roboto" pitchFamily="2" charset="0"/>
              </a:rPr>
              <a:t>Bilgi Notu 1: </a:t>
            </a:r>
          </a:p>
          <a:p>
            <a:pPr algn="just" eaLnBrk="1" hangingPunct="1">
              <a:lnSpc>
                <a:spcPct val="80000"/>
              </a:lnSpc>
              <a:spcBef>
                <a:spcPct val="0"/>
              </a:spcBef>
              <a:spcAft>
                <a:spcPts val="300"/>
              </a:spcAft>
            </a:pPr>
            <a:r>
              <a:rPr lang="tr-TR" altLang="tr-TR" sz="900" i="1" dirty="0">
                <a:latin typeface="Roboto" pitchFamily="2" charset="0"/>
                <a:ea typeface="Roboto" pitchFamily="2" charset="0"/>
              </a:rPr>
              <a:t>Aynı zamanda afete dirençli şehirlerde yaşamak demek;</a:t>
            </a:r>
          </a:p>
          <a:p>
            <a:pPr marL="252000" indent="-180000" algn="just" eaLnBrk="1" hangingPunct="1">
              <a:spcBef>
                <a:spcPct val="0"/>
              </a:spcBef>
              <a:spcAft>
                <a:spcPts val="300"/>
              </a:spcAft>
              <a:buClr>
                <a:schemeClr val="tx1"/>
              </a:buClr>
              <a:buSzPct val="130000"/>
              <a:buFont typeface="Arial" panose="020B0604020202020204" pitchFamily="34" charset="0"/>
              <a:buChar char="•"/>
            </a:pPr>
            <a:r>
              <a:rPr lang="tr-TR" altLang="tr-TR" sz="900" i="1" dirty="0">
                <a:latin typeface="Roboto" pitchFamily="2" charset="0"/>
                <a:ea typeface="Roboto" pitchFamily="2" charset="0"/>
              </a:rPr>
              <a:t>Kent bütününde muhtemel afetlerin tespiti</a:t>
            </a:r>
          </a:p>
          <a:p>
            <a:pPr marL="252000" indent="-180000" algn="just" eaLnBrk="1" hangingPunct="1">
              <a:spcBef>
                <a:spcPct val="0"/>
              </a:spcBef>
              <a:spcAft>
                <a:spcPts val="300"/>
              </a:spcAft>
              <a:buClr>
                <a:schemeClr val="tx1"/>
              </a:buClr>
              <a:buSzPct val="130000"/>
              <a:buFont typeface="Arial" panose="020B0604020202020204" pitchFamily="34" charset="0"/>
              <a:buChar char="•"/>
            </a:pPr>
            <a:r>
              <a:rPr lang="tr-TR" altLang="tr-TR" sz="900" i="1" dirty="0">
                <a:latin typeface="Roboto" pitchFamily="2" charset="0"/>
                <a:ea typeface="Roboto" pitchFamily="2" charset="0"/>
              </a:rPr>
              <a:t>Kenti oluşturan çalışma, konut, yeşil, açık alanlar, sağlık tesisleri, vb. gibi fonksiyonel alanların yer seçimlerinin afet risklerini azaltacak şekilde yapılması</a:t>
            </a:r>
          </a:p>
          <a:p>
            <a:pPr marL="252000" indent="-180000" algn="just" eaLnBrk="1" hangingPunct="1">
              <a:spcBef>
                <a:spcPct val="0"/>
              </a:spcBef>
              <a:spcAft>
                <a:spcPts val="300"/>
              </a:spcAft>
              <a:buClr>
                <a:schemeClr val="tx1"/>
              </a:buClr>
              <a:buSzPct val="130000"/>
              <a:buFont typeface="Arial" panose="020B0604020202020204" pitchFamily="34" charset="0"/>
              <a:buChar char="•"/>
            </a:pPr>
            <a:r>
              <a:rPr lang="tr-TR" altLang="tr-TR" sz="900" i="1" dirty="0">
                <a:latin typeface="Roboto" pitchFamily="2" charset="0"/>
                <a:ea typeface="Roboto" pitchFamily="2" charset="0"/>
              </a:rPr>
              <a:t>Afet sonrası kamu kullanımı için gerekli boş alanların planlamada düşünülmesi, mevcut boş alanların korunması ve artırılmaya çalışılması</a:t>
            </a:r>
          </a:p>
          <a:p>
            <a:pPr marL="252000" indent="-180000" algn="just" eaLnBrk="1" hangingPunct="1">
              <a:spcBef>
                <a:spcPct val="0"/>
              </a:spcBef>
              <a:spcAft>
                <a:spcPts val="300"/>
              </a:spcAft>
              <a:buClr>
                <a:schemeClr val="tx1"/>
              </a:buClr>
              <a:buSzPct val="130000"/>
              <a:buFont typeface="Arial" panose="020B0604020202020204" pitchFamily="34" charset="0"/>
              <a:buChar char="•"/>
            </a:pPr>
            <a:r>
              <a:rPr lang="tr-TR" altLang="tr-TR" sz="900" i="1" dirty="0">
                <a:latin typeface="Roboto" pitchFamily="2" charset="0"/>
                <a:ea typeface="Roboto" pitchFamily="2" charset="0"/>
              </a:rPr>
              <a:t>Mevcutta yapılaşmış olan riskli alanların Kentsel Dönüşüm çalışması ile daha az riskli alanlara taşınması (sanayi, ticaret merkezleri ve konut alanları) anlamına gelir.</a:t>
            </a:r>
          </a:p>
          <a:p>
            <a:pPr algn="just" eaLnBrk="1" hangingPunct="1">
              <a:lnSpc>
                <a:spcPct val="150000"/>
              </a:lnSpc>
              <a:spcBef>
                <a:spcPct val="0"/>
              </a:spcBef>
              <a:spcAft>
                <a:spcPts val="300"/>
              </a:spcAft>
              <a:buClr>
                <a:schemeClr val="tx1"/>
              </a:buClr>
              <a:buSzPct val="130000"/>
              <a:buFontTx/>
              <a:buNone/>
            </a:pPr>
            <a:r>
              <a:rPr lang="tr-TR" altLang="tr-TR" sz="900" i="1" dirty="0">
                <a:latin typeface="Roboto" pitchFamily="2" charset="0"/>
                <a:ea typeface="Roboto" pitchFamily="2" charset="0"/>
              </a:rPr>
              <a:t>Ülkemizde özellikle 2011’de yaşanan Van Depremlerinden sonra Kentsel Dönüşüm hız kazanmıştır.</a:t>
            </a:r>
          </a:p>
          <a:p>
            <a:pPr algn="just" eaLnBrk="1" hangingPunct="1">
              <a:spcBef>
                <a:spcPct val="0"/>
              </a:spcBef>
              <a:spcAft>
                <a:spcPts val="300"/>
              </a:spcAft>
            </a:pPr>
            <a:endParaRPr lang="tr-TR" altLang="tr-TR" sz="900" b="1" i="1" dirty="0">
              <a:latin typeface="Roboto" pitchFamily="2" charset="0"/>
              <a:ea typeface="Roboto" pitchFamily="2" charset="0"/>
            </a:endParaRPr>
          </a:p>
          <a:p>
            <a:pPr marL="0" marR="0" lvl="0" indent="0" algn="just" defTabSz="914400" rtl="0" eaLnBrk="1" fontAlgn="auto" latinLnBrk="0" hangingPunct="1">
              <a:lnSpc>
                <a:spcPct val="100000"/>
              </a:lnSpc>
              <a:spcBef>
                <a:spcPct val="0"/>
              </a:spcBef>
              <a:spcAft>
                <a:spcPts val="300"/>
              </a:spcAft>
              <a:buClrTx/>
              <a:buSzTx/>
              <a:buFontTx/>
              <a:buNone/>
              <a:tabLst/>
              <a:defRPr/>
            </a:pPr>
            <a:r>
              <a:rPr lang="tr-TR" altLang="tr-TR" sz="900" b="1" i="1" u="sng" dirty="0">
                <a:latin typeface="Roboto" pitchFamily="2" charset="0"/>
                <a:ea typeface="Roboto" pitchFamily="2" charset="0"/>
              </a:rPr>
              <a:t>Bilgi Notu 2: </a:t>
            </a:r>
          </a:p>
          <a:p>
            <a:pPr algn="just">
              <a:spcAft>
                <a:spcPts val="300"/>
              </a:spcAft>
            </a:pPr>
            <a:r>
              <a:rPr lang="tr-TR" sz="900" i="1" kern="1200" baseline="0" dirty="0">
                <a:solidFill>
                  <a:schemeClr val="tx1"/>
                </a:solidFill>
                <a:latin typeface="Roboto" pitchFamily="2" charset="0"/>
                <a:ea typeface="Roboto" pitchFamily="2" charset="0"/>
                <a:cs typeface="+mn-cs"/>
              </a:rPr>
              <a:t>Yapı elemanlarıyla ilgili olan riskleri kendi içinde ikiye ayırmak mümkündür:</a:t>
            </a:r>
          </a:p>
          <a:p>
            <a:pPr algn="just">
              <a:spcAft>
                <a:spcPts val="300"/>
              </a:spcAft>
            </a:pPr>
            <a:r>
              <a:rPr lang="tr-TR" sz="900" i="1" kern="1200" baseline="0" dirty="0">
                <a:solidFill>
                  <a:schemeClr val="tx1"/>
                </a:solidFill>
                <a:latin typeface="Roboto" pitchFamily="2" charset="0"/>
                <a:ea typeface="Roboto" pitchFamily="2" charset="0"/>
                <a:cs typeface="+mn-cs"/>
              </a:rPr>
              <a:t>Birincisi, taşıyıcı olmayan yapı elemanlarının hasar görmesi sonucu oluşabilecek risklerdir. Örneğin; bölme duvarların yıkılması, dökülmesi, devrilmesi, sıvaların dökülmesi, camların kırılması ve benzeri hasarlar nedeniyle oluşabilecek riskler sayılabilir. İkinci tür riskler, taşıyıcı yapı elemanlarının hasar görmesi durumunda oluşabilecek risklerdir. Bu tür risklerin gerçekleşmesi durumunda ortaya çıkacak zararlar çok daha büyük olabilir; hatta hasarın boyutu yapının tamamen göçmesine (yassı kadayıf şeklinde) kadar varabilir. Betonarme bir  yapının taşıyıcı sistem elemanları (kolon, kiriş, perde, temel, döşeme) açısından güvenlik düzeyi ne kadar yüksek ise risk o kadar azdır. Ya da bunun tersi olarak, güvenlik düzeyi ne kadar düşükse maddi kayıp ve can kaybı riski o derece yüksektir.</a:t>
            </a:r>
          </a:p>
          <a:p>
            <a:pPr algn="just">
              <a:spcAft>
                <a:spcPts val="300"/>
              </a:spcAft>
            </a:pPr>
            <a:endParaRPr lang="tr-TR" sz="900" kern="1200" baseline="0" dirty="0">
              <a:solidFill>
                <a:schemeClr val="tx1"/>
              </a:solidFill>
              <a:latin typeface="Roboto" pitchFamily="2" charset="0"/>
              <a:ea typeface="Roboto" pitchFamily="2" charset="0"/>
              <a:cs typeface="+mn-cs"/>
            </a:endParaRPr>
          </a:p>
          <a:p>
            <a:pPr marL="0" marR="0" lvl="0" indent="0" algn="just" defTabSz="914400" rtl="0" eaLnBrk="1" fontAlgn="auto" latinLnBrk="0" hangingPunct="1">
              <a:lnSpc>
                <a:spcPct val="100000"/>
              </a:lnSpc>
              <a:spcBef>
                <a:spcPct val="0"/>
              </a:spcBef>
              <a:spcAft>
                <a:spcPts val="300"/>
              </a:spcAft>
              <a:buClrTx/>
              <a:buSzTx/>
              <a:buFontTx/>
              <a:buNone/>
              <a:tabLst/>
              <a:defRPr/>
            </a:pPr>
            <a:r>
              <a:rPr lang="tr-TR" altLang="tr-TR" sz="900" b="1" i="1" u="sng" dirty="0">
                <a:latin typeface="Roboto" pitchFamily="2" charset="0"/>
                <a:ea typeface="Roboto" pitchFamily="2" charset="0"/>
              </a:rPr>
              <a:t>Bilgi Notu 3: </a:t>
            </a:r>
          </a:p>
          <a:p>
            <a:pPr algn="just">
              <a:spcAft>
                <a:spcPts val="300"/>
              </a:spcAft>
            </a:pPr>
            <a:r>
              <a:rPr lang="tr-TR" sz="900" b="1" i="1" kern="1200" dirty="0">
                <a:solidFill>
                  <a:schemeClr val="tx1"/>
                </a:solidFill>
                <a:latin typeface="Roboto" pitchFamily="2" charset="0"/>
                <a:ea typeface="Roboto" pitchFamily="2" charset="0"/>
                <a:cs typeface="+mn-cs"/>
              </a:rPr>
              <a:t>Yerleşim Alanlarında Doğal Tehlike Kaynaklarına Bağlı Riskler</a:t>
            </a:r>
            <a:r>
              <a:rPr lang="tr-TR" sz="900" i="1" kern="1200" dirty="0">
                <a:solidFill>
                  <a:schemeClr val="tx1"/>
                </a:solidFill>
                <a:latin typeface="Roboto" pitchFamily="2" charset="0"/>
                <a:ea typeface="Roboto" pitchFamily="2" charset="0"/>
                <a:cs typeface="+mn-cs"/>
              </a:rPr>
              <a:t> </a:t>
            </a:r>
            <a:endParaRPr lang="tr-TR" sz="900" kern="1200" dirty="0">
              <a:solidFill>
                <a:schemeClr val="tx1"/>
              </a:solidFill>
              <a:latin typeface="Roboto" pitchFamily="2" charset="0"/>
              <a:ea typeface="Roboto" pitchFamily="2" charset="0"/>
              <a:cs typeface="+mn-cs"/>
            </a:endParaRPr>
          </a:p>
          <a:p>
            <a:pPr algn="just">
              <a:spcAft>
                <a:spcPts val="300"/>
              </a:spcAft>
            </a:pPr>
            <a:r>
              <a:rPr lang="tr-TR" sz="900" i="1" kern="1200" dirty="0">
                <a:solidFill>
                  <a:schemeClr val="tx1"/>
                </a:solidFill>
                <a:latin typeface="Roboto" pitchFamily="2" charset="0"/>
                <a:ea typeface="Roboto" pitchFamily="2" charset="0"/>
                <a:cs typeface="+mn-cs"/>
              </a:rPr>
              <a:t>Yaşadığımız şehirleri oluşturan öğeler olan konut alanları, çalışma alanları, donatı alanları, yeşil alanlar, ulaşım, altyapı sistemleri ve bu alanlarda bulunan binaların hasar görebilirlik düzeyleri olası riskleri belirlemektedir. Zemin özellikleriyle uyumlu, imar ve mühendislik kurallarına uygun yapılaşmanın gerekliliğinin yanı sıra yaşam alanlarımızda ve kentsel çevremizde de birçok risk bulunmaktadır. Bu kapsamda, afetlere karşı hazırlık döneminde tüm bu risklerin birlikte değerlendirilmesi ve bu yönde tedbirlerin alınması gerekliliği ortadadır.</a:t>
            </a:r>
            <a:endParaRPr lang="tr-TR" sz="900" kern="1200" dirty="0">
              <a:solidFill>
                <a:schemeClr val="tx1"/>
              </a:solidFill>
              <a:latin typeface="Roboto" pitchFamily="2" charset="0"/>
              <a:ea typeface="Roboto" pitchFamily="2" charset="0"/>
              <a:cs typeface="+mn-cs"/>
            </a:endParaRPr>
          </a:p>
          <a:p>
            <a:pPr algn="just">
              <a:spcAft>
                <a:spcPts val="300"/>
              </a:spcAft>
            </a:pPr>
            <a:r>
              <a:rPr lang="tr-TR" sz="900" i="1" kern="1200" dirty="0">
                <a:solidFill>
                  <a:schemeClr val="tx1"/>
                </a:solidFill>
                <a:latin typeface="Roboto" pitchFamily="2" charset="0"/>
                <a:ea typeface="Roboto" pitchFamily="2" charset="0"/>
                <a:cs typeface="+mn-cs"/>
              </a:rPr>
              <a:t>Yaşam alanları ve bu alanları oluşturan binalarda bulunan riskleri çeşitli faktörler artırabilmektedir. Afetlere karşı hazırlıklı olabilmek, öncelikle afet riskini artıran faktörleri tanımayı ve alınabilecek önlemlerle bu faktörleri olabildiğince en aza indirebilmeyi gerektirmektedir.</a:t>
            </a:r>
            <a:endParaRPr lang="tr-TR" sz="900" kern="1200" dirty="0">
              <a:solidFill>
                <a:schemeClr val="tx1"/>
              </a:solidFill>
              <a:latin typeface="Roboto" pitchFamily="2" charset="0"/>
              <a:ea typeface="Roboto" pitchFamily="2" charset="0"/>
              <a:cs typeface="+mn-cs"/>
            </a:endParaRPr>
          </a:p>
          <a:p>
            <a:pPr algn="just">
              <a:spcAft>
                <a:spcPts val="300"/>
              </a:spcAft>
            </a:pPr>
            <a:r>
              <a:rPr lang="tr-TR" sz="900" b="1" i="1" kern="1200" dirty="0">
                <a:solidFill>
                  <a:schemeClr val="tx1"/>
                </a:solidFill>
                <a:latin typeface="Roboto" pitchFamily="2" charset="0"/>
                <a:ea typeface="Roboto" pitchFamily="2" charset="0"/>
                <a:cs typeface="+mn-cs"/>
              </a:rPr>
              <a:t>Yapısal (bina ölçeğinde) riskler:</a:t>
            </a:r>
            <a:r>
              <a:rPr lang="tr-TR" sz="900" i="1" kern="1200" dirty="0">
                <a:solidFill>
                  <a:schemeClr val="tx1"/>
                </a:solidFill>
                <a:latin typeface="Roboto" pitchFamily="2" charset="0"/>
                <a:ea typeface="Roboto" pitchFamily="2" charset="0"/>
                <a:cs typeface="+mn-cs"/>
              </a:rPr>
              <a:t> Bu riskleri, yapıların depreme karşı dayanım durumları, yapı denetimi ve ruhsat süreçlerine uygun şekilde inşa edilip edilmedikleri belirlemektedir.</a:t>
            </a:r>
            <a:endParaRPr lang="tr-TR" sz="900" kern="1200" dirty="0">
              <a:solidFill>
                <a:schemeClr val="tx1"/>
              </a:solidFill>
              <a:latin typeface="Roboto" pitchFamily="2" charset="0"/>
              <a:ea typeface="Roboto" pitchFamily="2" charset="0"/>
              <a:cs typeface="+mn-cs"/>
            </a:endParaRPr>
          </a:p>
          <a:p>
            <a:pPr algn="just">
              <a:spcAft>
                <a:spcPts val="300"/>
              </a:spcAft>
            </a:pPr>
            <a:r>
              <a:rPr lang="tr-TR" sz="900" b="1" i="1" kern="1200" dirty="0">
                <a:solidFill>
                  <a:schemeClr val="tx1"/>
                </a:solidFill>
                <a:latin typeface="Roboto" pitchFamily="2" charset="0"/>
                <a:ea typeface="Roboto" pitchFamily="2" charset="0"/>
                <a:cs typeface="+mn-cs"/>
              </a:rPr>
              <a:t>Mevcut yaşam alanlarına bağlı riskler (ada/mahalle/şehir ölçeğinde):</a:t>
            </a:r>
            <a:r>
              <a:rPr lang="tr-TR" sz="900" i="1" kern="1200" dirty="0">
                <a:solidFill>
                  <a:schemeClr val="tx1"/>
                </a:solidFill>
                <a:latin typeface="Roboto" pitchFamily="2" charset="0"/>
                <a:ea typeface="Roboto" pitchFamily="2" charset="0"/>
                <a:cs typeface="+mn-cs"/>
              </a:rPr>
              <a:t> Bu riskleri, konut alanları, çalışma alanları, donatı ve yeşil alanlar, ulaşım-altyapı sistemlerinden oluşan yaşam alanlarının yer seçimleri, yoğunlukları, kullanım biçimleri ve depreme karşı dayanım durumları belirlemektedir.</a:t>
            </a:r>
            <a:r>
              <a:rPr lang="tr-TR" sz="900" kern="1200" dirty="0">
                <a:solidFill>
                  <a:schemeClr val="tx1"/>
                </a:solidFill>
                <a:latin typeface="Roboto" pitchFamily="2" charset="0"/>
                <a:ea typeface="Roboto" pitchFamily="2" charset="0"/>
                <a:cs typeface="+mn-cs"/>
              </a:rPr>
              <a:t> </a:t>
            </a:r>
            <a:r>
              <a:rPr lang="tr-TR" sz="900" i="1" kern="1200" dirty="0">
                <a:solidFill>
                  <a:schemeClr val="tx1"/>
                </a:solidFill>
                <a:latin typeface="Roboto" pitchFamily="2" charset="0"/>
                <a:ea typeface="Roboto" pitchFamily="2" charset="0"/>
                <a:cs typeface="+mn-cs"/>
              </a:rPr>
              <a:t>Yaşam alanlarındaki söz konusu riskler ve bu riskleri artıran faktörler afetlere karşı zarar görebilirliği ve buna bağlı can ve mal kayıplarını artırmaktadır.</a:t>
            </a:r>
            <a:endParaRPr lang="tr-TR" sz="900" kern="1200" dirty="0">
              <a:solidFill>
                <a:schemeClr val="tx1"/>
              </a:solidFill>
              <a:latin typeface="Roboto" pitchFamily="2" charset="0"/>
              <a:ea typeface="Roboto" pitchFamily="2" charset="0"/>
              <a:cs typeface="+mn-cs"/>
            </a:endParaRPr>
          </a:p>
          <a:p>
            <a:pPr algn="just">
              <a:spcAft>
                <a:spcPts val="300"/>
              </a:spcAft>
            </a:pPr>
            <a:r>
              <a:rPr lang="tr-TR" sz="900" b="1" i="1" kern="1200" dirty="0">
                <a:solidFill>
                  <a:schemeClr val="tx1"/>
                </a:solidFill>
                <a:latin typeface="Roboto" pitchFamily="2" charset="0"/>
                <a:ea typeface="Roboto" pitchFamily="2" charset="0"/>
                <a:cs typeface="+mn-cs"/>
              </a:rPr>
              <a:t>Örnek 1: </a:t>
            </a:r>
            <a:r>
              <a:rPr lang="tr-TR" sz="900" i="1" kern="1200" dirty="0">
                <a:solidFill>
                  <a:schemeClr val="tx1"/>
                </a:solidFill>
                <a:latin typeface="Roboto" pitchFamily="2" charset="0"/>
                <a:ea typeface="Roboto" pitchFamily="2" charset="0"/>
                <a:cs typeface="+mn-cs"/>
              </a:rPr>
              <a:t>Afet anında yaralılara ilk müdahalenin yapılacağı sağlık tesislerinin yer seçimleri, hem deprem anında bu yapıların ayakta kalabilmesi hem de kolay erişimin sağlanabilmesi açısından önem taşımaktadır.</a:t>
            </a:r>
            <a:endParaRPr lang="tr-TR" sz="900" kern="1200" dirty="0">
              <a:solidFill>
                <a:schemeClr val="tx1"/>
              </a:solidFill>
              <a:latin typeface="Roboto" pitchFamily="2" charset="0"/>
              <a:ea typeface="Roboto" pitchFamily="2" charset="0"/>
              <a:cs typeface="+mn-cs"/>
            </a:endParaRPr>
          </a:p>
          <a:p>
            <a:pPr algn="just">
              <a:spcAft>
                <a:spcPts val="300"/>
              </a:spcAft>
            </a:pPr>
            <a:r>
              <a:rPr lang="tr-TR" sz="900" b="1" i="1" kern="1200" dirty="0">
                <a:solidFill>
                  <a:schemeClr val="tx1"/>
                </a:solidFill>
                <a:latin typeface="Roboto" pitchFamily="2" charset="0"/>
                <a:ea typeface="Roboto" pitchFamily="2" charset="0"/>
                <a:cs typeface="+mn-cs"/>
              </a:rPr>
              <a:t>Örnek 2: </a:t>
            </a:r>
            <a:r>
              <a:rPr lang="tr-TR" sz="900" i="1" kern="1200" dirty="0">
                <a:solidFill>
                  <a:schemeClr val="tx1"/>
                </a:solidFill>
                <a:latin typeface="Roboto" pitchFamily="2" charset="0"/>
                <a:ea typeface="Roboto" pitchFamily="2" charset="0"/>
                <a:cs typeface="+mn-cs"/>
              </a:rPr>
              <a:t>Yanıcı ve patlayıcı madde kullanılan</a:t>
            </a:r>
            <a:r>
              <a:rPr lang="tr-TR" sz="900" i="1" kern="1200" baseline="0" dirty="0">
                <a:solidFill>
                  <a:schemeClr val="tx1"/>
                </a:solidFill>
                <a:latin typeface="Roboto" pitchFamily="2" charset="0"/>
                <a:ea typeface="Roboto" pitchFamily="2" charset="0"/>
                <a:cs typeface="+mn-cs"/>
              </a:rPr>
              <a:t> </a:t>
            </a:r>
            <a:r>
              <a:rPr lang="tr-TR" sz="900" i="1" kern="1200" dirty="0">
                <a:solidFill>
                  <a:schemeClr val="tx1"/>
                </a:solidFill>
                <a:latin typeface="Roboto" pitchFamily="2" charset="0"/>
                <a:ea typeface="Roboto" pitchFamily="2" charset="0"/>
                <a:cs typeface="+mn-cs"/>
              </a:rPr>
              <a:t>alanların yoğun yerleşmelerin içinde ya da yakınında yer alması, depremden sonra oluşabilecek yangınların, patlamalara ve daha büyük hasarlara dönüşmesine neden olabilir. </a:t>
            </a:r>
            <a:endParaRPr lang="tr-TR" sz="900" kern="1200" dirty="0">
              <a:solidFill>
                <a:schemeClr val="tx1"/>
              </a:solidFill>
              <a:latin typeface="Roboto" pitchFamily="2" charset="0"/>
              <a:ea typeface="Roboto" pitchFamily="2" charset="0"/>
              <a:cs typeface="+mn-cs"/>
            </a:endParaRPr>
          </a:p>
          <a:p>
            <a:pPr algn="just">
              <a:spcAft>
                <a:spcPts val="300"/>
              </a:spcAft>
            </a:pPr>
            <a:r>
              <a:rPr lang="tr-TR" sz="900" b="1" i="1" kern="1200" dirty="0">
                <a:solidFill>
                  <a:schemeClr val="tx1"/>
                </a:solidFill>
                <a:latin typeface="Roboto" pitchFamily="2" charset="0"/>
                <a:ea typeface="Roboto" pitchFamily="2" charset="0"/>
                <a:cs typeface="+mn-cs"/>
              </a:rPr>
              <a:t>Örnek 3: </a:t>
            </a:r>
            <a:r>
              <a:rPr lang="tr-TR" sz="900" i="1" kern="1200" dirty="0">
                <a:solidFill>
                  <a:schemeClr val="tx1"/>
                </a:solidFill>
                <a:latin typeface="Roboto" pitchFamily="2" charset="0"/>
                <a:ea typeface="Roboto" pitchFamily="2" charset="0"/>
                <a:cs typeface="+mn-cs"/>
              </a:rPr>
              <a:t>Donatı alanları kapsamına giren kamu binalarının (eğitim ve dini tesisler) yanı sıra kültürel miras olarak adlandırılan yapıların hasar görmesi ya da yıkılması, bu yapıların acil durumlarda toplanma noktası ve sağlık merkezi olarak hizmet vermesini olumsuz yönde etkilemektedir.</a:t>
            </a:r>
            <a:endParaRPr lang="tr-TR" sz="900" kern="1200" dirty="0">
              <a:solidFill>
                <a:schemeClr val="tx1"/>
              </a:solidFill>
              <a:latin typeface="Roboto" pitchFamily="2" charset="0"/>
              <a:ea typeface="Roboto" pitchFamily="2" charset="0"/>
              <a:cs typeface="+mn-cs"/>
            </a:endParaRPr>
          </a:p>
          <a:p>
            <a:pPr algn="just">
              <a:spcAft>
                <a:spcPts val="300"/>
              </a:spcAft>
            </a:pPr>
            <a:r>
              <a:rPr lang="tr-TR" sz="900" b="1" i="1" kern="1200" dirty="0">
                <a:solidFill>
                  <a:schemeClr val="tx1"/>
                </a:solidFill>
                <a:latin typeface="Roboto" pitchFamily="2" charset="0"/>
                <a:ea typeface="Roboto" pitchFamily="2" charset="0"/>
                <a:cs typeface="+mn-cs"/>
              </a:rPr>
              <a:t>Örnek 4: </a:t>
            </a:r>
            <a:r>
              <a:rPr lang="tr-TR" sz="900" i="1" kern="1200" dirty="0">
                <a:solidFill>
                  <a:schemeClr val="tx1"/>
                </a:solidFill>
                <a:latin typeface="Roboto" pitchFamily="2" charset="0"/>
                <a:ea typeface="Roboto" pitchFamily="2" charset="0"/>
                <a:cs typeface="+mn-cs"/>
              </a:rPr>
              <a:t>Yönetimsel kamu yapıları, deprem anında ve sonrasında ikincil tehlikelerin oluşmasını önleme ve eşgüdüm çalışmalarında kritik sorumlulukları bünyelerinde barındırmaktadır. Acil durumlarda ayakta kalması gereken yönetim birimleri, ihtiyaç duyulan hizmetin etkin bir şekilde dağıtılması, güvenliğin sağlanması ve gündelik yaşam standartlarının tekrar düzene girmesi konularında önemli bir role sahiptir.</a:t>
            </a:r>
            <a:endParaRPr lang="tr-TR" sz="900" kern="1200" dirty="0">
              <a:solidFill>
                <a:schemeClr val="tx1"/>
              </a:solidFill>
              <a:latin typeface="Roboto" pitchFamily="2" charset="0"/>
              <a:ea typeface="Roboto" pitchFamily="2" charset="0"/>
              <a:cs typeface="+mn-cs"/>
            </a:endParaRPr>
          </a:p>
          <a:p>
            <a:pPr algn="just">
              <a:spcAft>
                <a:spcPts val="300"/>
              </a:spcAft>
            </a:pPr>
            <a:r>
              <a:rPr lang="tr-TR" sz="900" b="1" i="1" kern="1200" dirty="0">
                <a:solidFill>
                  <a:schemeClr val="tx1"/>
                </a:solidFill>
                <a:latin typeface="Roboto" pitchFamily="2" charset="0"/>
                <a:ea typeface="Roboto" pitchFamily="2" charset="0"/>
                <a:cs typeface="+mn-cs"/>
              </a:rPr>
              <a:t>Örnek 5: </a:t>
            </a:r>
            <a:r>
              <a:rPr lang="tr-TR" sz="900" i="1" kern="1200" dirty="0">
                <a:solidFill>
                  <a:schemeClr val="tx1"/>
                </a:solidFill>
                <a:latin typeface="Roboto" pitchFamily="2" charset="0"/>
                <a:ea typeface="Roboto" pitchFamily="2" charset="0"/>
                <a:cs typeface="+mn-cs"/>
              </a:rPr>
              <a:t>Sanayi tesisleri, deprem anında diğer arazi kullanım şekillerinden çok daha fazla zarara yol açma potansiyeline sahiptir. Özellikle kimyasal üretim yapan ve depolarında yanıcı-patlayıcı hammaddeler bulunduran fabrikalar ikincil tehlikelere yol açabilmektedir. Ekonomik açıdan bakıldığında, ticaret alanları gibi sanayi alanlarında da olası doğrudan kayıpların sonucunda oluşan dolaylı ekonomik kayıplar bölgenin ekonomik gücünü azaltabilmektedir.</a:t>
            </a:r>
            <a:endParaRPr lang="tr-TR" sz="900" kern="1200" dirty="0">
              <a:solidFill>
                <a:schemeClr val="tx1"/>
              </a:solidFill>
              <a:latin typeface="Roboto" pitchFamily="2" charset="0"/>
              <a:ea typeface="Roboto" pitchFamily="2" charset="0"/>
              <a:cs typeface="+mn-cs"/>
            </a:endParaRPr>
          </a:p>
          <a:p>
            <a:pPr algn="just">
              <a:spcAft>
                <a:spcPts val="300"/>
              </a:spcAft>
            </a:pPr>
            <a:r>
              <a:rPr lang="tr-TR" sz="900" b="1" i="1" kern="1200" dirty="0">
                <a:solidFill>
                  <a:schemeClr val="tx1"/>
                </a:solidFill>
                <a:latin typeface="Roboto" pitchFamily="2" charset="0"/>
                <a:ea typeface="Roboto" pitchFamily="2" charset="0"/>
                <a:cs typeface="+mn-cs"/>
              </a:rPr>
              <a:t>Örnek 6: </a:t>
            </a:r>
            <a:r>
              <a:rPr lang="tr-TR" sz="900" i="1" kern="1200" dirty="0">
                <a:solidFill>
                  <a:schemeClr val="tx1"/>
                </a:solidFill>
                <a:latin typeface="Roboto" pitchFamily="2" charset="0"/>
                <a:ea typeface="Roboto" pitchFamily="2" charset="0"/>
                <a:cs typeface="+mn-cs"/>
              </a:rPr>
              <a:t>Altyapı sistemlerindeki (elektrik, su, doğalgaz ve kanalizasyon) olası hasar ve aksaklıklar gündelik ihtiyaçların karşılanmasını zorlaştırabileceği gibi, salgın hastalık gibi ciddi problemlerin ortaya çıkmasına neden olabilir.</a:t>
            </a:r>
            <a:endParaRPr lang="tr-TR" sz="900" kern="1200" dirty="0">
              <a:solidFill>
                <a:schemeClr val="tx1"/>
              </a:solidFill>
              <a:latin typeface="Roboto" pitchFamily="2" charset="0"/>
              <a:ea typeface="Roboto" pitchFamily="2" charset="0"/>
              <a:cs typeface="+mn-cs"/>
            </a:endParaRPr>
          </a:p>
          <a:p>
            <a:pPr algn="just">
              <a:spcAft>
                <a:spcPts val="300"/>
              </a:spcAft>
            </a:pPr>
            <a:r>
              <a:rPr lang="tr-TR" sz="900" b="1" i="1" kern="1200" dirty="0">
                <a:solidFill>
                  <a:schemeClr val="tx1"/>
                </a:solidFill>
                <a:latin typeface="Roboto" pitchFamily="2" charset="0"/>
                <a:ea typeface="Roboto" pitchFamily="2" charset="0"/>
                <a:cs typeface="+mn-cs"/>
              </a:rPr>
              <a:t>Örnek 7: </a:t>
            </a:r>
            <a:r>
              <a:rPr lang="tr-TR" sz="900" i="1" kern="1200" dirty="0">
                <a:solidFill>
                  <a:schemeClr val="tx1"/>
                </a:solidFill>
                <a:latin typeface="Roboto" pitchFamily="2" charset="0"/>
                <a:ea typeface="Roboto" pitchFamily="2" charset="0"/>
                <a:cs typeface="+mn-cs"/>
              </a:rPr>
              <a:t>İletişim ve ulaşım altyapısı, afet durumlarında halkın bilgilendirilmesi ve gerekli yardım, makine ve teçhizatın sağlanmasında önem taşımaktadır.</a:t>
            </a:r>
            <a:endParaRPr lang="tr-TR" sz="900" kern="1200" dirty="0">
              <a:solidFill>
                <a:schemeClr val="tx1"/>
              </a:solidFill>
              <a:latin typeface="Roboto" pitchFamily="2" charset="0"/>
              <a:ea typeface="Roboto" pitchFamily="2" charset="0"/>
              <a:cs typeface="+mn-cs"/>
            </a:endParaRPr>
          </a:p>
          <a:p>
            <a:pPr algn="just" eaLnBrk="1" hangingPunct="1">
              <a:spcBef>
                <a:spcPct val="0"/>
              </a:spcBef>
              <a:spcAft>
                <a:spcPts val="300"/>
              </a:spcAft>
            </a:pPr>
            <a:endParaRPr lang="tr-TR" altLang="tr-TR" sz="900" b="1" i="1" u="sng" dirty="0">
              <a:latin typeface="Roboto" pitchFamily="2" charset="0"/>
              <a:ea typeface="Roboto" pitchFamily="2" charset="0"/>
            </a:endParaRPr>
          </a:p>
          <a:p>
            <a:pPr algn="just" eaLnBrk="1" hangingPunct="1">
              <a:spcBef>
                <a:spcPct val="0"/>
              </a:spcBef>
              <a:spcAft>
                <a:spcPts val="300"/>
              </a:spcAft>
            </a:pPr>
            <a:r>
              <a:rPr lang="tr-TR" altLang="tr-TR" sz="900" b="1" i="1" u="sng" dirty="0">
                <a:latin typeface="Roboto" pitchFamily="2" charset="0"/>
                <a:ea typeface="Roboto" pitchFamily="2" charset="0"/>
              </a:rPr>
              <a:t>Bilgi Notu 4: </a:t>
            </a:r>
          </a:p>
          <a:p>
            <a:pPr algn="just" eaLnBrk="1" hangingPunct="1">
              <a:spcBef>
                <a:spcPct val="0"/>
              </a:spcBef>
              <a:spcAft>
                <a:spcPts val="300"/>
              </a:spcAft>
            </a:pPr>
            <a:r>
              <a:rPr lang="tr-TR" altLang="tr-TR" sz="900" i="1" dirty="0">
                <a:latin typeface="Roboto" pitchFamily="2" charset="0"/>
                <a:ea typeface="Roboto" pitchFamily="2" charset="0"/>
              </a:rPr>
              <a:t>Bir binanın inşa süreci ve hangi aşamalarında ruhsatlarının alındığı konusunda bilgi sahibi olmak önemlidir. Bunu bilen bilinçli kullanıcı afetler söz konusu olduğunda elinde hangi ruhsatın olmasının yaşadığı yapı için güvenlidir demek olduğunu da bilir. Yapım süresince belediyeden 3 iznin alınması gerekmektedir:</a:t>
            </a:r>
          </a:p>
          <a:p>
            <a:pPr algn="just" eaLnBrk="1" hangingPunct="1">
              <a:spcBef>
                <a:spcPct val="0"/>
              </a:spcBef>
              <a:spcAft>
                <a:spcPts val="300"/>
              </a:spcAft>
            </a:pPr>
            <a:r>
              <a:rPr lang="tr-TR" altLang="tr-TR" sz="900" b="1" i="1" dirty="0">
                <a:latin typeface="Roboto" pitchFamily="2" charset="0"/>
                <a:ea typeface="Roboto" pitchFamily="2" charset="0"/>
              </a:rPr>
              <a:t>İnşaat ruhsatı: </a:t>
            </a:r>
            <a:r>
              <a:rPr lang="tr-TR" altLang="tr-TR" sz="900" i="1" dirty="0">
                <a:latin typeface="Roboto" pitchFamily="2" charset="0"/>
                <a:ea typeface="Roboto" pitchFamily="2" charset="0"/>
              </a:rPr>
              <a:t>İnşaata başlayabilmek için arsanın bulunduğu belediyeden inşaat ruhsatı alınmalıdır.</a:t>
            </a:r>
          </a:p>
          <a:p>
            <a:pPr algn="just" eaLnBrk="1" hangingPunct="1">
              <a:spcBef>
                <a:spcPct val="0"/>
              </a:spcBef>
              <a:spcAft>
                <a:spcPts val="300"/>
              </a:spcAft>
            </a:pPr>
            <a:r>
              <a:rPr lang="tr-TR" altLang="tr-TR" sz="900" b="1" i="1" dirty="0">
                <a:latin typeface="Roboto" pitchFamily="2" charset="0"/>
                <a:ea typeface="Roboto" pitchFamily="2" charset="0"/>
              </a:rPr>
              <a:t>Temel üstü ruhsatı: </a:t>
            </a:r>
            <a:r>
              <a:rPr lang="tr-TR" altLang="tr-TR" sz="900" i="1" dirty="0">
                <a:latin typeface="Roboto" pitchFamily="2" charset="0"/>
                <a:ea typeface="Roboto" pitchFamily="2" charset="0"/>
              </a:rPr>
              <a:t>İnşaata başlanıp temeller bittikten sonra, </a:t>
            </a:r>
            <a:r>
              <a:rPr lang="tr-TR" altLang="tr-TR" sz="900" i="1" dirty="0" err="1">
                <a:latin typeface="Roboto" pitchFamily="2" charset="0"/>
                <a:ea typeface="Roboto" pitchFamily="2" charset="0"/>
              </a:rPr>
              <a:t>subasman</a:t>
            </a:r>
            <a:r>
              <a:rPr lang="tr-TR" altLang="tr-TR" sz="900" i="1" dirty="0">
                <a:latin typeface="Roboto" pitchFamily="2" charset="0"/>
                <a:ea typeface="Roboto" pitchFamily="2" charset="0"/>
              </a:rPr>
              <a:t> kotuna gelindiğinde temel üstü ruhsatı alınır. Belediye yetkilileri tarafından binanın projede belirtilen büyüklük sınırlarında yapılıp yapılmadığı kontrol edildikten sonra diğer katların çıkılabilmesi için temel üstü ruhsatı gereklidir.</a:t>
            </a:r>
          </a:p>
          <a:p>
            <a:pPr algn="just" eaLnBrk="1" hangingPunct="1">
              <a:spcBef>
                <a:spcPct val="0"/>
              </a:spcBef>
              <a:spcAft>
                <a:spcPts val="300"/>
              </a:spcAft>
            </a:pPr>
            <a:r>
              <a:rPr lang="tr-TR" altLang="tr-TR" sz="900" b="1" i="1" dirty="0">
                <a:latin typeface="Roboto" pitchFamily="2" charset="0"/>
                <a:ea typeface="Roboto" pitchFamily="2" charset="0"/>
              </a:rPr>
              <a:t>Yapı kullanım(iskân) izni: </a:t>
            </a:r>
            <a:r>
              <a:rPr lang="tr-TR" altLang="tr-TR" sz="900" b="0" i="1" dirty="0">
                <a:latin typeface="Roboto" pitchFamily="2" charset="0"/>
                <a:ea typeface="Roboto" pitchFamily="2" charset="0"/>
              </a:rPr>
              <a:t>İn</a:t>
            </a:r>
            <a:r>
              <a:rPr lang="tr-TR" altLang="tr-TR" sz="900" i="1" dirty="0">
                <a:latin typeface="Roboto" pitchFamily="2" charset="0"/>
                <a:ea typeface="Roboto" pitchFamily="2" charset="0"/>
              </a:rPr>
              <a:t>şaatın tamamlanmasının ardından, inşaat kullanımı için son bir iznin daha alınması gerekir. Yapı denetim firmasının son kontrollerinden sonra bina sahibi ve mimarın ortak dilekçesiyle belediyeye iskân izni için başvurulur. Belediye yetkilileri son kontrolleri yaptıktan sonra, bina kullanımı su elektrik gibi hizmetlerin kullanılmasına imkân tanıyacak olan iskân iznini vermektedir.</a:t>
            </a:r>
          </a:p>
          <a:p>
            <a:pPr algn="just" eaLnBrk="1" hangingPunct="1">
              <a:spcBef>
                <a:spcPct val="0"/>
              </a:spcBef>
              <a:spcAft>
                <a:spcPts val="300"/>
              </a:spcAft>
            </a:pPr>
            <a:endParaRPr lang="tr-TR" altLang="tr-TR" sz="900" dirty="0">
              <a:latin typeface="Roboto" pitchFamily="2" charset="0"/>
              <a:ea typeface="Roboto" pitchFamily="2" charset="0"/>
            </a:endParaRPr>
          </a:p>
          <a:p>
            <a:pPr marL="0" marR="0" lvl="0" indent="0" algn="just" defTabSz="914400" rtl="0" eaLnBrk="1" fontAlgn="auto" latinLnBrk="0" hangingPunct="1">
              <a:lnSpc>
                <a:spcPct val="100000"/>
              </a:lnSpc>
              <a:spcBef>
                <a:spcPct val="0"/>
              </a:spcBef>
              <a:spcAft>
                <a:spcPts val="300"/>
              </a:spcAft>
              <a:buClrTx/>
              <a:buSzTx/>
              <a:buFontTx/>
              <a:buNone/>
              <a:tabLst/>
              <a:defRPr/>
            </a:pPr>
            <a:r>
              <a:rPr lang="tr-TR" altLang="tr-TR" sz="900" b="1" i="1" u="sng" dirty="0">
                <a:latin typeface="Roboto" pitchFamily="2" charset="0"/>
                <a:ea typeface="Roboto" pitchFamily="2" charset="0"/>
              </a:rPr>
              <a:t>Bilgi Notu 5: </a:t>
            </a:r>
          </a:p>
          <a:p>
            <a:pPr algn="just">
              <a:spcAft>
                <a:spcPts val="300"/>
              </a:spcAft>
            </a:pPr>
            <a:r>
              <a:rPr lang="tr-TR" sz="900" i="1" kern="1200" dirty="0">
                <a:solidFill>
                  <a:schemeClr val="tx1"/>
                </a:solidFill>
                <a:latin typeface="Roboto" pitchFamily="2" charset="0"/>
                <a:ea typeface="Roboto" pitchFamily="2" charset="0"/>
                <a:cs typeface="+mn-cs"/>
              </a:rPr>
              <a:t>Binalarda güvenlik düzeyinin düşük olmasının başlıca nedenlerine baktığımızda</a:t>
            </a:r>
            <a:r>
              <a:rPr lang="tr-TR" sz="900" i="1" kern="1200" baseline="0" dirty="0">
                <a:solidFill>
                  <a:schemeClr val="tx1"/>
                </a:solidFill>
                <a:latin typeface="Roboto" pitchFamily="2" charset="0"/>
                <a:ea typeface="Roboto" pitchFamily="2" charset="0"/>
                <a:cs typeface="+mn-cs"/>
              </a:rPr>
              <a:t> ise;</a:t>
            </a:r>
          </a:p>
          <a:p>
            <a:pPr marL="171450" indent="-17145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Kolon-kiriş birleşim bölgelerine sargı donatısının (</a:t>
            </a:r>
            <a:r>
              <a:rPr lang="tr-TR" sz="900" i="1" kern="1200" dirty="0" err="1">
                <a:solidFill>
                  <a:schemeClr val="tx1"/>
                </a:solidFill>
                <a:latin typeface="Roboto" pitchFamily="2" charset="0"/>
                <a:ea typeface="Roboto" pitchFamily="2" charset="0"/>
                <a:cs typeface="+mn-cs"/>
              </a:rPr>
              <a:t>etriye</a:t>
            </a:r>
            <a:r>
              <a:rPr lang="tr-TR" sz="900" i="1" kern="1200" dirty="0">
                <a:solidFill>
                  <a:schemeClr val="tx1"/>
                </a:solidFill>
                <a:latin typeface="Roboto" pitchFamily="2" charset="0"/>
                <a:ea typeface="Roboto" pitchFamily="2" charset="0"/>
                <a:cs typeface="+mn-cs"/>
              </a:rPr>
              <a:t>) doğru ve yeterli miktarda konmaması</a:t>
            </a:r>
          </a:p>
          <a:p>
            <a:pPr marL="171450" indent="-17145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Beton dayanımlarının çok düşük olması veya betonun yanık olması</a:t>
            </a:r>
          </a:p>
          <a:p>
            <a:pPr marL="171450" indent="-17145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Kolon kesitlerinin çok küçük olması</a:t>
            </a:r>
          </a:p>
          <a:p>
            <a:pPr marL="171450" indent="-17145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Binada yumuşak kat olması</a:t>
            </a:r>
          </a:p>
          <a:p>
            <a:pPr marL="171450" indent="-17145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Yapıların yürürlükteki mevzuatlara uygun olarak projelendirilmemesi ve/veya inşa edilmemesi gibi örnekler</a:t>
            </a:r>
            <a:r>
              <a:rPr lang="tr-TR" sz="900" i="1" kern="1200" baseline="0" dirty="0">
                <a:solidFill>
                  <a:schemeClr val="tx1"/>
                </a:solidFill>
                <a:latin typeface="Roboto" pitchFamily="2" charset="0"/>
                <a:ea typeface="Roboto" pitchFamily="2" charset="0"/>
                <a:cs typeface="+mn-cs"/>
              </a:rPr>
              <a:t> </a:t>
            </a:r>
            <a:r>
              <a:rPr lang="tr-TR" sz="900" i="1" kern="1200" dirty="0">
                <a:solidFill>
                  <a:schemeClr val="tx1"/>
                </a:solidFill>
                <a:latin typeface="Roboto" pitchFamily="2" charset="0"/>
                <a:ea typeface="Roboto" pitchFamily="2" charset="0"/>
                <a:cs typeface="+mn-cs"/>
              </a:rPr>
              <a:t>verebiliriz. </a:t>
            </a:r>
          </a:p>
          <a:p>
            <a:pPr marL="0" marR="0" lvl="0" indent="0" algn="just" defTabSz="914400" rtl="0" eaLnBrk="1" fontAlgn="auto" latinLnBrk="0" hangingPunct="1">
              <a:lnSpc>
                <a:spcPct val="100000"/>
              </a:lnSpc>
              <a:spcBef>
                <a:spcPct val="0"/>
              </a:spcBef>
              <a:spcAft>
                <a:spcPts val="300"/>
              </a:spcAft>
              <a:buClrTx/>
              <a:buSzTx/>
              <a:buFontTx/>
              <a:buNone/>
              <a:tabLst/>
              <a:defRPr/>
            </a:pPr>
            <a:endParaRPr lang="tr-TR" altLang="tr-TR" sz="900" b="1" i="1" u="sng" dirty="0">
              <a:latin typeface="Roboto" pitchFamily="2" charset="0"/>
              <a:ea typeface="Roboto" pitchFamily="2" charset="0"/>
            </a:endParaRPr>
          </a:p>
          <a:p>
            <a:pPr marL="0" marR="0" lvl="0" indent="0" algn="just" defTabSz="914400" rtl="0" eaLnBrk="1" fontAlgn="auto" latinLnBrk="0" hangingPunct="1">
              <a:lnSpc>
                <a:spcPct val="100000"/>
              </a:lnSpc>
              <a:spcBef>
                <a:spcPct val="0"/>
              </a:spcBef>
              <a:spcAft>
                <a:spcPts val="300"/>
              </a:spcAft>
              <a:buClrTx/>
              <a:buSzTx/>
              <a:buFontTx/>
              <a:buNone/>
              <a:tabLst/>
              <a:defRPr/>
            </a:pPr>
            <a:r>
              <a:rPr lang="tr-TR" altLang="tr-TR" sz="900" b="1" i="1" u="sng" dirty="0">
                <a:latin typeface="Roboto" pitchFamily="2" charset="0"/>
                <a:ea typeface="Roboto" pitchFamily="2" charset="0"/>
              </a:rPr>
              <a:t>Bilgi Notu 6: </a:t>
            </a:r>
          </a:p>
          <a:p>
            <a:pPr algn="just" eaLnBrk="1" hangingPunct="1">
              <a:spcBef>
                <a:spcPct val="0"/>
              </a:spcBef>
              <a:spcAft>
                <a:spcPts val="300"/>
              </a:spcAft>
              <a:buFontTx/>
              <a:buNone/>
            </a:pPr>
            <a:r>
              <a:rPr lang="tr-TR" altLang="tr-TR" sz="900" i="1" dirty="0">
                <a:latin typeface="Roboto" pitchFamily="2" charset="0"/>
                <a:ea typeface="Roboto" pitchFamily="2" charset="0"/>
              </a:rPr>
              <a:t>İçinde yaşadığınız, çalıştığınız binanın depreme dayanımını öğrenmeniz halinde riskinize yönelik tedbir alabilirsiniz. Yapınızın kontrolleri sonucunda:</a:t>
            </a:r>
          </a:p>
          <a:p>
            <a:pPr marL="171450" indent="-171450" algn="just" eaLnBrk="1" hangingPunct="1">
              <a:spcBef>
                <a:spcPct val="0"/>
              </a:spcBef>
              <a:spcAft>
                <a:spcPts val="300"/>
              </a:spcAft>
              <a:buFont typeface="Arial" panose="020B0604020202020204" pitchFamily="34" charset="0"/>
              <a:buChar char="•"/>
            </a:pPr>
            <a:r>
              <a:rPr lang="tr-TR" altLang="tr-TR" sz="900" i="1" dirty="0">
                <a:latin typeface="Roboto" pitchFamily="2" charset="0"/>
                <a:ea typeface="Roboto" pitchFamily="2" charset="0"/>
              </a:rPr>
              <a:t>Yapınız depreme dayanıklı yani sağlam çıkabilir.</a:t>
            </a:r>
          </a:p>
          <a:p>
            <a:pPr marL="171450" indent="-171450" algn="just" eaLnBrk="1" hangingPunct="1">
              <a:spcBef>
                <a:spcPct val="0"/>
              </a:spcBef>
              <a:spcAft>
                <a:spcPts val="300"/>
              </a:spcAft>
              <a:buFont typeface="Arial" panose="020B0604020202020204" pitchFamily="34" charset="0"/>
              <a:buChar char="•"/>
            </a:pPr>
            <a:r>
              <a:rPr lang="tr-TR" altLang="tr-TR" sz="900" i="1" dirty="0">
                <a:latin typeface="Roboto" pitchFamily="2" charset="0"/>
                <a:ea typeface="Roboto" pitchFamily="2" charset="0"/>
              </a:rPr>
              <a:t>Yapınız depreme dayanım açısından zayıf çıkabilir ve taşıyıcı sistemi kuvvetlendirilerek güçlendirilmesi gerekebilir. Güçlendirme projeleri için yetkili mühendislik büroları ile çalışınız.</a:t>
            </a:r>
          </a:p>
          <a:p>
            <a:pPr marL="171450" indent="-171450" algn="just" eaLnBrk="1" hangingPunct="1">
              <a:spcBef>
                <a:spcPct val="0"/>
              </a:spcBef>
              <a:spcAft>
                <a:spcPts val="300"/>
              </a:spcAft>
              <a:buFont typeface="Arial" panose="020B0604020202020204" pitchFamily="34" charset="0"/>
              <a:buChar char="•"/>
            </a:pPr>
            <a:r>
              <a:rPr lang="tr-TR" altLang="tr-TR" sz="900" i="1" dirty="0">
                <a:latin typeface="Roboto" pitchFamily="2" charset="0"/>
                <a:ea typeface="Roboto" pitchFamily="2" charset="0"/>
              </a:rPr>
              <a:t>Yapınız güçlendirilse de yönetmeliklerde istenen deprem dayanım limitlerine ulaşamayacak olabilir. Bu durumda yapıyı yıkıp yeniden inşa etmek gerekebilir.</a:t>
            </a:r>
          </a:p>
          <a:p>
            <a:pPr algn="just">
              <a:spcAft>
                <a:spcPts val="300"/>
              </a:spcAft>
            </a:pPr>
            <a:r>
              <a:rPr lang="tr-TR" sz="900" i="1" kern="1200" dirty="0">
                <a:solidFill>
                  <a:schemeClr val="tx1"/>
                </a:solidFill>
                <a:latin typeface="Roboto" pitchFamily="2" charset="0"/>
                <a:ea typeface="Roboto" pitchFamily="2" charset="0"/>
                <a:cs typeface="+mn-cs"/>
              </a:rPr>
              <a:t>Yapımızın deprem güvenliğini öğrenmek istiyorsak bağlı bulunduğumuz il/ilçe belediyesi ile görüşerek </a:t>
            </a:r>
            <a:r>
              <a:rPr lang="tr-TR" sz="900" b="1" i="1" kern="1200" dirty="0">
                <a:solidFill>
                  <a:schemeClr val="tx1"/>
                </a:solidFill>
                <a:latin typeface="Roboto" pitchFamily="2" charset="0"/>
                <a:ea typeface="Roboto" pitchFamily="2" charset="0"/>
                <a:cs typeface="+mn-cs"/>
              </a:rPr>
              <a:t>yetkili mühendislik firmalarına</a:t>
            </a:r>
            <a:r>
              <a:rPr lang="tr-TR" sz="900" i="1" kern="1200" dirty="0">
                <a:solidFill>
                  <a:schemeClr val="tx1"/>
                </a:solidFill>
                <a:latin typeface="Roboto" pitchFamily="2" charset="0"/>
                <a:ea typeface="Roboto" pitchFamily="2" charset="0"/>
                <a:cs typeface="+mn-cs"/>
              </a:rPr>
              <a:t> nasıl ulaşabileceğimizi öğrenmeliyiz</a:t>
            </a:r>
            <a:r>
              <a:rPr lang="tr-TR" sz="900" i="1" dirty="0">
                <a:latin typeface="Roboto" pitchFamily="2" charset="0"/>
                <a:ea typeface="Roboto" pitchFamily="2" charset="0"/>
              </a:rPr>
              <a:t> (6306 Sayılı Kanun Kapsamında Riskli Yapıların Tespiti için Yetki Verilen Kurum ve Kuruluşları bağlı bulunduğunuz il/ilçe belediyelerinden veya T.C. Çevre ve Şehircilik Bakanlığı’na ait  </a:t>
            </a:r>
            <a:r>
              <a:rPr lang="tr-TR" sz="900" i="1" dirty="0">
                <a:latin typeface="Roboto" pitchFamily="2" charset="0"/>
                <a:ea typeface="Roboto" pitchFamily="2" charset="0"/>
                <a:hlinkClick r:id="rId4"/>
              </a:rPr>
              <a:t>https://altyapi.csb.gov.tr/riskli-yapi-tespiti-ile-ilgili-kuruluslar/arama</a:t>
            </a:r>
            <a:r>
              <a:rPr lang="tr-TR" sz="900" i="1" dirty="0">
                <a:latin typeface="Roboto" pitchFamily="2" charset="0"/>
                <a:ea typeface="Roboto" pitchFamily="2" charset="0"/>
              </a:rPr>
              <a:t> internet adresinden de öğrenebilirsiniz</a:t>
            </a:r>
            <a:r>
              <a:rPr lang="tr-TR" sz="900" i="1" kern="1200" dirty="0">
                <a:solidFill>
                  <a:schemeClr val="tx1"/>
                </a:solidFill>
                <a:latin typeface="Roboto" pitchFamily="2" charset="0"/>
                <a:ea typeface="Roboto" pitchFamily="2" charset="0"/>
                <a:cs typeface="+mn-cs"/>
              </a:rPr>
              <a:t>). Bu laboratuvar ya da firmalara yaşadığımız binaların zemin etüdünü yaptırarak bulundukları bölgenin emniyetini öğrenmeli ve deprem yönetmeliğine uygun olup olmadığını kontrol ettirmeliyiz. </a:t>
            </a:r>
          </a:p>
          <a:p>
            <a:pPr algn="just" eaLnBrk="1" hangingPunct="1">
              <a:spcBef>
                <a:spcPct val="0"/>
              </a:spcBef>
              <a:spcAft>
                <a:spcPts val="300"/>
              </a:spcAft>
            </a:pPr>
            <a:endParaRPr lang="tr-TR" altLang="tr-TR" sz="900" dirty="0">
              <a:latin typeface="Roboto" pitchFamily="2" charset="0"/>
              <a:ea typeface="Roboto" pitchFamily="2" charset="0"/>
            </a:endParaRPr>
          </a:p>
          <a:p>
            <a:pPr marL="0" marR="0" lvl="0" indent="0" algn="just" defTabSz="914400" rtl="0" eaLnBrk="1" fontAlgn="auto" latinLnBrk="0" hangingPunct="1">
              <a:lnSpc>
                <a:spcPct val="100000"/>
              </a:lnSpc>
              <a:spcBef>
                <a:spcPts val="0"/>
              </a:spcBef>
              <a:spcAft>
                <a:spcPts val="300"/>
              </a:spcAft>
              <a:buClrTx/>
              <a:buSzTx/>
              <a:buFontTx/>
              <a:buNone/>
              <a:tabLst/>
              <a:defRPr/>
            </a:pPr>
            <a:r>
              <a:rPr lang="tr-TR" altLang="tr-TR" sz="900" b="1" i="1" u="sng" dirty="0">
                <a:latin typeface="Roboto" pitchFamily="2" charset="0"/>
                <a:ea typeface="Roboto" pitchFamily="2" charset="0"/>
              </a:rPr>
              <a:t>Bilgi Notu 7: </a:t>
            </a:r>
          </a:p>
          <a:p>
            <a:pPr algn="just" eaLnBrk="1" fontAlgn="auto" hangingPunct="1">
              <a:lnSpc>
                <a:spcPct val="80000"/>
              </a:lnSpc>
              <a:spcBef>
                <a:spcPct val="0"/>
              </a:spcBef>
              <a:spcAft>
                <a:spcPts val="300"/>
              </a:spcAft>
              <a:defRPr/>
            </a:pPr>
            <a:r>
              <a:rPr lang="tr-TR" sz="900" i="1" kern="1200" dirty="0">
                <a:solidFill>
                  <a:schemeClr val="tx1"/>
                </a:solidFill>
                <a:latin typeface="Roboto" pitchFamily="2" charset="0"/>
                <a:ea typeface="Roboto" pitchFamily="2" charset="0"/>
                <a:cs typeface="+mn-cs"/>
              </a:rPr>
              <a:t>Afete dirençli yapılaşma ile afete dirençli şehirler</a:t>
            </a:r>
            <a:r>
              <a:rPr lang="tr-TR" sz="900" i="1" kern="1200" baseline="0" dirty="0">
                <a:solidFill>
                  <a:schemeClr val="tx1"/>
                </a:solidFill>
                <a:latin typeface="Roboto" pitchFamily="2" charset="0"/>
                <a:ea typeface="Roboto" pitchFamily="2" charset="0"/>
                <a:cs typeface="+mn-cs"/>
              </a:rPr>
              <a:t> oluşturabiliriz. </a:t>
            </a:r>
            <a:r>
              <a:rPr lang="tr-TR" sz="900" i="1" kern="1200" dirty="0">
                <a:solidFill>
                  <a:schemeClr val="tx1"/>
                </a:solidFill>
                <a:latin typeface="Roboto" pitchFamily="2" charset="0"/>
                <a:ea typeface="Roboto" pitchFamily="2" charset="0"/>
                <a:cs typeface="+mn-cs"/>
              </a:rPr>
              <a:t>Afete dirençli şehirlerde yaşamak demek;</a:t>
            </a:r>
          </a:p>
          <a:p>
            <a:pPr marL="171450" indent="-171450" algn="just">
              <a:lnSpc>
                <a:spcPct val="90000"/>
              </a:lnSpc>
              <a:spcAft>
                <a:spcPts val="300"/>
              </a:spcAft>
              <a:buClr>
                <a:schemeClr val="tx1"/>
              </a:buClr>
              <a:buSzPct val="130000"/>
              <a:buFont typeface="Arial" panose="020B0604020202020204" pitchFamily="34" charset="0"/>
              <a:buChar char="•"/>
              <a:defRPr/>
            </a:pPr>
            <a:r>
              <a:rPr lang="tr-TR" sz="900" i="1" kern="1200" dirty="0">
                <a:solidFill>
                  <a:schemeClr val="tx1"/>
                </a:solidFill>
                <a:latin typeface="Roboto" pitchFamily="2" charset="0"/>
                <a:ea typeface="Roboto" pitchFamily="2" charset="0"/>
                <a:cs typeface="+mn-cs"/>
              </a:rPr>
              <a:t> Kent bütününde muhtemel afetlerin tespiti,</a:t>
            </a:r>
          </a:p>
          <a:p>
            <a:pPr marL="171450" indent="-171450" algn="just">
              <a:lnSpc>
                <a:spcPct val="150000"/>
              </a:lnSpc>
              <a:spcAft>
                <a:spcPts val="300"/>
              </a:spcAft>
              <a:buClr>
                <a:schemeClr val="tx1"/>
              </a:buClr>
              <a:buSzPct val="130000"/>
              <a:buFont typeface="Arial" panose="020B0604020202020204" pitchFamily="34" charset="0"/>
              <a:buChar char="•"/>
              <a:defRPr/>
            </a:pPr>
            <a:r>
              <a:rPr lang="tr-TR" sz="900" i="1" kern="1200" dirty="0">
                <a:solidFill>
                  <a:schemeClr val="tx1"/>
                </a:solidFill>
                <a:latin typeface="Roboto" pitchFamily="2" charset="0"/>
                <a:ea typeface="Roboto" pitchFamily="2" charset="0"/>
                <a:cs typeface="+mn-cs"/>
              </a:rPr>
              <a:t> Kenti oluşturan çalışma, konut, yeşil, açık alanlar, sağlık tesisleri, vb. gibi</a:t>
            </a:r>
            <a:r>
              <a:rPr lang="tr-TR" sz="900" i="1" kern="1200" baseline="0" dirty="0">
                <a:solidFill>
                  <a:schemeClr val="tx1"/>
                </a:solidFill>
                <a:latin typeface="Roboto" pitchFamily="2" charset="0"/>
                <a:ea typeface="Roboto" pitchFamily="2" charset="0"/>
                <a:cs typeface="+mn-cs"/>
              </a:rPr>
              <a:t> </a:t>
            </a:r>
            <a:r>
              <a:rPr lang="tr-TR" sz="900" i="1" kern="1200" dirty="0">
                <a:solidFill>
                  <a:schemeClr val="tx1"/>
                </a:solidFill>
                <a:latin typeface="Roboto" pitchFamily="2" charset="0"/>
                <a:ea typeface="Roboto" pitchFamily="2" charset="0"/>
                <a:cs typeface="+mn-cs"/>
              </a:rPr>
              <a:t>fonksiyonel alanların yer seçimlerinin afet risklerini azaltacak şekilde yapılması</a:t>
            </a:r>
          </a:p>
          <a:p>
            <a:pPr marL="171450" indent="-171450" algn="just">
              <a:lnSpc>
                <a:spcPct val="150000"/>
              </a:lnSpc>
              <a:spcAft>
                <a:spcPts val="300"/>
              </a:spcAft>
              <a:buClr>
                <a:schemeClr val="tx1"/>
              </a:buClr>
              <a:buSzPct val="130000"/>
              <a:buFont typeface="Arial" panose="020B0604020202020204" pitchFamily="34" charset="0"/>
              <a:buChar char="•"/>
              <a:defRPr/>
            </a:pPr>
            <a:r>
              <a:rPr lang="tr-TR" sz="900" i="1" kern="1200" dirty="0">
                <a:solidFill>
                  <a:schemeClr val="tx1"/>
                </a:solidFill>
                <a:latin typeface="Roboto" pitchFamily="2" charset="0"/>
                <a:ea typeface="Roboto" pitchFamily="2" charset="0"/>
                <a:cs typeface="+mn-cs"/>
              </a:rPr>
              <a:t> Afet sonrası kamu kullanımı için gerekli boş alanların planlamada düşünülmesi, mevcut boş alanların korunması ve artırılmaya çalışılması</a:t>
            </a:r>
          </a:p>
          <a:p>
            <a:pPr marL="171450" indent="-171450" algn="just">
              <a:lnSpc>
                <a:spcPct val="150000"/>
              </a:lnSpc>
              <a:spcAft>
                <a:spcPts val="300"/>
              </a:spcAft>
              <a:buClr>
                <a:schemeClr val="tx1"/>
              </a:buClr>
              <a:buSzPct val="130000"/>
              <a:buFont typeface="Arial" panose="020B0604020202020204" pitchFamily="34" charset="0"/>
              <a:buChar char="•"/>
              <a:defRPr/>
            </a:pPr>
            <a:r>
              <a:rPr lang="tr-TR" sz="900" i="1" kern="1200" dirty="0">
                <a:solidFill>
                  <a:schemeClr val="tx1"/>
                </a:solidFill>
                <a:latin typeface="Roboto" pitchFamily="2" charset="0"/>
                <a:ea typeface="Roboto" pitchFamily="2" charset="0"/>
                <a:cs typeface="+mn-cs"/>
              </a:rPr>
              <a:t> Mevcutta yapılaşmış olan riskli alanların Kentsel Dönüşüm çalışması ile daha az riskli alanlara taşınması (sanayi, ticaret merkezleri ve konut alanları) anlamına gelir.</a:t>
            </a:r>
          </a:p>
          <a:p>
            <a:pPr marL="0" indent="0" algn="just">
              <a:lnSpc>
                <a:spcPct val="150000"/>
              </a:lnSpc>
              <a:spcAft>
                <a:spcPts val="300"/>
              </a:spcAft>
              <a:buClr>
                <a:schemeClr val="tx1"/>
              </a:buClr>
              <a:buSzPct val="130000"/>
              <a:buFont typeface="Arial" panose="020B0604020202020204" pitchFamily="34" charset="0"/>
              <a:buNone/>
              <a:defRPr/>
            </a:pPr>
            <a:r>
              <a:rPr lang="tr-TR" sz="900" i="1" kern="1200" dirty="0">
                <a:solidFill>
                  <a:schemeClr val="tx1"/>
                </a:solidFill>
                <a:latin typeface="Roboto" pitchFamily="2" charset="0"/>
                <a:ea typeface="Roboto" pitchFamily="2" charset="0"/>
                <a:cs typeface="+mn-cs"/>
              </a:rPr>
              <a:t>Ülkemizde özellikle 2011’de yaşanan Van Depremlerinden sonra Kentsel Dönüşüm</a:t>
            </a:r>
            <a:r>
              <a:rPr lang="tr-TR" sz="900" i="1" kern="1200" baseline="0" dirty="0">
                <a:solidFill>
                  <a:schemeClr val="tx1"/>
                </a:solidFill>
                <a:latin typeface="Roboto" pitchFamily="2" charset="0"/>
                <a:ea typeface="Roboto" pitchFamily="2" charset="0"/>
                <a:cs typeface="+mn-cs"/>
              </a:rPr>
              <a:t> hız kazanmıştır.</a:t>
            </a:r>
            <a:endParaRPr lang="tr-TR" altLang="tr-TR" sz="900" b="1" i="1" dirty="0">
              <a:latin typeface="Roboto" pitchFamily="2" charset="0"/>
              <a:ea typeface="Roboto" pitchFamily="2" charset="0"/>
            </a:endParaRPr>
          </a:p>
          <a:p>
            <a:pPr marR="0" lvl="0" indent="0" algn="just" fontAlgn="auto">
              <a:spcBef>
                <a:spcPts val="0"/>
              </a:spcBef>
              <a:spcAft>
                <a:spcPts val="300"/>
              </a:spcAft>
              <a:buClr>
                <a:srgbClr val="FFC000"/>
              </a:buClr>
              <a:buSzPct val="130000"/>
              <a:buFont typeface="Wingdings" pitchFamily="2" charset="2"/>
              <a:buNone/>
              <a:tabLst/>
              <a:defRPr/>
            </a:pPr>
            <a:r>
              <a:rPr lang="tr-TR" altLang="tr-TR" sz="900" b="1" i="1" dirty="0">
                <a:latin typeface="Roboto" pitchFamily="2" charset="0"/>
                <a:ea typeface="Roboto" pitchFamily="2" charset="0"/>
              </a:rPr>
              <a:t>Kentsel Dönüşüm; </a:t>
            </a:r>
            <a:r>
              <a:rPr lang="tr-TR" altLang="tr-TR" sz="900" i="1" dirty="0">
                <a:latin typeface="Roboto" pitchFamily="2" charset="0"/>
                <a:ea typeface="Roboto" pitchFamily="2" charset="0"/>
              </a:rPr>
              <a:t>“Bir kentin dokusunu bozan sorunların giderilmesi”, bozulmaya veya hasara uğrayan kentsel alanın, ekonomik, toplumsal, fiziksel ve çevresel koşullarının kapsamlı ve bütünleşik yaklaşımlarla iyileştirilmesine yönelik strateji ve eylemlerin tümüdür. Kent bütünü dikkate alınarak yapılmalıdır. </a:t>
            </a:r>
          </a:p>
          <a:p>
            <a:pPr algn="just" fontAlgn="auto">
              <a:lnSpc>
                <a:spcPct val="80000"/>
              </a:lnSpc>
              <a:spcBef>
                <a:spcPct val="0"/>
              </a:spcBef>
              <a:spcAft>
                <a:spcPts val="300"/>
              </a:spcAft>
              <a:defRPr/>
            </a:pPr>
            <a:r>
              <a:rPr lang="tr-TR" sz="900" i="1" dirty="0">
                <a:solidFill>
                  <a:srgbClr val="FF0000"/>
                </a:solidFill>
                <a:latin typeface="Roboto" pitchFamily="2" charset="0"/>
                <a:ea typeface="Roboto" pitchFamily="2" charset="0"/>
              </a:rPr>
              <a:t>Eğitim verilen il kentsel dönüşüm uygulamalarının yoğun olarak yapıldığı bir il ise katılımcılardan bu konuda sorular gelmesi muhtemeldir. Bu durumda sürenin kısıtlı olduğunu belirterek, eğitim sonunda bu konuda sohbet edebileceğinizi ifade edebilirsiniz. Gelen sorulara yönelik olarak yanıtlarınızda bilginiz var ise sadece bu bilgiyi, gerekli ise paylaşınız ve yorumdan kaçınınız. Kurumsal </a:t>
            </a:r>
            <a:r>
              <a:rPr lang="tr-TR" sz="900" i="1" dirty="0" err="1">
                <a:solidFill>
                  <a:srgbClr val="FF0000"/>
                </a:solidFill>
                <a:latin typeface="Roboto" pitchFamily="2" charset="0"/>
                <a:ea typeface="Roboto" pitchFamily="2" charset="0"/>
              </a:rPr>
              <a:t>temsiliyetinizin</a:t>
            </a:r>
            <a:r>
              <a:rPr lang="tr-TR" sz="900" i="1" dirty="0">
                <a:solidFill>
                  <a:srgbClr val="FF0000"/>
                </a:solidFill>
                <a:latin typeface="Roboto" pitchFamily="2" charset="0"/>
                <a:ea typeface="Roboto" pitchFamily="2" charset="0"/>
              </a:rPr>
              <a:t> gereklerini unutmayınız. </a:t>
            </a:r>
          </a:p>
          <a:p>
            <a:pPr algn="just">
              <a:spcAft>
                <a:spcPts val="300"/>
              </a:spcAft>
            </a:pPr>
            <a:r>
              <a:rPr lang="tr-TR" sz="900" kern="1200" dirty="0">
                <a:solidFill>
                  <a:schemeClr val="tx1"/>
                </a:solidFill>
                <a:latin typeface="Roboto" pitchFamily="2" charset="0"/>
                <a:ea typeface="Roboto" pitchFamily="2" charset="0"/>
                <a:cs typeface="+mn-cs"/>
              </a:rPr>
              <a:t> </a:t>
            </a:r>
          </a:p>
          <a:p>
            <a:pPr marL="0" marR="0" lvl="0" indent="0" algn="just" defTabSz="914400" rtl="0" eaLnBrk="1" fontAlgn="auto" latinLnBrk="0" hangingPunct="1">
              <a:lnSpc>
                <a:spcPct val="100000"/>
              </a:lnSpc>
              <a:spcBef>
                <a:spcPts val="0"/>
              </a:spcBef>
              <a:spcAft>
                <a:spcPts val="300"/>
              </a:spcAft>
              <a:buClrTx/>
              <a:buSzTx/>
              <a:buFontTx/>
              <a:buNone/>
              <a:tabLst/>
              <a:defRPr/>
            </a:pPr>
            <a:r>
              <a:rPr lang="tr-TR" altLang="tr-TR" sz="900" b="1" i="1" u="sng" dirty="0">
                <a:latin typeface="Roboto" pitchFamily="2" charset="0"/>
                <a:ea typeface="Roboto" pitchFamily="2" charset="0"/>
              </a:rPr>
              <a:t>Bilgi Notu 8: </a:t>
            </a:r>
          </a:p>
          <a:p>
            <a:pPr algn="just">
              <a:spcAft>
                <a:spcPts val="300"/>
              </a:spcAft>
            </a:pPr>
            <a:r>
              <a:rPr lang="tr-TR" sz="900" i="1" kern="1200" dirty="0">
                <a:solidFill>
                  <a:schemeClr val="tx1"/>
                </a:solidFill>
                <a:latin typeface="Roboto" pitchFamily="2" charset="0"/>
                <a:ea typeface="Roboto" pitchFamily="2" charset="0"/>
                <a:cs typeface="+mn-cs"/>
              </a:rPr>
              <a:t>İstanbul’da; içlerinde yaşadığımız, çalıştığımız yapıların büyük bölümünün inşaat kalitesi olması gerekenin altındadır. Olası depremler karşısında büyük can ve mal kayıplarının önlenmesi için, deprem güvenliği yetersiz olan binaların güçlendirilmesi ya da yıkılıp yeniden inşa edilmesi gereklidir. Devlet çeşitli projelerle; yolları, okulları, hastaneleri, yurtları, kamu kurumlarını güçlendirmektedir. Kendi oturduğumuz konutların sorumluluğu ise bize aittir. Bu konuda devlet sadece kredilendirme ve teşvik çalışmaları yapabilmektedir. Yaşadığımız binaların güçlendirilmesi için biz de üzerimize düşen sorumlulukları yerine getirmeliyiz. Öte yandan belediyeler tarafından yürütülmekte olan “Kentsel Dönüşüm” projeleri takip edilmeli ve afetlerin yaratabileceği zararlar göz önünde bulundurularak fiziksel iyileştirme ve güvenli yapılaşmayı sağlayan  “Kentsel Dönüşüm” projeleri desteklenmelidir.</a:t>
            </a:r>
          </a:p>
          <a:p>
            <a:pPr algn="just">
              <a:spcAft>
                <a:spcPts val="300"/>
              </a:spcAft>
            </a:pPr>
            <a:r>
              <a:rPr lang="tr-TR" sz="900" i="1" kern="1200" dirty="0">
                <a:solidFill>
                  <a:schemeClr val="tx1"/>
                </a:solidFill>
                <a:latin typeface="Roboto" pitchFamily="2" charset="0"/>
                <a:ea typeface="Roboto" pitchFamily="2" charset="0"/>
                <a:cs typeface="+mn-cs"/>
              </a:rPr>
              <a:t>Güçlendirme, bir binanın tümünün veya sadece bazı taşıyıcı sistem elemanlarının deprem güvenliğini gerekli düzeye çıkarmak için yapılan işlemlerdir. </a:t>
            </a:r>
            <a:endParaRPr lang="tr-TR" sz="900" kern="1200" dirty="0">
              <a:solidFill>
                <a:schemeClr val="tx1"/>
              </a:solidFill>
              <a:latin typeface="Roboto" pitchFamily="2" charset="0"/>
              <a:ea typeface="Roboto" pitchFamily="2" charset="0"/>
              <a:cs typeface="+mn-cs"/>
            </a:endParaRPr>
          </a:p>
          <a:p>
            <a:pPr algn="just">
              <a:spcAft>
                <a:spcPts val="300"/>
              </a:spcAft>
            </a:pPr>
            <a:r>
              <a:rPr lang="tr-TR" sz="900" i="1" kern="1200" dirty="0">
                <a:solidFill>
                  <a:schemeClr val="tx1"/>
                </a:solidFill>
                <a:latin typeface="Roboto" pitchFamily="2" charset="0"/>
                <a:ea typeface="Roboto" pitchFamily="2" charset="0"/>
                <a:cs typeface="+mn-cs"/>
              </a:rPr>
              <a:t>Söz konusu bina bir deprem etkisi altında hasar görmüş veya deprem güvenliğinin daha yüksek bir düzeye çıkarılması hedefleniyor olabilir. </a:t>
            </a:r>
            <a:endParaRPr lang="tr-TR" sz="900" b="1" i="1" kern="1200" dirty="0">
              <a:solidFill>
                <a:schemeClr val="tx1"/>
              </a:solidFill>
              <a:latin typeface="Roboto" pitchFamily="2" charset="0"/>
              <a:ea typeface="Roboto" pitchFamily="2" charset="0"/>
              <a:cs typeface="+mn-cs"/>
            </a:endParaRPr>
          </a:p>
          <a:p>
            <a:pPr algn="just">
              <a:spcAft>
                <a:spcPts val="300"/>
              </a:spcAft>
            </a:pPr>
            <a:r>
              <a:rPr lang="tr-TR" sz="900" i="1" kern="1200" dirty="0">
                <a:solidFill>
                  <a:schemeClr val="tx1"/>
                </a:solidFill>
                <a:latin typeface="Roboto" pitchFamily="2" charset="0"/>
                <a:ea typeface="Roboto" pitchFamily="2" charset="0"/>
                <a:cs typeface="+mn-cs"/>
              </a:rPr>
              <a:t>Yıkım ya da güçlendirme kararının alınmasında pek çok farklı faktör etkilidir. Özel bir sosyal, kültürel, tarihsel değeri bulunmayan yapılarda güçlendirme maliyeti eğer yıkım ve yeniden yapım maliyetinin yüzde 40'ını aşıyorsa, yıkım ve yeniden yapımın güçlendirmeye göre daha uygun olduğu sonucuna ulaşılabilir.</a:t>
            </a:r>
          </a:p>
          <a:p>
            <a:pPr algn="just">
              <a:spcAft>
                <a:spcPts val="300"/>
              </a:spcAft>
            </a:pPr>
            <a:r>
              <a:rPr lang="tr-TR" sz="900" i="1" kern="1200" dirty="0">
                <a:solidFill>
                  <a:schemeClr val="tx1"/>
                </a:solidFill>
                <a:latin typeface="Roboto" pitchFamily="2" charset="0"/>
                <a:ea typeface="Roboto" pitchFamily="2" charset="0"/>
                <a:cs typeface="+mn-cs"/>
              </a:rPr>
              <a:t>Mevcut yapılarda afet tehlikesine karşı güçlendirme yapılmasını kolaylaştırmak için Kat Mülkiyeti Kanunu'nda birtakım değişiklikler yapılmış ve toplu yapılara ilişkin özel hükümler getirilmiştir. Yapılan en temel değişiklikler şöyle sıralanabilir:</a:t>
            </a:r>
            <a:endParaRPr lang="tr-TR" sz="900" kern="1200" dirty="0">
              <a:solidFill>
                <a:schemeClr val="tx1"/>
              </a:solidFill>
              <a:latin typeface="Roboto" pitchFamily="2" charset="0"/>
              <a:ea typeface="Roboto" pitchFamily="2" charset="0"/>
              <a:cs typeface="+mn-cs"/>
            </a:endParaRPr>
          </a:p>
          <a:p>
            <a:pPr marL="171450" lvl="0" indent="-17145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"Taşıyıcı sistemi oluşturan kiriş, kolon ve perde duvarlar ile taşıyıcı sitemin parçası diğer elemanlar" ana gayrimenkulün ortak yerleri sayılacak; yani taşıyıcı sistem elemanları kat maliklerinin ortak mülkiyet konusu olacaktır.</a:t>
            </a:r>
            <a:endParaRPr lang="tr-TR" sz="900" kern="1200" dirty="0">
              <a:solidFill>
                <a:schemeClr val="tx1"/>
              </a:solidFill>
              <a:latin typeface="Roboto" pitchFamily="2" charset="0"/>
              <a:ea typeface="Roboto" pitchFamily="2" charset="0"/>
              <a:cs typeface="+mn-cs"/>
            </a:endParaRPr>
          </a:p>
          <a:p>
            <a:pPr marL="171450" lvl="0" indent="-17145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Ortak yerlerdeki onarım, inşaat, dış boya ve badana işleri eskiden bütün kat maliklerinin rızası alınarak yapılabilmekteyken, kanunun 19. maddesinde yapılan değişiklikle, bu tür onarımlar kat maliklerinin beşte dördünün yazılı izni alınarak yapılabilecektir.</a:t>
            </a:r>
            <a:endParaRPr lang="tr-TR" sz="900" kern="1200" dirty="0">
              <a:solidFill>
                <a:schemeClr val="tx1"/>
              </a:solidFill>
              <a:latin typeface="Roboto" pitchFamily="2" charset="0"/>
              <a:ea typeface="Roboto" pitchFamily="2" charset="0"/>
              <a:cs typeface="+mn-cs"/>
            </a:endParaRPr>
          </a:p>
          <a:p>
            <a:pPr marL="171450" lvl="0" indent="-17145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Yine bu maddede yapılan değişiklikle, ortak yerlerdeki hasarların ana yapıya veya bağımsız bölümlere zarar verdiği, acilen onarılması gerektiği veya ana yapının güçlendirilmesinin zorunlu olduğu mahkemece tespit edildiğinde, projesine uygun onarım ve güçlendirme için maliklerin rızası aranmayacaktır.</a:t>
            </a:r>
            <a:endParaRPr lang="tr-TR" sz="900" kern="1200" dirty="0">
              <a:solidFill>
                <a:schemeClr val="tx1"/>
              </a:solidFill>
              <a:latin typeface="Roboto" pitchFamily="2" charset="0"/>
              <a:ea typeface="Roboto" pitchFamily="2" charset="0"/>
              <a:cs typeface="+mn-cs"/>
            </a:endParaRPr>
          </a:p>
          <a:p>
            <a:pPr marL="171450" lvl="0" indent="-17145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20. maddede yapılan değişiklikle, ortak yerlerin onarım giderlerinin yanı sıra güçlendirme giderlerine de kat malikleri arsa payı oranında katılacaktır.</a:t>
            </a:r>
          </a:p>
          <a:p>
            <a:pPr algn="just">
              <a:spcAft>
                <a:spcPts val="300"/>
              </a:spcAft>
            </a:pPr>
            <a:r>
              <a:rPr lang="tr-TR" sz="900" i="1" kern="1200" dirty="0">
                <a:solidFill>
                  <a:schemeClr val="tx1"/>
                </a:solidFill>
                <a:latin typeface="Roboto" pitchFamily="2" charset="0"/>
                <a:ea typeface="Roboto" pitchFamily="2" charset="0"/>
                <a:cs typeface="+mn-cs"/>
              </a:rPr>
              <a:t>Binaların depremde hasar görmesi normaldir, fakat yassı kadayıf gibi tamamen yerle bir olması kabul edilemez bir durumdur (Yapılarda istenen </a:t>
            </a:r>
            <a:r>
              <a:rPr lang="tr-TR" sz="900" b="1" i="1" kern="1200" dirty="0">
                <a:solidFill>
                  <a:schemeClr val="tx1"/>
                </a:solidFill>
                <a:latin typeface="Roboto" pitchFamily="2" charset="0"/>
                <a:ea typeface="Roboto" pitchFamily="2" charset="0"/>
                <a:cs typeface="+mn-cs"/>
              </a:rPr>
              <a:t>deprem performansı</a:t>
            </a:r>
            <a:r>
              <a:rPr lang="tr-TR" sz="900" i="1" kern="1200" dirty="0">
                <a:solidFill>
                  <a:schemeClr val="tx1"/>
                </a:solidFill>
                <a:latin typeface="Roboto" pitchFamily="2" charset="0"/>
                <a:ea typeface="Roboto" pitchFamily="2" charset="0"/>
                <a:cs typeface="+mn-cs"/>
              </a:rPr>
              <a:t>; yasalar tarafından – 2007 Deprem Yönetmeliği -  50 yılda %10 oranında olması muhtemel depremler için deprem performansını binadan son canlı çıkana kadar binanın ayakta kalmasını sağlama (can güvenliği) hali olarak tanımlanmıştır). </a:t>
            </a:r>
          </a:p>
          <a:p>
            <a:pPr algn="just">
              <a:spcAft>
                <a:spcPts val="300"/>
              </a:spcAft>
            </a:pPr>
            <a:r>
              <a:rPr lang="tr-TR" sz="900" i="1" kern="1200" dirty="0">
                <a:solidFill>
                  <a:schemeClr val="tx1"/>
                </a:solidFill>
                <a:latin typeface="Roboto" pitchFamily="2" charset="0"/>
                <a:ea typeface="Roboto" pitchFamily="2" charset="0"/>
                <a:cs typeface="+mn-cs"/>
              </a:rPr>
              <a:t>2005 yılında yürürlüğe giren 5393 sayılı Belediye Kanunu, yerel hizmetlerin yönetiminde bütünlüğün sağlanması, kamu görev birliğinin oluşturulması, toplum yararının korunması, yerel gereksinimlerin sağlanması ve afete hazırlık/acil durum planının yaptırılması konusunda il özel idaresi yönetimini, belediyeleri ve köyleri yetkili kılmaktadır. Bu yasa kapsamında </a:t>
            </a:r>
            <a:r>
              <a:rPr lang="tr-TR" sz="900" b="1" i="1" kern="1200" dirty="0">
                <a:solidFill>
                  <a:schemeClr val="tx1"/>
                </a:solidFill>
                <a:latin typeface="Roboto" pitchFamily="2" charset="0"/>
                <a:ea typeface="Roboto" pitchFamily="2" charset="0"/>
                <a:cs typeface="+mn-cs"/>
              </a:rPr>
              <a:t>“Kentsel Dönüşüm”</a:t>
            </a:r>
            <a:r>
              <a:rPr lang="tr-TR" sz="900" i="1" kern="1200" dirty="0">
                <a:solidFill>
                  <a:schemeClr val="tx1"/>
                </a:solidFill>
                <a:latin typeface="Roboto" pitchFamily="2" charset="0"/>
                <a:ea typeface="Roboto" pitchFamily="2" charset="0"/>
                <a:cs typeface="+mn-cs"/>
              </a:rPr>
              <a:t> uygulamasına yer verilmektedir. Bu uygulama aracı afet zararlarının azaltılmasında, kamu yararı perspektifinin yerleştirilmesinde önemli bir uygulama aracı potansiyeli taşımaktadır. Kentsel dönüşüm, sosyal gelişim, ekonomik kalkınma, çevre koruma ve demokratik örgütlenme ile birlikte bütüncül bir yaklaşımla düşünülmelidir.  Dönüşüm alanlarında, fiziksel değişim ile birlikte, alanın bağlamsal özelliklerine ve ihtiyaçlarına göre farklılaşan, sosyal ve ekonomik politikalar uygulanabilir. Bu süreç, genel anlamda istihdam olanakları sağlamalı, toplumsal güçlenmeyi desteklemeli, fiziksel iyileştirme ve güvenli yapılaşmayı sağlamalıdır.</a:t>
            </a:r>
            <a:endParaRPr lang="tr-TR" altLang="tr-TR" sz="900" dirty="0">
              <a:solidFill>
                <a:srgbClr val="FF0000"/>
              </a:solidFill>
              <a:latin typeface="Roboto" pitchFamily="2" charset="0"/>
              <a:ea typeface="Roboto" pitchFamily="2" charset="0"/>
            </a:endParaRPr>
          </a:p>
          <a:p>
            <a:pPr algn="just"/>
            <a:endParaRPr lang="tr-TR" sz="1000" dirty="0">
              <a:latin typeface="Roboto" pitchFamily="2" charset="0"/>
              <a:ea typeface="Roboto" pitchFamily="2" charset="0"/>
            </a:endParaRPr>
          </a:p>
        </p:txBody>
      </p:sp>
      <p:sp>
        <p:nvSpPr>
          <p:cNvPr id="4" name="Slayt Numarası Yer Tutucusu 3"/>
          <p:cNvSpPr>
            <a:spLocks noGrp="1"/>
          </p:cNvSpPr>
          <p:nvPr>
            <p:ph type="sldNum" sz="quarter" idx="5"/>
          </p:nvPr>
        </p:nvSpPr>
        <p:spPr/>
        <p:txBody>
          <a:bodyPr/>
          <a:lstStyle/>
          <a:p>
            <a:fld id="{4998BAFA-7B26-44C2-9B69-5F7639683827}" type="slidenum">
              <a:rPr lang="tr-TR" smtClean="0"/>
              <a:t>11</a:t>
            </a:fld>
            <a:endParaRPr lang="tr-TR" dirty="0"/>
          </a:p>
        </p:txBody>
      </p:sp>
    </p:spTree>
    <p:extLst>
      <p:ext uri="{BB962C8B-B14F-4D97-AF65-F5344CB8AC3E}">
        <p14:creationId xmlns:p14="http://schemas.microsoft.com/office/powerpoint/2010/main" val="2349306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buClrTx/>
              <a:buSzTx/>
              <a:buFontTx/>
              <a:buNone/>
              <a:tabLst/>
              <a:defRPr/>
            </a:pPr>
            <a:r>
              <a:rPr lang="tr-TR" sz="1000" b="1" kern="1200" dirty="0">
                <a:solidFill>
                  <a:schemeClr val="tx1"/>
                </a:solidFill>
                <a:latin typeface="Roboto" pitchFamily="2" charset="0"/>
                <a:ea typeface="Roboto" pitchFamily="2" charset="0"/>
                <a:cs typeface="+mn-cs"/>
              </a:rPr>
              <a:t>Önerilen Süre: 30 sn. </a:t>
            </a:r>
          </a:p>
          <a:p>
            <a:pPr marL="0" marR="0" lvl="0" indent="0" algn="l" defTabSz="914400" rtl="0" eaLnBrk="1" fontAlgn="auto" latinLnBrk="0" hangingPunct="1">
              <a:lnSpc>
                <a:spcPct val="100000"/>
              </a:lnSpc>
              <a:spcBef>
                <a:spcPts val="0"/>
              </a:spcBef>
              <a:spcAft>
                <a:spcPts val="600"/>
              </a:spcAft>
              <a:buClrTx/>
              <a:buSzTx/>
              <a:buFontTx/>
              <a:buNone/>
              <a:tabLst/>
              <a:defRPr/>
            </a:pPr>
            <a:r>
              <a:rPr lang="tr-TR" altLang="tr-TR" sz="1000" b="1" i="1" dirty="0">
                <a:latin typeface="Roboto" pitchFamily="2" charset="0"/>
                <a:ea typeface="Roboto" pitchFamily="2" charset="0"/>
              </a:rPr>
              <a:t>Slayt animasyonu tıklayınca başlar, sessizdir.</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tr-TR" sz="1000" kern="1200" baseline="0" dirty="0">
              <a:solidFill>
                <a:schemeClr val="tx1"/>
              </a:solidFill>
              <a:latin typeface="Roboto" pitchFamily="2" charset="0"/>
              <a:ea typeface="Roboto" pitchFamily="2" charset="0"/>
              <a:cs typeface="+mn-cs"/>
            </a:endParaRPr>
          </a:p>
          <a:p>
            <a:pPr marL="0" marR="0" indent="0" algn="just" defTabSz="914400" rtl="0" eaLnBrk="1" fontAlgn="auto" latinLnBrk="0" hangingPunct="1">
              <a:lnSpc>
                <a:spcPct val="100000"/>
              </a:lnSpc>
              <a:spcBef>
                <a:spcPts val="0"/>
              </a:spcBef>
              <a:spcAft>
                <a:spcPts val="600"/>
              </a:spcAft>
              <a:buClrTx/>
              <a:buSzTx/>
              <a:buFontTx/>
              <a:buNone/>
              <a:tabLst/>
              <a:defRPr/>
            </a:pPr>
            <a:r>
              <a:rPr lang="tr-TR" sz="1000" kern="1200" dirty="0">
                <a:solidFill>
                  <a:schemeClr val="tx1"/>
                </a:solidFill>
                <a:latin typeface="Roboto" pitchFamily="2" charset="0"/>
                <a:ea typeface="Roboto" pitchFamily="2" charset="0"/>
                <a:cs typeface="+mn-cs"/>
              </a:rPr>
              <a:t>Kendinizi, ailenizi ve evinizi afetin yol açacağı ekonomik zararlardan korumak</a:t>
            </a:r>
            <a:r>
              <a:rPr lang="tr-TR" sz="1000" kern="1200" baseline="0" dirty="0">
                <a:solidFill>
                  <a:schemeClr val="tx1"/>
                </a:solidFill>
                <a:latin typeface="Roboto" pitchFamily="2" charset="0"/>
                <a:ea typeface="Roboto" pitchFamily="2" charset="0"/>
                <a:cs typeface="+mn-cs"/>
              </a:rPr>
              <a:t> </a:t>
            </a:r>
            <a:r>
              <a:rPr lang="tr-TR" sz="1000" kern="1200" dirty="0">
                <a:solidFill>
                  <a:schemeClr val="tx1"/>
                </a:solidFill>
                <a:latin typeface="Roboto" pitchFamily="2" charset="0"/>
                <a:ea typeface="Roboto" pitchFamily="2" charset="0"/>
                <a:cs typeface="+mn-cs"/>
              </a:rPr>
              <a:t>için alabileceğiniz en temel önlem evinizin sigortasını yaptırmaktır. Sigorta yaptırarak, depremde hasar gören veya yıkılan evlerinizin zararını </a:t>
            </a:r>
            <a:r>
              <a:rPr lang="tr-TR" sz="1000" u="none" kern="1200" dirty="0">
                <a:solidFill>
                  <a:schemeClr val="tx1"/>
                </a:solidFill>
                <a:latin typeface="Roboto" pitchFamily="2" charset="0"/>
                <a:ea typeface="Roboto" pitchFamily="2" charset="0"/>
                <a:cs typeface="+mn-cs"/>
              </a:rPr>
              <a:t>karşılayabilirsiniz. </a:t>
            </a:r>
            <a:r>
              <a:rPr lang="tr-TR" sz="1000" kern="1200" dirty="0">
                <a:solidFill>
                  <a:schemeClr val="tx1"/>
                </a:solidFill>
                <a:latin typeface="Roboto" pitchFamily="2" charset="0"/>
                <a:ea typeface="Roboto" pitchFamily="2" charset="0"/>
                <a:cs typeface="+mn-cs"/>
              </a:rPr>
              <a:t>Bu sayede hayatınız daha çabuk normale dönecektir. Zorunlu Deprem Sigortası’na ek olarak </a:t>
            </a:r>
            <a:r>
              <a:rPr lang="tr-TR" sz="1000" b="1" kern="1200" dirty="0">
                <a:solidFill>
                  <a:schemeClr val="tx1"/>
                </a:solidFill>
                <a:latin typeface="Roboto" pitchFamily="2" charset="0"/>
                <a:ea typeface="Roboto" pitchFamily="2" charset="0"/>
                <a:cs typeface="+mn-cs"/>
              </a:rPr>
              <a:t>yangın, sel/taşkın, heyelan, hayat, sağlık ve geniş kapsamlı konut sigortalarını tercih edebilirsiniz.</a:t>
            </a:r>
            <a:endParaRPr lang="tr-TR" sz="1000" kern="1200" dirty="0">
              <a:solidFill>
                <a:schemeClr val="tx1"/>
              </a:solidFill>
              <a:latin typeface="Roboto" pitchFamily="2" charset="0"/>
              <a:ea typeface="Roboto" pitchFamily="2" charset="0"/>
              <a:cs typeface="+mn-cs"/>
            </a:endParaRPr>
          </a:p>
          <a:p>
            <a:pPr eaLnBrk="1" hangingPunct="1">
              <a:spcBef>
                <a:spcPct val="0"/>
              </a:spcBef>
            </a:pPr>
            <a:endParaRPr lang="tr-TR" altLang="tr-TR" sz="1000" dirty="0">
              <a:latin typeface="Roboto" pitchFamily="2" charset="0"/>
              <a:ea typeface="Roboto" pitchFamily="2" charset="0"/>
            </a:endParaRPr>
          </a:p>
          <a:p>
            <a:pPr marL="0" marR="0" lvl="0" indent="0" algn="just" defTabSz="914400" rtl="0" eaLnBrk="1" fontAlgn="auto" latinLnBrk="0" hangingPunct="1">
              <a:lnSpc>
                <a:spcPct val="100000"/>
              </a:lnSpc>
              <a:spcBef>
                <a:spcPct val="0"/>
              </a:spcBef>
              <a:spcAft>
                <a:spcPts val="300"/>
              </a:spcAft>
              <a:buClrTx/>
              <a:buSzTx/>
              <a:buFontTx/>
              <a:buNone/>
              <a:tabLst/>
              <a:defRPr/>
            </a:pPr>
            <a:r>
              <a:rPr lang="tr-TR" altLang="tr-TR" sz="900" b="1" i="1" u="sng" dirty="0">
                <a:latin typeface="Roboto" pitchFamily="2" charset="0"/>
                <a:ea typeface="Roboto" pitchFamily="2" charset="0"/>
              </a:rPr>
              <a:t>Bilgi Notu: </a:t>
            </a:r>
          </a:p>
          <a:p>
            <a:pPr marL="0" marR="0" indent="0" algn="just" defTabSz="914400" rtl="0" eaLnBrk="1" fontAlgn="auto" latinLnBrk="0" hangingPunct="1">
              <a:lnSpc>
                <a:spcPct val="100000"/>
              </a:lnSpc>
              <a:spcBef>
                <a:spcPts val="0"/>
              </a:spcBef>
              <a:spcAft>
                <a:spcPts val="300"/>
              </a:spcAft>
              <a:buClrTx/>
              <a:buSzTx/>
              <a:buFontTx/>
              <a:buNone/>
              <a:tabLst/>
              <a:defRPr/>
            </a:pPr>
            <a:r>
              <a:rPr lang="tr-TR" sz="900" i="1" kern="1200" dirty="0">
                <a:solidFill>
                  <a:schemeClr val="tx1"/>
                </a:solidFill>
                <a:latin typeface="Roboto" pitchFamily="2" charset="0"/>
                <a:ea typeface="Roboto" pitchFamily="2" charset="0"/>
                <a:cs typeface="+mn-cs"/>
              </a:rPr>
              <a:t>Zorunlu Deprem Sigortası (ZDS): Binalarda depremin doğrudan neden olduğu maddi zararlar ile deprem nedeniyle ortaya çıkan yangın, infilak, dev dalga (</a:t>
            </a:r>
            <a:r>
              <a:rPr lang="tr-TR" sz="900" i="1" kern="1200" dirty="0" err="1">
                <a:solidFill>
                  <a:schemeClr val="tx1"/>
                </a:solidFill>
                <a:latin typeface="Roboto" pitchFamily="2" charset="0"/>
                <a:ea typeface="Roboto" pitchFamily="2" charset="0"/>
                <a:cs typeface="+mn-cs"/>
              </a:rPr>
              <a:t>tsunami</a:t>
            </a:r>
            <a:r>
              <a:rPr lang="tr-TR" sz="900" i="1" kern="1200" dirty="0">
                <a:solidFill>
                  <a:schemeClr val="tx1"/>
                </a:solidFill>
                <a:latin typeface="Roboto" pitchFamily="2" charset="0"/>
                <a:ea typeface="Roboto" pitchFamily="2" charset="0"/>
                <a:cs typeface="+mn-cs"/>
              </a:rPr>
              <a:t>) ve yer kayması sonucu oluşan maddi zararları teminat altına alan zorunlu sigortayı, ifade eder. </a:t>
            </a:r>
            <a:r>
              <a:rPr lang="tr-TR" sz="900" b="1" i="1" kern="1200" dirty="0">
                <a:solidFill>
                  <a:schemeClr val="tx1"/>
                </a:solidFill>
                <a:latin typeface="Roboto" pitchFamily="2" charset="0"/>
                <a:ea typeface="Roboto" pitchFamily="2" charset="0"/>
                <a:cs typeface="+mn-cs"/>
              </a:rPr>
              <a:t>ZDS</a:t>
            </a:r>
            <a:r>
              <a:rPr lang="tr-TR" sz="900" i="1" kern="1200" dirty="0">
                <a:solidFill>
                  <a:schemeClr val="tx1"/>
                </a:solidFill>
                <a:latin typeface="Roboto" pitchFamily="2" charset="0"/>
                <a:ea typeface="Roboto" pitchFamily="2" charset="0"/>
                <a:cs typeface="+mn-cs"/>
              </a:rPr>
              <a:t> hakkında bilmemiz gereken bazı bilgiler var;</a:t>
            </a:r>
          </a:p>
          <a:p>
            <a:pPr algn="just">
              <a:spcAft>
                <a:spcPts val="300"/>
              </a:spcAft>
            </a:pPr>
            <a:r>
              <a:rPr lang="tr-TR" sz="900" b="1" i="1" kern="1200" dirty="0">
                <a:solidFill>
                  <a:schemeClr val="tx1"/>
                </a:solidFill>
                <a:latin typeface="Roboto" pitchFamily="2" charset="0"/>
                <a:ea typeface="Roboto" pitchFamily="2" charset="0"/>
                <a:cs typeface="+mn-cs"/>
              </a:rPr>
              <a:t>Zorunlu Deprem Sigortası (ZDS) Neleri Kapsar?</a:t>
            </a:r>
            <a:endParaRPr lang="tr-TR" sz="900" i="1" kern="1200" dirty="0">
              <a:solidFill>
                <a:schemeClr val="tx1"/>
              </a:solidFill>
              <a:latin typeface="Roboto" pitchFamily="2" charset="0"/>
              <a:ea typeface="Roboto" pitchFamily="2" charset="0"/>
              <a:cs typeface="+mn-cs"/>
            </a:endParaRPr>
          </a:p>
          <a:p>
            <a:pPr marL="252000" lvl="0" indent="-18000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Deprem</a:t>
            </a:r>
          </a:p>
          <a:p>
            <a:pPr marL="252000" lvl="0" indent="-18000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Depreme bağlı olarak meydana gelen yangınlar</a:t>
            </a:r>
          </a:p>
          <a:p>
            <a:pPr marL="252000" lvl="0" indent="-18000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Depreme bağlı olarak meydana gelen toprak kaymaları</a:t>
            </a:r>
          </a:p>
          <a:p>
            <a:pPr marL="252000" lvl="0" indent="-18000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Depreme bağlı olarak meydana gelen patlamalar</a:t>
            </a:r>
          </a:p>
          <a:p>
            <a:pPr marL="252000" indent="-18000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Temeller, ana duvarlar, bağımsız bölümleri ayıran ortak duvarlar, bahçe duvarları, tavan ve tabanlar, merdivenler, asansörler, sahanlıklar, koridorlar, çatılar, bacalar ve yapının benzer nitelikteki tamamlayıcı kısımlarında meydana gelen hasarların karşılanması ZDS kapsamındadır.</a:t>
            </a:r>
          </a:p>
          <a:p>
            <a:pPr algn="just">
              <a:spcAft>
                <a:spcPts val="300"/>
              </a:spcAft>
            </a:pPr>
            <a:r>
              <a:rPr lang="tr-TR" sz="900" b="1" i="1" kern="1200" dirty="0">
                <a:solidFill>
                  <a:schemeClr val="tx1"/>
                </a:solidFill>
                <a:latin typeface="Roboto" pitchFamily="2" charset="0"/>
                <a:ea typeface="Roboto" pitchFamily="2" charset="0"/>
                <a:cs typeface="+mn-cs"/>
              </a:rPr>
              <a:t>Zorunlu Deprem Sigortası (ZDS) Neleri Kapsamaz?</a:t>
            </a:r>
            <a:endParaRPr lang="tr-TR" sz="900" i="1" kern="1200" dirty="0">
              <a:solidFill>
                <a:schemeClr val="tx1"/>
              </a:solidFill>
              <a:latin typeface="Roboto" pitchFamily="2" charset="0"/>
              <a:ea typeface="Roboto" pitchFamily="2" charset="0"/>
              <a:cs typeface="+mn-cs"/>
            </a:endParaRPr>
          </a:p>
          <a:p>
            <a:pPr marL="252000" lvl="0" indent="-180000" algn="just">
              <a:spcAft>
                <a:spcPts val="300"/>
              </a:spcAft>
              <a:buFont typeface="Arial" panose="020B0604020202020204" pitchFamily="34" charset="0"/>
              <a:buChar char="•"/>
            </a:pPr>
            <a:r>
              <a:rPr lang="tr-TR" sz="900" i="1" dirty="0">
                <a:latin typeface="Roboto" pitchFamily="2" charset="0"/>
                <a:ea typeface="Roboto" pitchFamily="2" charset="0"/>
              </a:rPr>
              <a:t>Enkaz kaldırma masrafları</a:t>
            </a:r>
          </a:p>
          <a:p>
            <a:pPr marL="252000" lvl="0" indent="-180000" algn="just">
              <a:spcAft>
                <a:spcPts val="300"/>
              </a:spcAft>
              <a:buFont typeface="Arial" panose="020B0604020202020204" pitchFamily="34" charset="0"/>
              <a:buChar char="•"/>
            </a:pPr>
            <a:r>
              <a:rPr lang="tr-TR" sz="900" i="1" dirty="0">
                <a:latin typeface="Roboto" pitchFamily="2" charset="0"/>
                <a:ea typeface="Roboto" pitchFamily="2" charset="0"/>
              </a:rPr>
              <a:t>Kar kaybı</a:t>
            </a:r>
          </a:p>
          <a:p>
            <a:pPr marL="252000" lvl="0" indent="-180000" algn="just">
              <a:spcAft>
                <a:spcPts val="300"/>
              </a:spcAft>
              <a:buFont typeface="Arial" panose="020B0604020202020204" pitchFamily="34" charset="0"/>
              <a:buChar char="•"/>
            </a:pPr>
            <a:r>
              <a:rPr lang="tr-TR" sz="900" i="1" dirty="0">
                <a:latin typeface="Roboto" pitchFamily="2" charset="0"/>
                <a:ea typeface="Roboto" pitchFamily="2" charset="0"/>
              </a:rPr>
              <a:t>İş durdurması</a:t>
            </a:r>
          </a:p>
          <a:p>
            <a:pPr marL="252000" lvl="0" indent="-180000" algn="just">
              <a:spcAft>
                <a:spcPts val="300"/>
              </a:spcAft>
              <a:buFont typeface="Arial" panose="020B0604020202020204" pitchFamily="34" charset="0"/>
              <a:buChar char="•"/>
            </a:pPr>
            <a:r>
              <a:rPr lang="tr-TR" sz="900" i="1" dirty="0">
                <a:latin typeface="Roboto" pitchFamily="2" charset="0"/>
                <a:ea typeface="Roboto" pitchFamily="2" charset="0"/>
              </a:rPr>
              <a:t>Kira mahrumiyeti</a:t>
            </a:r>
          </a:p>
          <a:p>
            <a:pPr marL="252000" lvl="0" indent="-180000" algn="just">
              <a:spcAft>
                <a:spcPts val="300"/>
              </a:spcAft>
              <a:buFont typeface="Arial" panose="020B0604020202020204" pitchFamily="34" charset="0"/>
              <a:buChar char="•"/>
            </a:pPr>
            <a:r>
              <a:rPr lang="tr-TR" sz="900" i="1" dirty="0">
                <a:latin typeface="Roboto" pitchFamily="2" charset="0"/>
                <a:ea typeface="Roboto" pitchFamily="2" charset="0"/>
              </a:rPr>
              <a:t>Alternatif ikametgah ve işyeri masrafları</a:t>
            </a:r>
          </a:p>
          <a:p>
            <a:pPr marL="252000" lvl="0" indent="-180000" algn="just">
              <a:spcAft>
                <a:spcPts val="300"/>
              </a:spcAft>
              <a:buFont typeface="Arial" panose="020B0604020202020204" pitchFamily="34" charset="0"/>
              <a:buChar char="•"/>
            </a:pPr>
            <a:r>
              <a:rPr lang="tr-TR" sz="900" i="1" dirty="0">
                <a:latin typeface="Roboto" pitchFamily="2" charset="0"/>
                <a:ea typeface="Roboto" pitchFamily="2" charset="0"/>
              </a:rPr>
              <a:t>Mali sorumluluklar ve dolaylı zararlar</a:t>
            </a:r>
          </a:p>
          <a:p>
            <a:pPr marL="252000" lvl="0" indent="-180000" algn="just">
              <a:spcAft>
                <a:spcPts val="300"/>
              </a:spcAft>
              <a:buFont typeface="Arial" panose="020B0604020202020204" pitchFamily="34" charset="0"/>
              <a:buChar char="•"/>
            </a:pPr>
            <a:r>
              <a:rPr lang="tr-TR" sz="900" i="1" dirty="0">
                <a:latin typeface="Roboto" pitchFamily="2" charset="0"/>
                <a:ea typeface="Roboto" pitchFamily="2" charset="0"/>
              </a:rPr>
              <a:t>Manevi tazminat talepleri</a:t>
            </a:r>
          </a:p>
          <a:p>
            <a:pPr marL="252000" lvl="0" indent="-180000" algn="just">
              <a:spcAft>
                <a:spcPts val="300"/>
              </a:spcAft>
              <a:buFont typeface="Arial" panose="020B0604020202020204" pitchFamily="34" charset="0"/>
              <a:buChar char="•"/>
            </a:pPr>
            <a:r>
              <a:rPr lang="tr-TR" sz="900" i="1" dirty="0">
                <a:latin typeface="Roboto" pitchFamily="2" charset="0"/>
                <a:ea typeface="Roboto" pitchFamily="2" charset="0"/>
              </a:rPr>
              <a:t>Her türlü taşınır mal, eşya ve benzerleri</a:t>
            </a:r>
          </a:p>
          <a:p>
            <a:pPr marL="252000" lvl="0" indent="-180000" algn="just">
              <a:spcAft>
                <a:spcPts val="300"/>
              </a:spcAft>
              <a:buFont typeface="Arial" panose="020B0604020202020204" pitchFamily="34" charset="0"/>
              <a:buChar char="•"/>
            </a:pPr>
            <a:r>
              <a:rPr lang="tr-TR" sz="900" i="1" dirty="0">
                <a:latin typeface="Roboto" pitchFamily="2" charset="0"/>
                <a:ea typeface="Roboto" pitchFamily="2" charset="0"/>
              </a:rPr>
              <a:t>Ölüm dahil olmak üzere tüm bedeni zararlar</a:t>
            </a:r>
          </a:p>
          <a:p>
            <a:pPr marL="252000" lvl="0" indent="-180000" algn="just">
              <a:spcAft>
                <a:spcPts val="300"/>
              </a:spcAft>
              <a:buFont typeface="Arial" panose="020B0604020202020204" pitchFamily="34" charset="0"/>
              <a:buChar char="•"/>
            </a:pPr>
            <a:r>
              <a:rPr lang="tr-TR" sz="900" i="1" dirty="0">
                <a:latin typeface="Roboto" pitchFamily="2" charset="0"/>
                <a:ea typeface="Roboto" pitchFamily="2" charset="0"/>
              </a:rPr>
              <a:t>Deprem sonucunda oluşan yangın, patlama ve toprak kayması dışında kalan hasarlar</a:t>
            </a:r>
          </a:p>
          <a:p>
            <a:pPr algn="just">
              <a:spcAft>
                <a:spcPts val="300"/>
              </a:spcAft>
            </a:pPr>
            <a:r>
              <a:rPr lang="tr-TR" sz="900" b="1" i="1" kern="1200" dirty="0">
                <a:solidFill>
                  <a:schemeClr val="tx1"/>
                </a:solidFill>
                <a:latin typeface="Roboto" pitchFamily="2" charset="0"/>
                <a:ea typeface="Roboto" pitchFamily="2" charset="0"/>
                <a:cs typeface="+mn-cs"/>
              </a:rPr>
              <a:t>Azami Teminat Limiti Ne Kadardır?</a:t>
            </a:r>
            <a:endParaRPr lang="tr-TR" sz="900" i="1" kern="1200" dirty="0">
              <a:solidFill>
                <a:schemeClr val="tx1"/>
              </a:solidFill>
              <a:latin typeface="Roboto" pitchFamily="2" charset="0"/>
              <a:ea typeface="Roboto" pitchFamily="2" charset="0"/>
              <a:cs typeface="+mn-cs"/>
            </a:endParaRPr>
          </a:p>
          <a:p>
            <a:pPr algn="just">
              <a:spcAft>
                <a:spcPts val="300"/>
              </a:spcAft>
            </a:pPr>
            <a:r>
              <a:rPr lang="tr-TR" sz="900" i="1" kern="1200" dirty="0">
                <a:solidFill>
                  <a:schemeClr val="tx1"/>
                </a:solidFill>
                <a:latin typeface="Roboto" pitchFamily="2" charset="0"/>
                <a:ea typeface="Roboto" pitchFamily="2" charset="0"/>
                <a:cs typeface="+mn-cs"/>
              </a:rPr>
              <a:t>Zorunlu Deprem Sigortası'nda amaç, asgari bir miktarda standart bir teminat sunulmasıdır. Bu nedenle DASK, her yıl yapı maliyetlerindeki artışa paralel olarak belirlenen azami bir tutara kadar teminat vermektedir. DASK tarafından verilen azami teminat tutarı, </a:t>
            </a:r>
            <a:r>
              <a:rPr lang="tr-TR" sz="900" b="1" i="1" kern="1200" dirty="0">
                <a:solidFill>
                  <a:schemeClr val="tx1"/>
                </a:solidFill>
                <a:latin typeface="Roboto" pitchFamily="2" charset="0"/>
                <a:ea typeface="Roboto" pitchFamily="2" charset="0"/>
                <a:cs typeface="+mn-cs"/>
              </a:rPr>
              <a:t>1 Ocak 2020 </a:t>
            </a:r>
            <a:r>
              <a:rPr lang="tr-TR" sz="900" i="1" kern="1200" dirty="0">
                <a:solidFill>
                  <a:schemeClr val="tx1"/>
                </a:solidFill>
                <a:latin typeface="Roboto" pitchFamily="2" charset="0"/>
                <a:ea typeface="Roboto" pitchFamily="2" charset="0"/>
                <a:cs typeface="+mn-cs"/>
              </a:rPr>
              <a:t>tarihinden itibaren bütün yapı </a:t>
            </a:r>
            <a:r>
              <a:rPr lang="tr-TR" sz="900" i="1" kern="1200">
                <a:solidFill>
                  <a:schemeClr val="tx1"/>
                </a:solidFill>
                <a:latin typeface="Roboto" pitchFamily="2" charset="0"/>
                <a:ea typeface="Roboto" pitchFamily="2" charset="0"/>
                <a:cs typeface="+mn-cs"/>
              </a:rPr>
              <a:t>tiplerinde</a:t>
            </a:r>
            <a:r>
              <a:rPr lang="tr-TR" sz="900" b="1" i="1" kern="1200">
                <a:solidFill>
                  <a:schemeClr val="tx1"/>
                </a:solidFill>
                <a:latin typeface="Roboto" pitchFamily="2" charset="0"/>
                <a:ea typeface="Roboto" pitchFamily="2" charset="0"/>
                <a:cs typeface="+mn-cs"/>
              </a:rPr>
              <a:t> 240 </a:t>
            </a:r>
            <a:r>
              <a:rPr lang="tr-TR" sz="900" b="1" i="1" kern="1200" dirty="0">
                <a:solidFill>
                  <a:schemeClr val="tx1"/>
                </a:solidFill>
                <a:latin typeface="Roboto" pitchFamily="2" charset="0"/>
                <a:ea typeface="Roboto" pitchFamily="2" charset="0"/>
                <a:cs typeface="+mn-cs"/>
              </a:rPr>
              <a:t>Bin TL</a:t>
            </a:r>
            <a:r>
              <a:rPr lang="tr-TR" sz="900" i="1" kern="1200" dirty="0">
                <a:solidFill>
                  <a:schemeClr val="tx1"/>
                </a:solidFill>
                <a:latin typeface="Roboto" pitchFamily="2" charset="0"/>
                <a:ea typeface="Roboto" pitchFamily="2" charset="0"/>
                <a:cs typeface="+mn-cs"/>
              </a:rPr>
              <a:t> olarak belirlenmiştir.</a:t>
            </a:r>
          </a:p>
          <a:p>
            <a:pPr algn="just">
              <a:spcAft>
                <a:spcPts val="300"/>
              </a:spcAft>
            </a:pPr>
            <a:r>
              <a:rPr lang="tr-TR" sz="900" i="1" kern="1200" dirty="0">
                <a:solidFill>
                  <a:schemeClr val="tx1"/>
                </a:solidFill>
                <a:latin typeface="Roboto" pitchFamily="2" charset="0"/>
                <a:ea typeface="Roboto" pitchFamily="2" charset="0"/>
                <a:cs typeface="+mn-cs"/>
              </a:rPr>
              <a:t>Azami teminat tutarının tespitinde mevcut yapı stokunun büyük bir kısmını oluşturan binaların yeniden inşa bedeli (arsa değeri hariç) dikkate alınmaktadır. Sigorta yaptıranların teminat tutarları (sigorta bedeli), bu azami teminat tutarını geçmemek üzere, meskenlerinin büyüklüğüne ve yapı tarzına göre belirlenmektedir. Eğer meskenin değeri DASK tarafından verilen teminat tutarını aşıyorsa sigortalı, aşan kısım için sigorta şirketlerinden isteğe bağlı olarak ek teminat alabilmektedir.</a:t>
            </a:r>
          </a:p>
          <a:p>
            <a:pPr algn="just">
              <a:spcAft>
                <a:spcPts val="300"/>
              </a:spcAft>
            </a:pPr>
            <a:r>
              <a:rPr lang="tr-TR" sz="900" b="1" i="1" kern="1200" dirty="0">
                <a:solidFill>
                  <a:schemeClr val="tx1"/>
                </a:solidFill>
                <a:latin typeface="Roboto" pitchFamily="2" charset="0"/>
                <a:ea typeface="Roboto" pitchFamily="2" charset="0"/>
                <a:cs typeface="+mn-cs"/>
              </a:rPr>
              <a:t>Sigorta primi tutarını 3 faktör belirlemektedir:</a:t>
            </a:r>
            <a:endParaRPr lang="tr-TR" sz="900" i="1" kern="1200" dirty="0">
              <a:solidFill>
                <a:schemeClr val="tx1"/>
              </a:solidFill>
              <a:latin typeface="Roboto" pitchFamily="2" charset="0"/>
              <a:ea typeface="Roboto" pitchFamily="2" charset="0"/>
              <a:cs typeface="+mn-cs"/>
            </a:endParaRPr>
          </a:p>
          <a:p>
            <a:pPr marL="252000" lvl="0" indent="-18000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B</a:t>
            </a:r>
            <a:r>
              <a:rPr lang="tr-TR" sz="900" i="1" dirty="0">
                <a:latin typeface="Roboto" pitchFamily="2" charset="0"/>
                <a:ea typeface="Roboto" pitchFamily="2" charset="0"/>
              </a:rPr>
              <a:t>inanın bulunduğu deprem risk bölgesi</a:t>
            </a:r>
          </a:p>
          <a:p>
            <a:pPr marL="252000" lvl="0" indent="-180000" algn="just">
              <a:spcAft>
                <a:spcPts val="300"/>
              </a:spcAft>
              <a:buFont typeface="Arial" panose="020B0604020202020204" pitchFamily="34" charset="0"/>
              <a:buChar char="•"/>
            </a:pPr>
            <a:r>
              <a:rPr lang="tr-TR" sz="900" i="1" dirty="0">
                <a:latin typeface="Roboto" pitchFamily="2" charset="0"/>
                <a:ea typeface="Roboto" pitchFamily="2" charset="0"/>
              </a:rPr>
              <a:t>Binanın yapı tarzı (çelik/betonarme karkas, yığma kagir, diğer)</a:t>
            </a:r>
          </a:p>
          <a:p>
            <a:pPr marL="252000" lvl="0" indent="-180000" algn="just">
              <a:spcAft>
                <a:spcPts val="300"/>
              </a:spcAft>
              <a:buFont typeface="Arial" panose="020B0604020202020204" pitchFamily="34" charset="0"/>
              <a:buChar char="•"/>
            </a:pPr>
            <a:r>
              <a:rPr lang="tr-TR" sz="900" i="1" dirty="0">
                <a:latin typeface="Roboto" pitchFamily="2" charset="0"/>
                <a:ea typeface="Roboto" pitchFamily="2" charset="0"/>
              </a:rPr>
              <a:t>Meskenin brüt yüzölçümü</a:t>
            </a:r>
          </a:p>
          <a:p>
            <a:pPr algn="just">
              <a:spcAft>
                <a:spcPts val="300"/>
              </a:spcAft>
            </a:pPr>
            <a:r>
              <a:rPr lang="tr-TR" sz="900" i="1" kern="1200" dirty="0">
                <a:solidFill>
                  <a:schemeClr val="tx1"/>
                </a:solidFill>
                <a:latin typeface="Roboto" pitchFamily="2" charset="0"/>
                <a:ea typeface="Roboto" pitchFamily="2" charset="0"/>
                <a:cs typeface="+mn-cs"/>
              </a:rPr>
              <a:t>Sigorta primi, yüksek riskli bölgelerde daha çok, düşük riskli bölgelerde daha az olacak şekilde belirlenmektedir.</a:t>
            </a:r>
          </a:p>
          <a:p>
            <a:pPr algn="just">
              <a:spcAft>
                <a:spcPts val="300"/>
              </a:spcAft>
            </a:pPr>
            <a:r>
              <a:rPr lang="tr-TR" sz="900" i="1" kern="1200" dirty="0">
                <a:solidFill>
                  <a:schemeClr val="tx1"/>
                </a:solidFill>
                <a:latin typeface="Roboto" pitchFamily="2" charset="0"/>
                <a:ea typeface="Roboto" pitchFamily="2" charset="0"/>
                <a:cs typeface="+mn-cs"/>
              </a:rPr>
              <a:t>634 sayılı Kat Mülkiyeti Kanunu kapsamındaki apartman ve sitelerde, yönetici tarafından yaptırılan ve en az sekiz bağımsız bölümü içeren toplu sigortalarda, tarife fiyatları üzerinden % 20 oranında indirim yapılmaktadır.</a:t>
            </a:r>
          </a:p>
          <a:p>
            <a:pPr algn="just">
              <a:spcAft>
                <a:spcPts val="300"/>
              </a:spcAft>
            </a:pPr>
            <a:r>
              <a:rPr lang="tr-TR" sz="900" b="1" i="1" kern="1200" dirty="0">
                <a:solidFill>
                  <a:schemeClr val="tx1"/>
                </a:solidFill>
                <a:latin typeface="Roboto" pitchFamily="2" charset="0"/>
                <a:ea typeface="Roboto" pitchFamily="2" charset="0"/>
                <a:cs typeface="+mn-cs"/>
              </a:rPr>
              <a:t>ZDS kapsamında bulunan binalar aşağıda verilmiştir;</a:t>
            </a:r>
            <a:endParaRPr lang="tr-TR" sz="900" i="1" kern="1200" dirty="0">
              <a:solidFill>
                <a:schemeClr val="tx1"/>
              </a:solidFill>
              <a:latin typeface="Roboto" pitchFamily="2" charset="0"/>
              <a:ea typeface="Roboto" pitchFamily="2" charset="0"/>
              <a:cs typeface="+mn-cs"/>
            </a:endParaRPr>
          </a:p>
          <a:p>
            <a:pPr marL="252000" lvl="0" indent="-180000" algn="just">
              <a:spcAft>
                <a:spcPts val="300"/>
              </a:spcAft>
              <a:buFont typeface="Arial" panose="020B0604020202020204" pitchFamily="34" charset="0"/>
              <a:buChar char="•"/>
            </a:pPr>
            <a:r>
              <a:rPr lang="tr-TR" sz="900" i="1" dirty="0">
                <a:latin typeface="Roboto" pitchFamily="2" charset="0"/>
                <a:ea typeface="Roboto" pitchFamily="2" charset="0"/>
              </a:rPr>
              <a:t>Tapuya kayıtlı ve özel mülkiyete tabi taşınmazlar üzerinde mesken olarak inşa edilmiş binalar</a:t>
            </a:r>
          </a:p>
          <a:p>
            <a:pPr marL="252000" lvl="0" indent="-180000" algn="just">
              <a:spcAft>
                <a:spcPts val="300"/>
              </a:spcAft>
              <a:buFont typeface="Arial" panose="020B0604020202020204" pitchFamily="34" charset="0"/>
              <a:buChar char="•"/>
            </a:pPr>
            <a:r>
              <a:rPr lang="tr-TR" sz="900" i="1" dirty="0">
                <a:latin typeface="Roboto" pitchFamily="2" charset="0"/>
                <a:ea typeface="Roboto" pitchFamily="2" charset="0"/>
              </a:rPr>
              <a:t>634 sayılı Kat Mülkiyeti Kanunu kapsamındaki bağımsız bölümler</a:t>
            </a:r>
          </a:p>
          <a:p>
            <a:pPr marL="252000" lvl="0" indent="-180000" algn="just">
              <a:spcAft>
                <a:spcPts val="300"/>
              </a:spcAft>
              <a:buFont typeface="Arial" panose="020B0604020202020204" pitchFamily="34" charset="0"/>
              <a:buChar char="•"/>
            </a:pPr>
            <a:r>
              <a:rPr lang="tr-TR" sz="900" i="1" dirty="0">
                <a:latin typeface="Roboto" pitchFamily="2" charset="0"/>
                <a:ea typeface="Roboto" pitchFamily="2" charset="0"/>
              </a:rPr>
              <a:t>Bu binaların içinde yer alan ve ticarethane, büro ve benzeri amaçlarla kullanılan bağımsız bölümler</a:t>
            </a:r>
          </a:p>
          <a:p>
            <a:pPr marL="252000" lvl="0" indent="-180000" algn="just">
              <a:spcAft>
                <a:spcPts val="300"/>
              </a:spcAft>
              <a:buFont typeface="Arial" panose="020B0604020202020204" pitchFamily="34" charset="0"/>
              <a:buChar char="•"/>
            </a:pPr>
            <a:r>
              <a:rPr lang="tr-TR" sz="900" i="1" dirty="0">
                <a:latin typeface="Roboto" pitchFamily="2" charset="0"/>
                <a:ea typeface="Roboto" pitchFamily="2" charset="0"/>
              </a:rPr>
              <a:t>Doğal afetler nedeniyle devlet tarafından yaptırılan veya verilen krediyle yapılan meskenler</a:t>
            </a:r>
          </a:p>
          <a:p>
            <a:pPr algn="just">
              <a:spcAft>
                <a:spcPts val="300"/>
              </a:spcAft>
            </a:pPr>
            <a:r>
              <a:rPr lang="tr-TR" sz="900" i="1" kern="1200" dirty="0">
                <a:solidFill>
                  <a:schemeClr val="tx1"/>
                </a:solidFill>
                <a:latin typeface="Roboto" pitchFamily="2" charset="0"/>
                <a:ea typeface="Roboto" pitchFamily="2" charset="0"/>
                <a:cs typeface="+mn-cs"/>
              </a:rPr>
              <a:t>Yukarıdaki koşullara uyan, kat irtifakı tesis edilmiş binalar, tapuda henüz cins tashihi yapılmamış ve tapu kütüğünde vasfı "arsa vs." olarak görünen binalar, tapu tahsisi henüz yapılmamış kooperatif evleri için de Zorunlu Deprem Sigortası yaptırılması gerekmektedir. Henüz bağımsız tapusu olmayan meskenlerin sigortası, sigorta ettirenin beyanına dayanarak ve arsa tapusuna ait bilgilerle yapılabilmektedir.</a:t>
            </a:r>
          </a:p>
          <a:p>
            <a:pPr algn="just">
              <a:spcAft>
                <a:spcPts val="300"/>
              </a:spcAft>
            </a:pPr>
            <a:r>
              <a:rPr lang="tr-TR" sz="900" b="1" i="1" kern="1200" dirty="0">
                <a:solidFill>
                  <a:schemeClr val="tx1"/>
                </a:solidFill>
                <a:latin typeface="Roboto" pitchFamily="2" charset="0"/>
                <a:ea typeface="Roboto" pitchFamily="2" charset="0"/>
                <a:cs typeface="+mn-cs"/>
              </a:rPr>
              <a:t>Zorunlu Deprem Sigortası kapsamı dışında kalan binalar şunlardır:</a:t>
            </a:r>
            <a:endParaRPr lang="tr-TR" sz="900" i="1" kern="1200" dirty="0">
              <a:solidFill>
                <a:schemeClr val="tx1"/>
              </a:solidFill>
              <a:latin typeface="Roboto" pitchFamily="2" charset="0"/>
              <a:ea typeface="Roboto" pitchFamily="2" charset="0"/>
              <a:cs typeface="+mn-cs"/>
            </a:endParaRPr>
          </a:p>
          <a:p>
            <a:pPr marL="252000" lvl="0" indent="-180000" algn="just">
              <a:spcAft>
                <a:spcPts val="300"/>
              </a:spcAft>
              <a:buFont typeface="Arial" panose="020B0604020202020204" pitchFamily="34" charset="0"/>
              <a:buChar char="•"/>
            </a:pPr>
            <a:r>
              <a:rPr lang="tr-TR" sz="900" i="1" dirty="0">
                <a:latin typeface="Roboto" pitchFamily="2" charset="0"/>
                <a:ea typeface="Roboto" pitchFamily="2" charset="0"/>
              </a:rPr>
              <a:t>Kamu kurum ve kuruluşlarına ait binalar, </a:t>
            </a:r>
          </a:p>
          <a:p>
            <a:pPr marL="252000" lvl="0" indent="-180000" algn="just">
              <a:spcAft>
                <a:spcPts val="300"/>
              </a:spcAft>
              <a:buFont typeface="Arial" panose="020B0604020202020204" pitchFamily="34" charset="0"/>
              <a:buChar char="•"/>
            </a:pPr>
            <a:r>
              <a:rPr lang="tr-TR" sz="900" i="1" dirty="0">
                <a:latin typeface="Roboto" pitchFamily="2" charset="0"/>
                <a:ea typeface="Roboto" pitchFamily="2" charset="0"/>
              </a:rPr>
              <a:t>Köy yerleşim alanlarında yapılan binalar,</a:t>
            </a:r>
          </a:p>
          <a:p>
            <a:pPr marL="252000" lvl="0" indent="-180000" algn="just">
              <a:spcAft>
                <a:spcPts val="300"/>
              </a:spcAft>
              <a:buFont typeface="Arial" panose="020B0604020202020204" pitchFamily="34" charset="0"/>
              <a:buChar char="•"/>
            </a:pPr>
            <a:r>
              <a:rPr lang="tr-TR" sz="900" i="1" dirty="0">
                <a:latin typeface="Roboto" pitchFamily="2" charset="0"/>
                <a:ea typeface="Roboto" pitchFamily="2" charset="0"/>
              </a:rPr>
              <a:t>Tamamı ticari ve </a:t>
            </a:r>
            <a:r>
              <a:rPr lang="tr-TR" sz="900" i="1" dirty="0" err="1">
                <a:latin typeface="Roboto" pitchFamily="2" charset="0"/>
                <a:ea typeface="Roboto" pitchFamily="2" charset="0"/>
              </a:rPr>
              <a:t>sinai</a:t>
            </a:r>
            <a:r>
              <a:rPr lang="tr-TR" sz="900" i="1" dirty="0">
                <a:latin typeface="Roboto" pitchFamily="2" charset="0"/>
                <a:ea typeface="Roboto" pitchFamily="2" charset="0"/>
              </a:rPr>
              <a:t> amaçlar için kullanılan binalar (iş hanı, iş merkezi, idari hizmet binaları, eğitim merkezi binaları vs.), </a:t>
            </a:r>
          </a:p>
          <a:p>
            <a:pPr marL="252000" lvl="0" indent="-180000" algn="just">
              <a:spcAft>
                <a:spcPts val="300"/>
              </a:spcAft>
              <a:buFont typeface="Arial" panose="020B0604020202020204" pitchFamily="34" charset="0"/>
              <a:buChar char="•"/>
            </a:pPr>
            <a:r>
              <a:rPr lang="tr-TR" sz="900" i="1" dirty="0">
                <a:latin typeface="Roboto" pitchFamily="2" charset="0"/>
                <a:ea typeface="Roboto" pitchFamily="2" charset="0"/>
              </a:rPr>
              <a:t>İnşaatı henüz tamamlanmamış binalar, </a:t>
            </a:r>
          </a:p>
          <a:p>
            <a:pPr marL="252000" lvl="0" indent="-180000" algn="just">
              <a:spcAft>
                <a:spcPts val="300"/>
              </a:spcAft>
              <a:buFont typeface="Arial" panose="020B0604020202020204" pitchFamily="34" charset="0"/>
              <a:buChar char="•"/>
            </a:pPr>
            <a:r>
              <a:rPr lang="tr-TR" sz="900" i="1" dirty="0">
                <a:latin typeface="Roboto" pitchFamily="2" charset="0"/>
                <a:ea typeface="Roboto" pitchFamily="2" charset="0"/>
              </a:rPr>
              <a:t>27 Aralık 1999 tarihinden sonra mesken olarak inşa edilmiş olan ancak ilgili mevzuat çerçevesinde inşaat ruhsatı bulunmayan bağımsız bölümler ve binalar, </a:t>
            </a:r>
          </a:p>
          <a:p>
            <a:pPr marL="252000" lvl="0" indent="-180000" algn="just">
              <a:spcAft>
                <a:spcPts val="300"/>
              </a:spcAft>
              <a:buFont typeface="Arial" panose="020B0604020202020204" pitchFamily="34" charset="0"/>
              <a:buChar char="•"/>
            </a:pPr>
            <a:r>
              <a:rPr lang="tr-TR" sz="900" i="1" dirty="0">
                <a:latin typeface="Roboto" pitchFamily="2" charset="0"/>
                <a:ea typeface="Roboto" pitchFamily="2" charset="0"/>
              </a:rPr>
              <a:t>Tapuya kayıtlı bulunmayan ve özel mülkiyete tabi olmayan arazi ve arsaların -hazine arazileri vb.- üzerine inşa edilmiş binalar. </a:t>
            </a:r>
          </a:p>
          <a:p>
            <a:pPr algn="just">
              <a:spcAft>
                <a:spcPts val="300"/>
              </a:spcAft>
            </a:pPr>
            <a:r>
              <a:rPr lang="tr-TR" sz="900" i="1" kern="1200" dirty="0">
                <a:solidFill>
                  <a:schemeClr val="tx1"/>
                </a:solidFill>
                <a:latin typeface="Roboto" pitchFamily="2" charset="0"/>
                <a:ea typeface="Roboto" pitchFamily="2" charset="0"/>
                <a:cs typeface="+mn-cs"/>
              </a:rPr>
              <a:t>Köy yerleşim alanlarında yapılan binalar için belediye denetiminin olmaması, buralarda yaşayanların genel olarak gelir düzeylerinin düşük olması ve bu aşamada bu alanlarda sigortanın sunumunun zorluğu gibi nedenlerle, sigorta yaptırma zorunluluğu bu yerler için öngörülmemiştir. Ancak, söz konusu yerlerde bulunan yapılar için istendiği takdirde «ihtiyari deprem sigortası» yaptırılması imkanı bulunmaktadır.</a:t>
            </a:r>
          </a:p>
          <a:p>
            <a:pPr algn="just">
              <a:spcAft>
                <a:spcPts val="300"/>
              </a:spcAft>
            </a:pPr>
            <a:r>
              <a:rPr lang="tr-TR" sz="900" i="1" kern="1200" dirty="0">
                <a:solidFill>
                  <a:schemeClr val="tx1"/>
                </a:solidFill>
                <a:latin typeface="Roboto" pitchFamily="2" charset="0"/>
                <a:ea typeface="Roboto" pitchFamily="2" charset="0"/>
                <a:cs typeface="+mn-cs"/>
              </a:rPr>
              <a:t>Benzer şekilde, ticari ve sınai amaçlar için kullanılan binalar da zorunluluk kapsamı dışında bulunmakla birlikte bunlar için ihtiyari deprem sigortası yaptırılması mümkün değildir. </a:t>
            </a:r>
          </a:p>
          <a:p>
            <a:pPr algn="just">
              <a:spcAft>
                <a:spcPts val="300"/>
              </a:spcAft>
            </a:pPr>
            <a:r>
              <a:rPr lang="tr-TR" sz="900" b="1" i="1" kern="1200" dirty="0">
                <a:solidFill>
                  <a:schemeClr val="tx1"/>
                </a:solidFill>
                <a:latin typeface="Roboto" pitchFamily="2" charset="0"/>
                <a:ea typeface="Roboto" pitchFamily="2" charset="0"/>
                <a:cs typeface="+mn-cs"/>
              </a:rPr>
              <a:t>Sigorta yaptırmak için gerekli bilgiler şunlardır:</a:t>
            </a:r>
            <a:endParaRPr lang="tr-TR" sz="900" i="1" kern="1200" dirty="0">
              <a:solidFill>
                <a:schemeClr val="tx1"/>
              </a:solidFill>
              <a:latin typeface="Roboto" pitchFamily="2" charset="0"/>
              <a:ea typeface="Roboto" pitchFamily="2" charset="0"/>
              <a:cs typeface="+mn-cs"/>
            </a:endParaRPr>
          </a:p>
          <a:p>
            <a:pPr marL="252000" lvl="0" indent="-180000" algn="just">
              <a:spcAft>
                <a:spcPts val="300"/>
              </a:spcAft>
              <a:buFont typeface="Arial" panose="020B0604020202020204" pitchFamily="34" charset="0"/>
              <a:buChar char="•"/>
            </a:pPr>
            <a:r>
              <a:rPr lang="tr-TR" sz="900" i="1" dirty="0">
                <a:latin typeface="Roboto" pitchFamily="2" charset="0"/>
                <a:ea typeface="Roboto" pitchFamily="2" charset="0"/>
              </a:rPr>
              <a:t>Sigortalının adı, adresi, telefonu ve varsa cep telefonu</a:t>
            </a:r>
          </a:p>
          <a:p>
            <a:pPr marL="252000" lvl="0" indent="-180000" algn="just">
              <a:spcAft>
                <a:spcPts val="300"/>
              </a:spcAft>
              <a:buFont typeface="Arial" panose="020B0604020202020204" pitchFamily="34" charset="0"/>
              <a:buChar char="•"/>
            </a:pPr>
            <a:r>
              <a:rPr lang="tr-TR" sz="900" i="1" dirty="0">
                <a:latin typeface="Roboto" pitchFamily="2" charset="0"/>
                <a:ea typeface="Roboto" pitchFamily="2" charset="0"/>
              </a:rPr>
              <a:t>Sigortalının vergi kimlik numarası ve T.C. kimlik numarası</a:t>
            </a:r>
          </a:p>
          <a:p>
            <a:pPr marL="252000" lvl="0" indent="-180000" algn="just">
              <a:spcAft>
                <a:spcPts val="300"/>
              </a:spcAft>
              <a:buFont typeface="Arial" panose="020B0604020202020204" pitchFamily="34" charset="0"/>
              <a:buChar char="•"/>
            </a:pPr>
            <a:r>
              <a:rPr lang="tr-TR" sz="900" i="1" dirty="0">
                <a:latin typeface="Roboto" pitchFamily="2" charset="0"/>
                <a:ea typeface="Roboto" pitchFamily="2" charset="0"/>
              </a:rPr>
              <a:t>Sigortalanacak yerin açık adresi</a:t>
            </a:r>
          </a:p>
          <a:p>
            <a:pPr marL="252000" lvl="0" indent="-180000" algn="just">
              <a:spcAft>
                <a:spcPts val="300"/>
              </a:spcAft>
              <a:buFont typeface="Arial" panose="020B0604020202020204" pitchFamily="34" charset="0"/>
              <a:buChar char="•"/>
            </a:pPr>
            <a:r>
              <a:rPr lang="tr-TR" sz="900" i="1" dirty="0">
                <a:latin typeface="Roboto" pitchFamily="2" charset="0"/>
                <a:ea typeface="Roboto" pitchFamily="2" charset="0"/>
              </a:rPr>
              <a:t>Tapu bilgileri (ada, pafta, parsel, sayfa </a:t>
            </a:r>
            <a:r>
              <a:rPr lang="tr-TR" sz="900" i="1" dirty="0" err="1">
                <a:latin typeface="Roboto" pitchFamily="2" charset="0"/>
                <a:ea typeface="Roboto" pitchFamily="2" charset="0"/>
              </a:rPr>
              <a:t>no</a:t>
            </a:r>
            <a:r>
              <a:rPr lang="tr-TR" sz="900" i="1" dirty="0">
                <a:latin typeface="Roboto" pitchFamily="2" charset="0"/>
                <a:ea typeface="Roboto" pitchFamily="2" charset="0"/>
              </a:rPr>
              <a:t>) (mesken tapusu veya arsa tapusu)</a:t>
            </a:r>
          </a:p>
          <a:p>
            <a:pPr marL="252000" lvl="0" indent="-180000" algn="just">
              <a:spcAft>
                <a:spcPts val="300"/>
              </a:spcAft>
              <a:buFont typeface="Arial" panose="020B0604020202020204" pitchFamily="34" charset="0"/>
              <a:buChar char="•"/>
            </a:pPr>
            <a:r>
              <a:rPr lang="tr-TR" sz="900" i="1" dirty="0">
                <a:latin typeface="Roboto" pitchFamily="2" charset="0"/>
                <a:ea typeface="Roboto" pitchFamily="2" charset="0"/>
              </a:rPr>
              <a:t>Binanın inşa yılı (1975 ve öncesi, 1976-1996 arası, 1997-1999 arası, 2000 ve sonrası)</a:t>
            </a:r>
          </a:p>
          <a:p>
            <a:pPr marL="252000" lvl="0" indent="-180000" algn="just">
              <a:spcAft>
                <a:spcPts val="300"/>
              </a:spcAft>
              <a:buFont typeface="Arial" panose="020B0604020202020204" pitchFamily="34" charset="0"/>
              <a:buChar char="•"/>
            </a:pPr>
            <a:r>
              <a:rPr lang="tr-TR" sz="900" i="1" dirty="0">
                <a:latin typeface="Roboto" pitchFamily="2" charset="0"/>
                <a:ea typeface="Roboto" pitchFamily="2" charset="0"/>
              </a:rPr>
              <a:t>Binanın yapı tarzı (çelik/betonarme karkas, yığma kâgir, diğer)</a:t>
            </a:r>
          </a:p>
          <a:p>
            <a:pPr marL="252000" lvl="0" indent="-180000" algn="just">
              <a:spcAft>
                <a:spcPts val="300"/>
              </a:spcAft>
              <a:buFont typeface="Arial" panose="020B0604020202020204" pitchFamily="34" charset="0"/>
              <a:buChar char="•"/>
            </a:pPr>
            <a:r>
              <a:rPr lang="tr-TR" sz="900" i="1" dirty="0">
                <a:latin typeface="Roboto" pitchFamily="2" charset="0"/>
                <a:ea typeface="Roboto" pitchFamily="2" charset="0"/>
              </a:rPr>
              <a:t>Binanın toplam kat sayısı</a:t>
            </a:r>
          </a:p>
          <a:p>
            <a:pPr marL="252000" lvl="0" indent="-180000" algn="just">
              <a:spcAft>
                <a:spcPts val="300"/>
              </a:spcAft>
              <a:buFont typeface="Arial" panose="020B0604020202020204" pitchFamily="34" charset="0"/>
              <a:buChar char="•"/>
            </a:pPr>
            <a:r>
              <a:rPr lang="tr-TR" sz="900" i="1" dirty="0">
                <a:latin typeface="Roboto" pitchFamily="2" charset="0"/>
                <a:ea typeface="Roboto" pitchFamily="2" charset="0"/>
              </a:rPr>
              <a:t>Binanın hasar durumu (hasarsız, hafif hasarlı, orta hasarlı)</a:t>
            </a:r>
          </a:p>
          <a:p>
            <a:pPr marL="252000" lvl="0" indent="-180000" algn="just">
              <a:spcAft>
                <a:spcPts val="300"/>
              </a:spcAft>
              <a:buFont typeface="Arial" panose="020B0604020202020204" pitchFamily="34" charset="0"/>
              <a:buChar char="•"/>
            </a:pPr>
            <a:r>
              <a:rPr lang="tr-TR" sz="900" i="1" dirty="0">
                <a:latin typeface="Roboto" pitchFamily="2" charset="0"/>
                <a:ea typeface="Roboto" pitchFamily="2" charset="0"/>
              </a:rPr>
              <a:t>Meskenin (dairenin) brüt yüzölçümü (metrekare olarak)</a:t>
            </a:r>
          </a:p>
          <a:p>
            <a:pPr marL="252000" lvl="0" indent="-180000" algn="just">
              <a:spcAft>
                <a:spcPts val="300"/>
              </a:spcAft>
              <a:buFont typeface="Arial" panose="020B0604020202020204" pitchFamily="34" charset="0"/>
              <a:buChar char="•"/>
            </a:pPr>
            <a:r>
              <a:rPr lang="tr-TR" sz="900" i="1" dirty="0">
                <a:latin typeface="Roboto" pitchFamily="2" charset="0"/>
                <a:ea typeface="Roboto" pitchFamily="2" charset="0"/>
              </a:rPr>
              <a:t>Meskenin (dairenin) kullanım şekli (mesken, ticarethane, büro, diğer</a:t>
            </a:r>
            <a:r>
              <a:rPr lang="tr-TR" sz="900" i="1" kern="1200" dirty="0">
                <a:solidFill>
                  <a:schemeClr val="tx1"/>
                </a:solidFill>
                <a:latin typeface="Roboto" pitchFamily="2" charset="0"/>
                <a:ea typeface="Roboto" pitchFamily="2" charset="0"/>
                <a:cs typeface="+mn-cs"/>
              </a:rPr>
              <a:t>)</a:t>
            </a:r>
          </a:p>
          <a:p>
            <a:pPr algn="just">
              <a:spcAft>
                <a:spcPts val="300"/>
              </a:spcAft>
            </a:pPr>
            <a:r>
              <a:rPr lang="tr-TR" sz="900" b="1" i="1" kern="1200" dirty="0">
                <a:solidFill>
                  <a:schemeClr val="tx1"/>
                </a:solidFill>
                <a:latin typeface="Roboto" pitchFamily="2" charset="0"/>
                <a:ea typeface="Roboto" pitchFamily="2" charset="0"/>
                <a:cs typeface="+mn-cs"/>
              </a:rPr>
              <a:t>Hasar Bildirimi</a:t>
            </a:r>
            <a:endParaRPr lang="tr-TR" sz="900" i="1" kern="1200" dirty="0">
              <a:solidFill>
                <a:schemeClr val="tx1"/>
              </a:solidFill>
              <a:latin typeface="Roboto" pitchFamily="2" charset="0"/>
              <a:ea typeface="Roboto" pitchFamily="2" charset="0"/>
              <a:cs typeface="+mn-cs"/>
            </a:endParaRPr>
          </a:p>
          <a:p>
            <a:pPr algn="just">
              <a:spcAft>
                <a:spcPts val="300"/>
              </a:spcAft>
            </a:pPr>
            <a:r>
              <a:rPr lang="tr-TR" sz="900" i="1" kern="1200" dirty="0">
                <a:solidFill>
                  <a:schemeClr val="tx1"/>
                </a:solidFill>
                <a:latin typeface="Roboto" pitchFamily="2" charset="0"/>
                <a:ea typeface="Roboto" pitchFamily="2" charset="0"/>
                <a:cs typeface="+mn-cs"/>
              </a:rPr>
              <a:t>Zorunlu Deprem Sigortası (ZDS) poliçeniz varsa deprem sonrası binanızda hasar oluşması durumunda, sigorta ettiren olarak mümkünse poliçe fotokopisi, tapu fotokopisi gibi hasar dosyası için gerekli olan evraklarla birlikte aşağıdaki hususları yerine getirmekle yükümlüsünüz:</a:t>
            </a:r>
          </a:p>
          <a:p>
            <a:pPr marL="252000" indent="-180000" algn="just">
              <a:spcAft>
                <a:spcPts val="300"/>
              </a:spcAft>
              <a:buFont typeface="Arial" panose="020B0604020202020204" pitchFamily="34" charset="0"/>
              <a:buChar char="•"/>
            </a:pPr>
            <a:r>
              <a:rPr lang="tr-TR" sz="900" i="1" dirty="0">
                <a:latin typeface="Roboto" pitchFamily="2" charset="0"/>
                <a:ea typeface="Roboto" pitchFamily="2" charset="0"/>
              </a:rPr>
              <a:t>Hasarın oluştuğu tarihten itibaren en geç 15 iş günü içinde </a:t>
            </a:r>
            <a:r>
              <a:rPr lang="tr-TR" sz="900" i="1" dirty="0" err="1">
                <a:latin typeface="Roboto" pitchFamily="2" charset="0"/>
                <a:ea typeface="Roboto" pitchFamily="2" charset="0"/>
              </a:rPr>
              <a:t>DASK'a</a:t>
            </a:r>
            <a:r>
              <a:rPr lang="tr-TR" sz="900" i="1" dirty="0">
                <a:latin typeface="Roboto" pitchFamily="2" charset="0"/>
                <a:ea typeface="Roboto" pitchFamily="2" charset="0"/>
              </a:rPr>
              <a:t> veya </a:t>
            </a:r>
            <a:r>
              <a:rPr lang="tr-TR" sz="900" i="1" dirty="0" err="1">
                <a:latin typeface="Roboto" pitchFamily="2" charset="0"/>
                <a:ea typeface="Roboto" pitchFamily="2" charset="0"/>
              </a:rPr>
              <a:t>DASK'ın</a:t>
            </a:r>
            <a:r>
              <a:rPr lang="tr-TR" sz="900" i="1" dirty="0">
                <a:latin typeface="Roboto" pitchFamily="2" charset="0"/>
                <a:ea typeface="Roboto" pitchFamily="2" charset="0"/>
              </a:rPr>
              <a:t> nam ve hesabına sözleşmeyi yapan sigorta şirketine bildirimde bulunmak</a:t>
            </a:r>
          </a:p>
          <a:p>
            <a:pPr marL="252000" indent="-180000" algn="just">
              <a:spcAft>
                <a:spcPts val="300"/>
              </a:spcAft>
              <a:buFont typeface="Arial" panose="020B0604020202020204" pitchFamily="34" charset="0"/>
              <a:buChar char="•"/>
            </a:pPr>
            <a:r>
              <a:rPr lang="tr-TR" sz="900" i="1" dirty="0">
                <a:latin typeface="Roboto" pitchFamily="2" charset="0"/>
                <a:ea typeface="Roboto" pitchFamily="2" charset="0"/>
              </a:rPr>
              <a:t>DASK görevlilerinin veya yetkili kıldığı kimselerin, hasara uğrayan binalara makul amaçlarla ve uygun şekillerde girmesine ve zararı azaltmaya yönelik girişimlerde bulunmasına izin vermek</a:t>
            </a:r>
          </a:p>
          <a:p>
            <a:pPr marL="252000" indent="-180000" algn="just">
              <a:spcAft>
                <a:spcPts val="300"/>
              </a:spcAft>
              <a:buFont typeface="Arial" panose="020B0604020202020204" pitchFamily="34" charset="0"/>
              <a:buChar char="•"/>
            </a:pPr>
            <a:r>
              <a:rPr lang="tr-TR" sz="900" i="1" dirty="0" err="1">
                <a:latin typeface="Roboto" pitchFamily="2" charset="0"/>
                <a:ea typeface="Roboto" pitchFamily="2" charset="0"/>
              </a:rPr>
              <a:t>DASK'ın</a:t>
            </a:r>
            <a:r>
              <a:rPr lang="tr-TR" sz="900" i="1" dirty="0">
                <a:latin typeface="Roboto" pitchFamily="2" charset="0"/>
                <a:ea typeface="Roboto" pitchFamily="2" charset="0"/>
              </a:rPr>
              <a:t> isteği üzerine zarar miktarıyla delilleri saptamaya, rücu hakkının kullanılmasına yararlı ve sigorta ettiren için sağlanması mümkün bilgi ve belgeleri gecikmeden </a:t>
            </a:r>
            <a:r>
              <a:rPr lang="tr-TR" sz="900" i="1" dirty="0" err="1">
                <a:latin typeface="Roboto" pitchFamily="2" charset="0"/>
                <a:ea typeface="Roboto" pitchFamily="2" charset="0"/>
              </a:rPr>
              <a:t>DASK'a</a:t>
            </a:r>
            <a:r>
              <a:rPr lang="tr-TR" sz="900" i="1" dirty="0">
                <a:latin typeface="Roboto" pitchFamily="2" charset="0"/>
                <a:ea typeface="Roboto" pitchFamily="2" charset="0"/>
              </a:rPr>
              <a:t> vermek</a:t>
            </a:r>
          </a:p>
          <a:p>
            <a:pPr marL="252000" indent="-180000" algn="just">
              <a:spcAft>
                <a:spcPts val="300"/>
              </a:spcAft>
              <a:buFont typeface="Arial" panose="020B0604020202020204" pitchFamily="34" charset="0"/>
              <a:buChar char="•"/>
            </a:pPr>
            <a:r>
              <a:rPr lang="tr-TR" sz="900" i="1" dirty="0">
                <a:latin typeface="Roboto" pitchFamily="2" charset="0"/>
                <a:ea typeface="Roboto" pitchFamily="2" charset="0"/>
              </a:rPr>
              <a:t>Zararın tahmini miktarını belirtir yazılı bir bildirimi uygun bir süre içinde </a:t>
            </a:r>
            <a:r>
              <a:rPr lang="tr-TR" sz="900" i="1" dirty="0" err="1">
                <a:latin typeface="Roboto" pitchFamily="2" charset="0"/>
                <a:ea typeface="Roboto" pitchFamily="2" charset="0"/>
              </a:rPr>
              <a:t>DASK'a</a:t>
            </a:r>
            <a:r>
              <a:rPr lang="tr-TR" sz="900" i="1" dirty="0">
                <a:latin typeface="Roboto" pitchFamily="2" charset="0"/>
                <a:ea typeface="Roboto" pitchFamily="2" charset="0"/>
              </a:rPr>
              <a:t> veya yetkili kıldığı kimselere vermek</a:t>
            </a:r>
          </a:p>
          <a:p>
            <a:pPr marL="252000" indent="-180000" algn="just">
              <a:spcAft>
                <a:spcPts val="300"/>
              </a:spcAft>
              <a:buFont typeface="Arial" panose="020B0604020202020204" pitchFamily="34" charset="0"/>
              <a:buChar char="•"/>
            </a:pPr>
            <a:r>
              <a:rPr lang="tr-TR" sz="900" i="1" dirty="0">
                <a:latin typeface="Roboto" pitchFamily="2" charset="0"/>
                <a:ea typeface="Roboto" pitchFamily="2" charset="0"/>
              </a:rPr>
              <a:t>Sigortalı bina/yer üzerinde zorunlu deprem sigortası dışında, deprem teminatı bulunan başkaca sigorta sözleşmeleri varsa </a:t>
            </a:r>
            <a:r>
              <a:rPr lang="tr-TR" sz="900" i="1" dirty="0" err="1">
                <a:latin typeface="Roboto" pitchFamily="2" charset="0"/>
                <a:ea typeface="Roboto" pitchFamily="2" charset="0"/>
              </a:rPr>
              <a:t>DASK'a</a:t>
            </a:r>
            <a:r>
              <a:rPr lang="tr-TR" sz="900" i="1" dirty="0">
                <a:latin typeface="Roboto" pitchFamily="2" charset="0"/>
                <a:ea typeface="Roboto" pitchFamily="2" charset="0"/>
              </a:rPr>
              <a:t> bildirmek</a:t>
            </a:r>
          </a:p>
          <a:p>
            <a:pPr marL="252000" indent="-180000" algn="just">
              <a:spcAft>
                <a:spcPts val="300"/>
              </a:spcAft>
              <a:buFont typeface="Arial" panose="020B0604020202020204" pitchFamily="34" charset="0"/>
              <a:buChar char="•"/>
            </a:pPr>
            <a:r>
              <a:rPr lang="tr-TR" sz="900" i="1" dirty="0">
                <a:latin typeface="Roboto" pitchFamily="2" charset="0"/>
                <a:ea typeface="Roboto" pitchFamily="2" charset="0"/>
              </a:rPr>
              <a:t>Hasar olduğunda, (mümkün olduğu takdirde) 444 0 336 numaralı telefondan DASK Çağrı Merkezi’ne, </a:t>
            </a:r>
            <a:r>
              <a:rPr lang="tr-TR" sz="900" i="1" dirty="0" err="1">
                <a:latin typeface="Roboto" pitchFamily="2" charset="0"/>
                <a:ea typeface="Roboto" pitchFamily="2" charset="0"/>
              </a:rPr>
              <a:t>DASK’ın</a:t>
            </a:r>
            <a:r>
              <a:rPr lang="tr-TR" sz="900" i="1" dirty="0">
                <a:latin typeface="Roboto" pitchFamily="2" charset="0"/>
                <a:ea typeface="Roboto" pitchFamily="2" charset="0"/>
              </a:rPr>
              <a:t> internet sitesi (www.dask.gov.tr) veya ZDS poliçesini DASK adına düzenleyen sigorta şirketi veya acentesine bildirmek</a:t>
            </a:r>
          </a:p>
          <a:p>
            <a:pPr algn="just">
              <a:spcAft>
                <a:spcPts val="300"/>
              </a:spcAft>
            </a:pPr>
            <a:r>
              <a:rPr lang="tr-TR" sz="900" b="1" i="1" kern="1200" dirty="0">
                <a:solidFill>
                  <a:schemeClr val="tx1"/>
                </a:solidFill>
                <a:latin typeface="Roboto" pitchFamily="2" charset="0"/>
                <a:ea typeface="Roboto" pitchFamily="2" charset="0"/>
                <a:cs typeface="+mn-cs"/>
              </a:rPr>
              <a:t>Hasar durumunda DASK idaresine gönderilecek belge ve bilgiler ise şunlardır:</a:t>
            </a:r>
            <a:endParaRPr lang="tr-TR" sz="900" i="1" kern="1200" dirty="0">
              <a:solidFill>
                <a:schemeClr val="tx1"/>
              </a:solidFill>
              <a:latin typeface="Roboto" pitchFamily="2" charset="0"/>
              <a:ea typeface="Roboto" pitchFamily="2" charset="0"/>
              <a:cs typeface="+mn-cs"/>
            </a:endParaRPr>
          </a:p>
          <a:p>
            <a:pPr marL="252000" indent="-18000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H</a:t>
            </a:r>
            <a:r>
              <a:rPr lang="tr-TR" sz="900" i="1" dirty="0">
                <a:latin typeface="Roboto" pitchFamily="2" charset="0"/>
                <a:ea typeface="Roboto" pitchFamily="2" charset="0"/>
              </a:rPr>
              <a:t>asar ihbarı bilgisi</a:t>
            </a:r>
          </a:p>
          <a:p>
            <a:pPr marL="252000" indent="-180000" algn="just">
              <a:spcAft>
                <a:spcPts val="300"/>
              </a:spcAft>
              <a:buFont typeface="Arial" panose="020B0604020202020204" pitchFamily="34" charset="0"/>
              <a:buChar char="•"/>
            </a:pPr>
            <a:r>
              <a:rPr lang="tr-TR" sz="900" i="1" dirty="0">
                <a:latin typeface="Roboto" pitchFamily="2" charset="0"/>
                <a:ea typeface="Roboto" pitchFamily="2" charset="0"/>
              </a:rPr>
              <a:t>Poliçe fotokopisi (mümkün olduğu takdirde)</a:t>
            </a:r>
          </a:p>
          <a:p>
            <a:pPr marL="252000" indent="-180000" algn="just">
              <a:spcAft>
                <a:spcPts val="300"/>
              </a:spcAft>
              <a:buFont typeface="Arial" panose="020B0604020202020204" pitchFamily="34" charset="0"/>
              <a:buChar char="•"/>
            </a:pPr>
            <a:r>
              <a:rPr lang="tr-TR" sz="900" i="1" dirty="0">
                <a:latin typeface="Roboto" pitchFamily="2" charset="0"/>
                <a:ea typeface="Roboto" pitchFamily="2" charset="0"/>
              </a:rPr>
              <a:t>Tapu belgesi fotokopisi (mümkün olduğu takdirde)</a:t>
            </a:r>
          </a:p>
          <a:p>
            <a:pPr marL="252000" indent="-180000" algn="just">
              <a:spcAft>
                <a:spcPts val="300"/>
              </a:spcAft>
              <a:buFont typeface="Arial" panose="020B0604020202020204" pitchFamily="34" charset="0"/>
              <a:buChar char="•"/>
            </a:pPr>
            <a:r>
              <a:rPr lang="tr-TR" sz="900" i="1" dirty="0">
                <a:latin typeface="Roboto" pitchFamily="2" charset="0"/>
                <a:ea typeface="Roboto" pitchFamily="2" charset="0"/>
              </a:rPr>
              <a:t>Eksperin hasar yerini kolayca bulabilmesi ve hasar tespitini yapabilmesi için hasar yerinin açık adresi</a:t>
            </a:r>
          </a:p>
          <a:p>
            <a:pPr marL="252000" indent="-180000" algn="just">
              <a:spcAft>
                <a:spcPts val="300"/>
              </a:spcAft>
              <a:buFont typeface="Arial" panose="020B0604020202020204" pitchFamily="34" charset="0"/>
              <a:buChar char="•"/>
            </a:pPr>
            <a:r>
              <a:rPr lang="tr-TR" sz="900" i="1" dirty="0">
                <a:latin typeface="Roboto" pitchFamily="2" charset="0"/>
                <a:ea typeface="Roboto" pitchFamily="2" charset="0"/>
              </a:rPr>
              <a:t>Sigortalı ile irtibat sağlanabilecek sabit telefon veya cep telefonu numarası</a:t>
            </a:r>
          </a:p>
          <a:p>
            <a:pPr marL="252000" indent="-180000" algn="just">
              <a:spcAft>
                <a:spcPts val="300"/>
              </a:spcAft>
              <a:buFont typeface="Arial" panose="020B0604020202020204" pitchFamily="34" charset="0"/>
              <a:buChar char="•"/>
            </a:pPr>
            <a:r>
              <a:rPr lang="tr-TR" sz="900" i="1" dirty="0">
                <a:latin typeface="Roboto" pitchFamily="2" charset="0"/>
                <a:ea typeface="Roboto" pitchFamily="2" charset="0"/>
              </a:rPr>
              <a:t>Ayrıca sigortalı binanın ZDS poliçesinin yanı sıra deprem teminatı bulunan başka bir sigorta poliçesi olduğu takdirde, diğer poliçenin varlığı da </a:t>
            </a:r>
            <a:r>
              <a:rPr lang="tr-TR" sz="900" i="1" dirty="0" err="1">
                <a:latin typeface="Roboto" pitchFamily="2" charset="0"/>
                <a:ea typeface="Roboto" pitchFamily="2" charset="0"/>
              </a:rPr>
              <a:t>DASK'a</a:t>
            </a:r>
            <a:r>
              <a:rPr lang="tr-TR" sz="900" i="1" dirty="0">
                <a:latin typeface="Roboto" pitchFamily="2" charset="0"/>
                <a:ea typeface="Roboto" pitchFamily="2" charset="0"/>
              </a:rPr>
              <a:t> bildirilmelidir. Deprem Sigortası limitini aşan bir hasar gerçekleştiğinde, limiti aşan kısım üzerinde kalan miktar söz konusu poliçe limitlerinden ödenecektir</a:t>
            </a:r>
            <a:r>
              <a:rPr lang="tr-TR" sz="900" i="1" kern="1200" dirty="0">
                <a:solidFill>
                  <a:schemeClr val="tx1"/>
                </a:solidFill>
                <a:latin typeface="Roboto" pitchFamily="2" charset="0"/>
                <a:ea typeface="Roboto" pitchFamily="2" charset="0"/>
                <a:cs typeface="+mn-cs"/>
              </a:rPr>
              <a:t>. </a:t>
            </a:r>
          </a:p>
          <a:p>
            <a:pPr algn="just">
              <a:spcAft>
                <a:spcPts val="300"/>
              </a:spcAft>
            </a:pPr>
            <a:r>
              <a:rPr lang="tr-TR" sz="900" b="1" i="1" u="sng" kern="1200" dirty="0">
                <a:solidFill>
                  <a:schemeClr val="tx1"/>
                </a:solidFill>
                <a:latin typeface="Roboto" pitchFamily="2" charset="0"/>
                <a:ea typeface="Roboto" pitchFamily="2" charset="0"/>
                <a:cs typeface="+mn-cs"/>
              </a:rPr>
              <a:t>ZDS ile ilgili en çok merak edilenler:</a:t>
            </a:r>
            <a:endParaRPr lang="tr-TR" sz="900" i="1" kern="1200" dirty="0">
              <a:solidFill>
                <a:schemeClr val="tx1"/>
              </a:solidFill>
              <a:latin typeface="Roboto" pitchFamily="2" charset="0"/>
              <a:ea typeface="Roboto" pitchFamily="2" charset="0"/>
              <a:cs typeface="+mn-cs"/>
            </a:endParaRPr>
          </a:p>
          <a:p>
            <a:pPr algn="just">
              <a:spcAft>
                <a:spcPts val="300"/>
              </a:spcAft>
            </a:pPr>
            <a:r>
              <a:rPr lang="tr-TR" sz="900" b="1" i="1" kern="1200" dirty="0">
                <a:solidFill>
                  <a:schemeClr val="tx1"/>
                </a:solidFill>
                <a:latin typeface="Roboto" pitchFamily="2" charset="0"/>
                <a:ea typeface="Roboto" pitchFamily="2" charset="0"/>
                <a:cs typeface="+mn-cs"/>
              </a:rPr>
              <a:t>1. Deprem sonrası evim hasar gördüğünde binanın yapım maliyeti haricindeki masrafı da karşılayabilmek için hem </a:t>
            </a:r>
            <a:r>
              <a:rPr lang="tr-TR" sz="900" b="1" i="1" kern="1200" dirty="0" err="1">
                <a:solidFill>
                  <a:schemeClr val="tx1"/>
                </a:solidFill>
                <a:latin typeface="Roboto" pitchFamily="2" charset="0"/>
                <a:ea typeface="Roboto" pitchFamily="2" charset="0"/>
                <a:cs typeface="+mn-cs"/>
              </a:rPr>
              <a:t>DASK’a</a:t>
            </a:r>
            <a:r>
              <a:rPr lang="tr-TR" sz="900" b="1" i="1" kern="1200" dirty="0">
                <a:solidFill>
                  <a:schemeClr val="tx1"/>
                </a:solidFill>
                <a:latin typeface="Roboto" pitchFamily="2" charset="0"/>
                <a:ea typeface="Roboto" pitchFamily="2" charset="0"/>
                <a:cs typeface="+mn-cs"/>
              </a:rPr>
              <a:t> hem de başka bir yere sigorta yaptırabilir miyim?</a:t>
            </a:r>
            <a:r>
              <a:rPr lang="tr-TR" sz="900" i="1" kern="1200" dirty="0">
                <a:solidFill>
                  <a:schemeClr val="tx1"/>
                </a:solidFill>
                <a:latin typeface="Roboto" pitchFamily="2" charset="0"/>
                <a:ea typeface="Roboto" pitchFamily="2" charset="0"/>
                <a:cs typeface="+mn-cs"/>
              </a:rPr>
              <a:t> </a:t>
            </a:r>
          </a:p>
          <a:p>
            <a:pPr algn="just">
              <a:spcAft>
                <a:spcPts val="300"/>
              </a:spcAft>
            </a:pPr>
            <a:r>
              <a:rPr lang="tr-TR" sz="900" i="1" kern="1200" dirty="0">
                <a:solidFill>
                  <a:schemeClr val="tx1"/>
                </a:solidFill>
                <a:latin typeface="Roboto" pitchFamily="2" charset="0"/>
                <a:ea typeface="Roboto" pitchFamily="2" charset="0"/>
                <a:cs typeface="+mn-cs"/>
              </a:rPr>
              <a:t>Aynı bina/bağımsız bölüm için birden çok Zorunlu Deprem Sigortası yaptırılamaz. Ancak, sigortası yapılan bağımsız bölüm veya binanın değeri belirlenen sigorta bedeli tutarının üzerinde ise bu tutarın üzerindeki kısım için Zorunlu Deprem Sigortası’nın yapılmış olması kaydıyla, sigorta şirketleri tarafından ihtiyari deprem sigortası yapılabilir.  (Sigorta poliçesinin sağladığı güvence, evin tüm maliyetinin altında kalıyorsa, arta kalan bölümü için özel sigorta şirketleri tarafından düzenlenen deprem sigortasından ayrıca bir poliçe ile ek güvence satın alınabilir.)</a:t>
            </a:r>
          </a:p>
          <a:p>
            <a:pPr algn="just">
              <a:spcAft>
                <a:spcPts val="300"/>
              </a:spcAft>
            </a:pPr>
            <a:r>
              <a:rPr lang="tr-TR" sz="900" b="1" i="1" kern="1200" dirty="0">
                <a:solidFill>
                  <a:schemeClr val="tx1"/>
                </a:solidFill>
                <a:latin typeface="Roboto" pitchFamily="2" charset="0"/>
                <a:ea typeface="Roboto" pitchFamily="2" charset="0"/>
                <a:cs typeface="+mn-cs"/>
              </a:rPr>
              <a:t>2. DASK yıllık kaç taksit yapıyor? </a:t>
            </a:r>
            <a:endParaRPr lang="tr-TR" sz="900" i="1" kern="1200" dirty="0">
              <a:solidFill>
                <a:schemeClr val="tx1"/>
              </a:solidFill>
              <a:latin typeface="Roboto" pitchFamily="2" charset="0"/>
              <a:ea typeface="Roboto" pitchFamily="2" charset="0"/>
              <a:cs typeface="+mn-cs"/>
            </a:endParaRPr>
          </a:p>
          <a:p>
            <a:pPr algn="just">
              <a:spcAft>
                <a:spcPts val="300"/>
              </a:spcAft>
            </a:pPr>
            <a:r>
              <a:rPr lang="tr-TR" sz="900" i="1" kern="1200" dirty="0">
                <a:solidFill>
                  <a:schemeClr val="tx1"/>
                </a:solidFill>
                <a:latin typeface="Roboto" pitchFamily="2" charset="0"/>
                <a:ea typeface="Roboto" pitchFamily="2" charset="0"/>
                <a:cs typeface="+mn-cs"/>
              </a:rPr>
              <a:t>Bu konu ile ilgili daha detaylı bilgi için </a:t>
            </a:r>
            <a:r>
              <a:rPr lang="tr-TR" sz="900" i="1" u="sng" kern="1200" dirty="0">
                <a:solidFill>
                  <a:schemeClr val="tx1"/>
                </a:solidFill>
                <a:latin typeface="Roboto" pitchFamily="2" charset="0"/>
                <a:ea typeface="Roboto" pitchFamily="2" charset="0"/>
                <a:cs typeface="+mn-cs"/>
              </a:rPr>
              <a:t>http://www.dask.gov.tr </a:t>
            </a:r>
            <a:r>
              <a:rPr lang="tr-TR" sz="900" i="1" kern="1200" dirty="0">
                <a:solidFill>
                  <a:schemeClr val="tx1"/>
                </a:solidFill>
                <a:latin typeface="Roboto" pitchFamily="2" charset="0"/>
                <a:ea typeface="Roboto" pitchFamily="2" charset="0"/>
                <a:cs typeface="+mn-cs"/>
              </a:rPr>
              <a:t>adresi incelenebilir. </a:t>
            </a:r>
          </a:p>
          <a:p>
            <a:pPr algn="just">
              <a:spcAft>
                <a:spcPts val="300"/>
              </a:spcAft>
            </a:pPr>
            <a:r>
              <a:rPr lang="tr-TR" sz="900" b="1" i="1" kern="1200" dirty="0">
                <a:solidFill>
                  <a:schemeClr val="tx1"/>
                </a:solidFill>
                <a:latin typeface="Roboto" pitchFamily="2" charset="0"/>
                <a:ea typeface="Roboto" pitchFamily="2" charset="0"/>
                <a:cs typeface="+mn-cs"/>
              </a:rPr>
              <a:t>3. Deprem sonrası bir sürü bina hasar görecek. DASK (Doğal Afet Sigortaları Kurumu) benim hasarımı nasıl ödeyecek?</a:t>
            </a:r>
            <a:endParaRPr lang="tr-TR" sz="900" i="1" kern="1200" dirty="0">
              <a:solidFill>
                <a:schemeClr val="tx1"/>
              </a:solidFill>
              <a:latin typeface="Roboto" pitchFamily="2" charset="0"/>
              <a:ea typeface="Roboto" pitchFamily="2" charset="0"/>
              <a:cs typeface="+mn-cs"/>
            </a:endParaRPr>
          </a:p>
          <a:p>
            <a:pPr algn="just">
              <a:spcAft>
                <a:spcPts val="300"/>
              </a:spcAft>
            </a:pPr>
            <a:r>
              <a:rPr lang="tr-TR" sz="900" i="1" kern="1200" dirty="0">
                <a:solidFill>
                  <a:schemeClr val="tx1"/>
                </a:solidFill>
                <a:latin typeface="Roboto" pitchFamily="2" charset="0"/>
                <a:ea typeface="Roboto" pitchFamily="2" charset="0"/>
                <a:cs typeface="+mn-cs"/>
              </a:rPr>
              <a:t>DASK, büyük hasarların aynı zamana gelme ihtimaline karşı, hasar ödemelerinde zorlanmamak için  parayı dünyanın başka ülkelerindeki sigorta şirketlerine tekrar sigorta (reasürans ) ettirir. Böylelikle riski paylaşmış olur. </a:t>
            </a:r>
          </a:p>
          <a:p>
            <a:pPr algn="just">
              <a:spcAft>
                <a:spcPts val="300"/>
              </a:spcAft>
            </a:pPr>
            <a:r>
              <a:rPr lang="tr-TR" sz="900" b="1" i="1" kern="1200" dirty="0">
                <a:solidFill>
                  <a:schemeClr val="tx1"/>
                </a:solidFill>
                <a:latin typeface="Roboto" pitchFamily="2" charset="0"/>
                <a:ea typeface="Roboto" pitchFamily="2" charset="0"/>
                <a:cs typeface="+mn-cs"/>
              </a:rPr>
              <a:t>4. Kiracılar deprem sonrası karşılaşabilecekleri maddi zararları için nasıl önlem almalıdırlar?</a:t>
            </a:r>
            <a:endParaRPr lang="tr-TR" sz="900" i="1" kern="1200" dirty="0">
              <a:solidFill>
                <a:schemeClr val="tx1"/>
              </a:solidFill>
              <a:latin typeface="Roboto" pitchFamily="2" charset="0"/>
              <a:ea typeface="Roboto" pitchFamily="2" charset="0"/>
              <a:cs typeface="+mn-cs"/>
            </a:endParaRPr>
          </a:p>
          <a:p>
            <a:pPr algn="just">
              <a:spcAft>
                <a:spcPts val="300"/>
              </a:spcAft>
            </a:pPr>
            <a:r>
              <a:rPr lang="tr-TR" sz="900" i="1" kern="1200" dirty="0">
                <a:solidFill>
                  <a:schemeClr val="tx1"/>
                </a:solidFill>
                <a:latin typeface="Roboto" pitchFamily="2" charset="0"/>
                <a:ea typeface="Roboto" pitchFamily="2" charset="0"/>
                <a:cs typeface="+mn-cs"/>
              </a:rPr>
              <a:t>DASK sadece konutun inşaat maliyetini karşılamaktadır. Kiracılar ise eşyalarını depreme karşı sigortalatarak maddi zararları için önlem alabilirler. </a:t>
            </a:r>
          </a:p>
          <a:p>
            <a:pPr lvl="0" algn="just">
              <a:spcAft>
                <a:spcPts val="300"/>
              </a:spcAft>
            </a:pPr>
            <a:r>
              <a:rPr lang="tr-TR" sz="900" b="1" i="1" kern="1200" dirty="0">
                <a:solidFill>
                  <a:schemeClr val="tx1"/>
                </a:solidFill>
                <a:latin typeface="Roboto" pitchFamily="2" charset="0"/>
                <a:ea typeface="Roboto" pitchFamily="2" charset="0"/>
                <a:cs typeface="+mn-cs"/>
              </a:rPr>
              <a:t>5. İnşa halindeki konutlar için Zorunlu Deprem Sigortası yaptırılabilir mi?</a:t>
            </a:r>
            <a:endParaRPr lang="tr-TR" sz="900" i="1" kern="1200" dirty="0">
              <a:solidFill>
                <a:schemeClr val="tx1"/>
              </a:solidFill>
              <a:latin typeface="Roboto" pitchFamily="2" charset="0"/>
              <a:ea typeface="Roboto" pitchFamily="2" charset="0"/>
              <a:cs typeface="+mn-cs"/>
            </a:endParaRPr>
          </a:p>
          <a:p>
            <a:pPr algn="just">
              <a:spcAft>
                <a:spcPts val="300"/>
              </a:spcAft>
            </a:pPr>
            <a:r>
              <a:rPr lang="tr-TR" sz="900" i="1" kern="1200" dirty="0">
                <a:solidFill>
                  <a:schemeClr val="tx1"/>
                </a:solidFill>
                <a:latin typeface="Roboto" pitchFamily="2" charset="0"/>
                <a:ea typeface="Roboto" pitchFamily="2" charset="0"/>
                <a:cs typeface="+mn-cs"/>
              </a:rPr>
              <a:t>İnşaatı henüz bitmemiş konutlar için yapılmamaktadır.</a:t>
            </a:r>
          </a:p>
          <a:p>
            <a:pPr lvl="0" algn="just">
              <a:spcAft>
                <a:spcPts val="300"/>
              </a:spcAft>
            </a:pPr>
            <a:r>
              <a:rPr lang="tr-TR" sz="900" b="1" i="1" kern="1200" dirty="0">
                <a:solidFill>
                  <a:schemeClr val="tx1"/>
                </a:solidFill>
                <a:latin typeface="Roboto" pitchFamily="2" charset="0"/>
                <a:ea typeface="Roboto" pitchFamily="2" charset="0"/>
                <a:cs typeface="+mn-cs"/>
              </a:rPr>
              <a:t>6. Apartmanlarda ortak alanlar için teminat sunulmakta mıdır? </a:t>
            </a:r>
            <a:endParaRPr lang="tr-TR" sz="900" i="1" kern="1200" dirty="0">
              <a:solidFill>
                <a:schemeClr val="tx1"/>
              </a:solidFill>
              <a:latin typeface="Roboto" pitchFamily="2" charset="0"/>
              <a:ea typeface="Roboto" pitchFamily="2" charset="0"/>
              <a:cs typeface="+mn-cs"/>
            </a:endParaRPr>
          </a:p>
          <a:p>
            <a:pPr algn="just">
              <a:spcAft>
                <a:spcPts val="300"/>
              </a:spcAft>
            </a:pPr>
            <a:r>
              <a:rPr lang="tr-TR" sz="900" i="1" kern="1200" dirty="0">
                <a:solidFill>
                  <a:schemeClr val="tx1"/>
                </a:solidFill>
                <a:latin typeface="Roboto" pitchFamily="2" charset="0"/>
                <a:ea typeface="Roboto" pitchFamily="2" charset="0"/>
                <a:cs typeface="+mn-cs"/>
              </a:rPr>
              <a:t>Zorunlu Deprem Sigortası ile binalardaki;</a:t>
            </a:r>
          </a:p>
          <a:p>
            <a:pPr marL="252000" lvl="0" indent="-18000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T</a:t>
            </a:r>
            <a:r>
              <a:rPr lang="tr-TR" sz="900" i="1" dirty="0">
                <a:latin typeface="Roboto" pitchFamily="2" charset="0"/>
                <a:ea typeface="Roboto" pitchFamily="2" charset="0"/>
              </a:rPr>
              <a:t>emeller, </a:t>
            </a:r>
          </a:p>
          <a:p>
            <a:pPr marL="252000" lvl="0" indent="-180000" algn="just">
              <a:spcAft>
                <a:spcPts val="300"/>
              </a:spcAft>
              <a:buFont typeface="Arial" panose="020B0604020202020204" pitchFamily="34" charset="0"/>
              <a:buChar char="•"/>
            </a:pPr>
            <a:r>
              <a:rPr lang="tr-TR" sz="900" i="1" dirty="0">
                <a:latin typeface="Roboto" pitchFamily="2" charset="0"/>
                <a:ea typeface="Roboto" pitchFamily="2" charset="0"/>
              </a:rPr>
              <a:t>Taşıyıcı sistem, </a:t>
            </a:r>
          </a:p>
          <a:p>
            <a:pPr marL="252000" lvl="0" indent="-180000" algn="just">
              <a:spcAft>
                <a:spcPts val="300"/>
              </a:spcAft>
              <a:buFont typeface="Arial" panose="020B0604020202020204" pitchFamily="34" charset="0"/>
              <a:buChar char="•"/>
            </a:pPr>
            <a:r>
              <a:rPr lang="tr-TR" sz="900" i="1" dirty="0">
                <a:latin typeface="Roboto" pitchFamily="2" charset="0"/>
                <a:ea typeface="Roboto" pitchFamily="2" charset="0"/>
              </a:rPr>
              <a:t>Ana duvarlar, </a:t>
            </a:r>
          </a:p>
          <a:p>
            <a:pPr marL="252000" lvl="0" indent="-180000" algn="just">
              <a:spcAft>
                <a:spcPts val="300"/>
              </a:spcAft>
              <a:buFont typeface="Arial" panose="020B0604020202020204" pitchFamily="34" charset="0"/>
              <a:buChar char="•"/>
            </a:pPr>
            <a:r>
              <a:rPr lang="tr-TR" sz="900" i="1" dirty="0">
                <a:latin typeface="Roboto" pitchFamily="2" charset="0"/>
                <a:ea typeface="Roboto" pitchFamily="2" charset="0"/>
              </a:rPr>
              <a:t>Bağımsız bölümleri ayıran ortak duvarlar, </a:t>
            </a:r>
          </a:p>
          <a:p>
            <a:pPr marL="252000" lvl="0" indent="-180000" algn="just">
              <a:spcAft>
                <a:spcPts val="300"/>
              </a:spcAft>
              <a:buFont typeface="Arial" panose="020B0604020202020204" pitchFamily="34" charset="0"/>
              <a:buChar char="•"/>
            </a:pPr>
            <a:r>
              <a:rPr lang="tr-TR" sz="900" i="1" dirty="0">
                <a:latin typeface="Roboto" pitchFamily="2" charset="0"/>
                <a:ea typeface="Roboto" pitchFamily="2" charset="0"/>
              </a:rPr>
              <a:t>Tavan ve tabanlar, </a:t>
            </a:r>
          </a:p>
          <a:p>
            <a:pPr marL="252000" lvl="0" indent="-180000" algn="just">
              <a:spcAft>
                <a:spcPts val="300"/>
              </a:spcAft>
              <a:buFont typeface="Arial" panose="020B0604020202020204" pitchFamily="34" charset="0"/>
              <a:buChar char="•"/>
            </a:pPr>
            <a:r>
              <a:rPr lang="tr-TR" sz="900" i="1" dirty="0">
                <a:latin typeface="Roboto" pitchFamily="2" charset="0"/>
                <a:ea typeface="Roboto" pitchFamily="2" charset="0"/>
              </a:rPr>
              <a:t>Merdivenler, sahanlıklar, koridorlar, </a:t>
            </a:r>
          </a:p>
          <a:p>
            <a:pPr marL="252000" lvl="0" indent="-180000" algn="just">
              <a:spcAft>
                <a:spcPts val="300"/>
              </a:spcAft>
              <a:buFont typeface="Arial" panose="020B0604020202020204" pitchFamily="34" charset="0"/>
              <a:buChar char="•"/>
            </a:pPr>
            <a:r>
              <a:rPr lang="tr-TR" sz="900" i="1" dirty="0">
                <a:latin typeface="Roboto" pitchFamily="2" charset="0"/>
                <a:ea typeface="Roboto" pitchFamily="2" charset="0"/>
              </a:rPr>
              <a:t>Çatılar ve bacalar </a:t>
            </a:r>
          </a:p>
          <a:p>
            <a:pPr algn="just">
              <a:spcAft>
                <a:spcPts val="300"/>
              </a:spcAft>
            </a:pPr>
            <a:r>
              <a:rPr lang="tr-TR" sz="900" i="1" kern="1200" dirty="0">
                <a:solidFill>
                  <a:schemeClr val="tx1"/>
                </a:solidFill>
                <a:latin typeface="Roboto" pitchFamily="2" charset="0"/>
                <a:ea typeface="Roboto" pitchFamily="2" charset="0"/>
                <a:cs typeface="+mn-cs"/>
              </a:rPr>
              <a:t>Teminat altına alınmaktadır. Bunların dışındaki diğer ortak alanlar için ise sigorta şirketlerinden isteğe bağlı konut sigorta poliçesi teminat alınabilmektedir.</a:t>
            </a:r>
          </a:p>
          <a:p>
            <a:pPr lvl="0" algn="just">
              <a:spcAft>
                <a:spcPts val="300"/>
              </a:spcAft>
            </a:pPr>
            <a:r>
              <a:rPr lang="tr-TR" sz="900" b="1" i="1" kern="1200" dirty="0">
                <a:solidFill>
                  <a:schemeClr val="tx1"/>
                </a:solidFill>
                <a:latin typeface="Roboto" pitchFamily="2" charset="0"/>
                <a:ea typeface="Roboto" pitchFamily="2" charset="0"/>
                <a:cs typeface="+mn-cs"/>
              </a:rPr>
              <a:t>7. Zorunlu Deprem Sigortası’nı yaptırmayanlar nasıl denetlenmekte ve bunlara nasıl bir yaptırım uygulanmaktadır?</a:t>
            </a:r>
            <a:endParaRPr lang="tr-TR" sz="900" i="1" kern="1200" dirty="0">
              <a:solidFill>
                <a:schemeClr val="tx1"/>
              </a:solidFill>
              <a:latin typeface="Roboto" pitchFamily="2" charset="0"/>
              <a:ea typeface="Roboto" pitchFamily="2" charset="0"/>
              <a:cs typeface="+mn-cs"/>
            </a:endParaRPr>
          </a:p>
          <a:p>
            <a:pPr algn="just">
              <a:spcAft>
                <a:spcPts val="300"/>
              </a:spcAft>
            </a:pPr>
            <a:r>
              <a:rPr lang="tr-TR" sz="900" i="1" kern="1200" dirty="0">
                <a:solidFill>
                  <a:schemeClr val="tx1"/>
                </a:solidFill>
                <a:latin typeface="Roboto" pitchFamily="2" charset="0"/>
                <a:ea typeface="Roboto" pitchFamily="2" charset="0"/>
                <a:cs typeface="+mn-cs"/>
              </a:rPr>
              <a:t>587 sayılı Kanun Hükmünde Kararname hükümleri uyarınca kamu kuruluşları, Zorunlu Deprem Sigortası’nın yaptırılmış ve priminin ödenmiş olduğu belgelenmedikçe bu sigortaya tabi binalarla ilgili tapu tescil işlemleri,  su ve doğalgaz abonelik işlemleri dahil hiçbir işlem yapılmamaktadır.</a:t>
            </a:r>
          </a:p>
          <a:p>
            <a:pPr lvl="0" algn="just">
              <a:spcAft>
                <a:spcPts val="300"/>
              </a:spcAft>
            </a:pPr>
            <a:r>
              <a:rPr lang="tr-TR" sz="900" b="1" i="1" kern="1200" dirty="0">
                <a:solidFill>
                  <a:schemeClr val="tx1"/>
                </a:solidFill>
                <a:latin typeface="Roboto" pitchFamily="2" charset="0"/>
                <a:ea typeface="Roboto" pitchFamily="2" charset="0"/>
                <a:cs typeface="+mn-cs"/>
              </a:rPr>
              <a:t>8. Deprem bölgesinde olmayan binalarda ZDS zorunlu mudur? </a:t>
            </a:r>
            <a:endParaRPr lang="tr-TR" sz="900" i="1" kern="1200" dirty="0">
              <a:solidFill>
                <a:schemeClr val="tx1"/>
              </a:solidFill>
              <a:latin typeface="Roboto" pitchFamily="2" charset="0"/>
              <a:ea typeface="Roboto" pitchFamily="2" charset="0"/>
              <a:cs typeface="+mn-cs"/>
            </a:endParaRPr>
          </a:p>
          <a:p>
            <a:pPr algn="just">
              <a:spcAft>
                <a:spcPts val="300"/>
              </a:spcAft>
            </a:pPr>
            <a:r>
              <a:rPr lang="tr-TR" sz="900" i="1" kern="1200" dirty="0">
                <a:solidFill>
                  <a:schemeClr val="tx1"/>
                </a:solidFill>
                <a:latin typeface="Roboto" pitchFamily="2" charset="0"/>
                <a:ea typeface="Roboto" pitchFamily="2" charset="0"/>
                <a:cs typeface="+mn-cs"/>
              </a:rPr>
              <a:t>Tüm bölgeler farklı derecelerde olmak şartıyla deprem bölgesine tabidir. Bu sebeple ZDS kapsamındadır.</a:t>
            </a:r>
          </a:p>
          <a:p>
            <a:pPr lvl="0" algn="just">
              <a:spcAft>
                <a:spcPts val="300"/>
              </a:spcAft>
            </a:pPr>
            <a:r>
              <a:rPr lang="tr-TR" sz="900" b="1" i="1" kern="1200" dirty="0">
                <a:solidFill>
                  <a:schemeClr val="tx1"/>
                </a:solidFill>
                <a:latin typeface="Roboto" pitchFamily="2" charset="0"/>
                <a:ea typeface="Roboto" pitchFamily="2" charset="0"/>
                <a:cs typeface="+mn-cs"/>
              </a:rPr>
              <a:t>9. Hangi durumlarda tazminat hakkı eksilir veya düşer?</a:t>
            </a:r>
            <a:endParaRPr lang="tr-TR" sz="900" i="1" kern="1200" dirty="0">
              <a:solidFill>
                <a:schemeClr val="tx1"/>
              </a:solidFill>
              <a:latin typeface="Roboto" pitchFamily="2" charset="0"/>
              <a:ea typeface="Roboto" pitchFamily="2" charset="0"/>
              <a:cs typeface="+mn-cs"/>
            </a:endParaRPr>
          </a:p>
          <a:p>
            <a:pPr algn="just">
              <a:spcAft>
                <a:spcPts val="300"/>
              </a:spcAft>
            </a:pPr>
            <a:r>
              <a:rPr lang="tr-TR" sz="900" i="1" kern="1200" dirty="0">
                <a:solidFill>
                  <a:schemeClr val="tx1"/>
                </a:solidFill>
                <a:latin typeface="Roboto" pitchFamily="2" charset="0"/>
                <a:ea typeface="Roboto" pitchFamily="2" charset="0"/>
                <a:cs typeface="+mn-cs"/>
              </a:rPr>
              <a:t>Binanın ve her bir bağımsız bölümün projeye aykırı olarak ve taşıyıcı sistemi etkileyecek şekilde tadil edilmesine veya zayıflatılmasına neden olan yahut buna imkân veren malik veya intifa hakkı sahibi, meydana gelen zararın bu nedenle ortaya çıktığının veya arttığının tespit edilmesi durumunda bu tutar kadar tazminat alma hakkını kaybeder. Sigorta ettirenin, sigorta süresi içinde sigortalı meskende mevzuata aykırı değişiklik yapması halinde Doğal Afet Sigortaları Kurumu sözleşmeyi feshedebilir.</a:t>
            </a:r>
          </a:p>
          <a:p>
            <a:pPr lvl="0" algn="just">
              <a:spcAft>
                <a:spcPts val="300"/>
              </a:spcAft>
            </a:pPr>
            <a:r>
              <a:rPr lang="tr-TR" sz="900" b="1" i="1" kern="1200" dirty="0">
                <a:solidFill>
                  <a:schemeClr val="tx1"/>
                </a:solidFill>
                <a:latin typeface="Roboto" pitchFamily="2" charset="0"/>
                <a:ea typeface="Roboto" pitchFamily="2" charset="0"/>
                <a:cs typeface="+mn-cs"/>
              </a:rPr>
              <a:t>10. Tazminat bedeli ne zaman ödenir?</a:t>
            </a:r>
            <a:endParaRPr lang="tr-TR" sz="900" i="1" kern="1200" dirty="0">
              <a:solidFill>
                <a:schemeClr val="tx1"/>
              </a:solidFill>
              <a:latin typeface="Roboto" pitchFamily="2" charset="0"/>
              <a:ea typeface="Roboto" pitchFamily="2" charset="0"/>
              <a:cs typeface="+mn-cs"/>
            </a:endParaRPr>
          </a:p>
          <a:p>
            <a:pPr algn="just">
              <a:spcAft>
                <a:spcPts val="300"/>
              </a:spcAft>
            </a:pPr>
            <a:r>
              <a:rPr lang="tr-TR" sz="900" i="1" kern="1200" dirty="0">
                <a:solidFill>
                  <a:schemeClr val="tx1"/>
                </a:solidFill>
                <a:latin typeface="Roboto" pitchFamily="2" charset="0"/>
                <a:ea typeface="Roboto" pitchFamily="2" charset="0"/>
                <a:cs typeface="+mn-cs"/>
              </a:rPr>
              <a:t>Tazminat miktarının yasa ve bu poliçe hükümlerine göre tespit edilmesinden sonra Doğal Afet Sigortaları Kurumu, sigorta bedelini aşmamak kaydıyla kesinleşmiş olan tazminat miktarını en geç takip eden bir ay içerisinde hak sahibine ödemek zorundadır.</a:t>
            </a:r>
          </a:p>
          <a:p>
            <a:pPr eaLnBrk="1" hangingPunct="1">
              <a:spcBef>
                <a:spcPct val="0"/>
              </a:spcBef>
            </a:pPr>
            <a:endParaRPr lang="tr-TR" sz="1000" kern="1200" dirty="0">
              <a:solidFill>
                <a:schemeClr val="tx1"/>
              </a:solidFill>
              <a:latin typeface="Roboto" pitchFamily="2" charset="0"/>
              <a:ea typeface="Roboto" pitchFamily="2" charset="0"/>
              <a:cs typeface="+mn-cs"/>
            </a:endParaRPr>
          </a:p>
        </p:txBody>
      </p:sp>
      <p:sp>
        <p:nvSpPr>
          <p:cNvPr id="4" name="Slayt Numarası Yer Tutucusu 3"/>
          <p:cNvSpPr>
            <a:spLocks noGrp="1"/>
          </p:cNvSpPr>
          <p:nvPr>
            <p:ph type="sldNum" sz="quarter" idx="5"/>
          </p:nvPr>
        </p:nvSpPr>
        <p:spPr/>
        <p:txBody>
          <a:bodyPr/>
          <a:lstStyle/>
          <a:p>
            <a:fld id="{4998BAFA-7B26-44C2-9B69-5F7639683827}" type="slidenum">
              <a:rPr lang="tr-TR" smtClean="0"/>
              <a:t>12</a:t>
            </a:fld>
            <a:endParaRPr lang="tr-TR"/>
          </a:p>
        </p:txBody>
      </p:sp>
    </p:spTree>
    <p:extLst>
      <p:ext uri="{BB962C8B-B14F-4D97-AF65-F5344CB8AC3E}">
        <p14:creationId xmlns:p14="http://schemas.microsoft.com/office/powerpoint/2010/main" val="1753089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000" b="1" kern="1200" baseline="0" dirty="0">
                <a:solidFill>
                  <a:schemeClr val="tx1"/>
                </a:solidFill>
                <a:latin typeface="Roboto" pitchFamily="2" charset="0"/>
                <a:ea typeface="Roboto" pitchFamily="2" charset="0"/>
                <a:cs typeface="+mn-cs"/>
              </a:rPr>
              <a:t>Önerilen Süre: 30 sn. </a:t>
            </a:r>
          </a:p>
          <a:p>
            <a:pPr marL="0" marR="0" lvl="0" indent="0" algn="l" defTabSz="914400" rtl="0" eaLnBrk="1" fontAlgn="auto" latinLnBrk="0" hangingPunct="1">
              <a:lnSpc>
                <a:spcPct val="100000"/>
              </a:lnSpc>
              <a:spcBef>
                <a:spcPts val="0"/>
              </a:spcBef>
              <a:spcAft>
                <a:spcPts val="600"/>
              </a:spcAft>
              <a:buClrTx/>
              <a:buSzTx/>
              <a:buFontTx/>
              <a:buNone/>
              <a:tabLst/>
              <a:defRPr/>
            </a:pPr>
            <a:r>
              <a:rPr lang="tr-TR" altLang="tr-TR" sz="1000" b="1" i="1" dirty="0">
                <a:latin typeface="Roboto" pitchFamily="2" charset="0"/>
                <a:ea typeface="Roboto" pitchFamily="2" charset="0"/>
              </a:rPr>
              <a:t>Slayt animasyonu tıklayınca başlar, sessizdir.</a:t>
            </a:r>
            <a:endParaRPr lang="tr-TR" altLang="tr-TR" sz="1000" i="1" dirty="0">
              <a:latin typeface="Roboto" pitchFamily="2" charset="0"/>
              <a:ea typeface="Roboto" pitchFamily="2" charset="0"/>
            </a:endParaRPr>
          </a:p>
          <a:p>
            <a:endParaRPr lang="tr-TR" sz="1000" b="0" kern="1200" baseline="0" dirty="0">
              <a:solidFill>
                <a:schemeClr val="tx1"/>
              </a:solidFill>
              <a:latin typeface="Roboto" pitchFamily="2" charset="0"/>
              <a:ea typeface="Roboto" pitchFamily="2" charset="0"/>
              <a:cs typeface="+mn-cs"/>
            </a:endParaRPr>
          </a:p>
          <a:p>
            <a:pPr algn="just">
              <a:spcAft>
                <a:spcPts val="600"/>
              </a:spcAft>
            </a:pPr>
            <a:r>
              <a:rPr lang="tr-TR" sz="1000" b="0" kern="1200" baseline="0" dirty="0">
                <a:solidFill>
                  <a:schemeClr val="tx1"/>
                </a:solidFill>
                <a:latin typeface="Roboto" pitchFamily="2" charset="0"/>
                <a:ea typeface="Roboto" pitchFamily="2" charset="0"/>
                <a:cs typeface="+mn-cs"/>
              </a:rPr>
              <a:t>Afet ve acil durumlarda karşı hazırlıklı olmanın en önemli adımlarından bir tanesi de </a:t>
            </a:r>
            <a:r>
              <a:rPr lang="tr-TR" sz="1000" kern="1200" baseline="0" dirty="0">
                <a:solidFill>
                  <a:schemeClr val="tx1"/>
                </a:solidFill>
                <a:latin typeface="Roboto" pitchFamily="2" charset="0"/>
                <a:ea typeface="Roboto" pitchFamily="2" charset="0"/>
                <a:cs typeface="+mn-cs"/>
              </a:rPr>
              <a:t>yaşam alanlarımızda bizleri bekleyen risklerin </a:t>
            </a:r>
            <a:r>
              <a:rPr lang="tr-TR" sz="1000" b="0" kern="1200" baseline="0" dirty="0">
                <a:solidFill>
                  <a:schemeClr val="tx1"/>
                </a:solidFill>
                <a:latin typeface="Roboto" pitchFamily="2" charset="0"/>
                <a:ea typeface="Roboto" pitchFamily="2" charset="0"/>
                <a:cs typeface="+mn-cs"/>
              </a:rPr>
              <a:t>belirlemesi ve azaltılmasıdır. Örneğin bir deprem sırasında;</a:t>
            </a:r>
          </a:p>
          <a:p>
            <a:pPr marR="0" lvl="0" algn="just" defTabSz="914400" rtl="0" eaLnBrk="1" fontAlgn="auto" latinLnBrk="0" hangingPunct="1">
              <a:lnSpc>
                <a:spcPct val="100000"/>
              </a:lnSpc>
              <a:spcBef>
                <a:spcPts val="0"/>
              </a:spcBef>
              <a:spcAft>
                <a:spcPts val="600"/>
              </a:spcAft>
              <a:buClrTx/>
              <a:buSzTx/>
              <a:tabLst/>
              <a:defRPr/>
            </a:pPr>
            <a:r>
              <a:rPr lang="tr-TR" sz="1000" b="1" u="sng" dirty="0">
                <a:solidFill>
                  <a:schemeClr val="tx2"/>
                </a:solidFill>
                <a:latin typeface="Roboto" pitchFamily="2" charset="0"/>
                <a:ea typeface="Roboto" pitchFamily="2" charset="0"/>
              </a:rPr>
              <a:t>Tıklayın;</a:t>
            </a:r>
          </a:p>
          <a:p>
            <a:pPr marR="0" lvl="0" algn="just" defTabSz="914400" rtl="0" eaLnBrk="1" fontAlgn="auto" latinLnBrk="0" hangingPunct="1">
              <a:lnSpc>
                <a:spcPct val="100000"/>
              </a:lnSpc>
              <a:spcBef>
                <a:spcPts val="0"/>
              </a:spcBef>
              <a:spcAft>
                <a:spcPts val="600"/>
              </a:spcAft>
              <a:buClrTx/>
              <a:buSzTx/>
              <a:tabLst/>
              <a:defRPr/>
            </a:pPr>
            <a:r>
              <a:rPr lang="tr-TR" sz="1000" b="0" kern="1200" baseline="0" dirty="0">
                <a:solidFill>
                  <a:schemeClr val="tx1"/>
                </a:solidFill>
                <a:latin typeface="Roboto" pitchFamily="2" charset="0"/>
                <a:ea typeface="Roboto" pitchFamily="2" charset="0"/>
                <a:cs typeface="+mn-cs"/>
              </a:rPr>
              <a:t>Camlar</a:t>
            </a:r>
          </a:p>
          <a:p>
            <a:pPr marR="0" lvl="0" algn="just" defTabSz="914400" rtl="0" eaLnBrk="1" fontAlgn="auto" latinLnBrk="0" hangingPunct="1">
              <a:lnSpc>
                <a:spcPct val="100000"/>
              </a:lnSpc>
              <a:spcBef>
                <a:spcPts val="0"/>
              </a:spcBef>
              <a:spcAft>
                <a:spcPts val="600"/>
              </a:spcAft>
              <a:buClrTx/>
              <a:buSzTx/>
              <a:tabLst/>
              <a:defRPr/>
            </a:pPr>
            <a:r>
              <a:rPr lang="tr-TR" sz="1000" b="1" u="sng" dirty="0">
                <a:solidFill>
                  <a:schemeClr val="tx2"/>
                </a:solidFill>
                <a:latin typeface="Roboto" pitchFamily="2" charset="0"/>
                <a:ea typeface="Roboto" pitchFamily="2" charset="0"/>
              </a:rPr>
              <a:t>Tıklayın;</a:t>
            </a:r>
          </a:p>
          <a:p>
            <a:pPr marR="0" lvl="0" algn="just" defTabSz="914400" rtl="0" eaLnBrk="1" fontAlgn="auto" latinLnBrk="0" hangingPunct="1">
              <a:lnSpc>
                <a:spcPct val="100000"/>
              </a:lnSpc>
              <a:spcBef>
                <a:spcPts val="0"/>
              </a:spcBef>
              <a:spcAft>
                <a:spcPts val="600"/>
              </a:spcAft>
              <a:buClrTx/>
              <a:buSzTx/>
              <a:tabLst/>
              <a:defRPr/>
            </a:pPr>
            <a:r>
              <a:rPr lang="tr-TR" sz="1000" b="0" kern="1200" baseline="0" dirty="0">
                <a:solidFill>
                  <a:schemeClr val="tx1"/>
                </a:solidFill>
                <a:latin typeface="Roboto" pitchFamily="2" charset="0"/>
                <a:ea typeface="Roboto" pitchFamily="2" charset="0"/>
                <a:cs typeface="+mn-cs"/>
              </a:rPr>
              <a:t>Raflarda Bulunan Eşyalar</a:t>
            </a:r>
          </a:p>
          <a:p>
            <a:pPr marR="0" lvl="0" algn="just" defTabSz="914400" rtl="0" eaLnBrk="1" fontAlgn="auto" latinLnBrk="0" hangingPunct="1">
              <a:lnSpc>
                <a:spcPct val="100000"/>
              </a:lnSpc>
              <a:spcBef>
                <a:spcPts val="0"/>
              </a:spcBef>
              <a:spcAft>
                <a:spcPts val="600"/>
              </a:spcAft>
              <a:buClrTx/>
              <a:buSzTx/>
              <a:tabLst/>
              <a:defRPr/>
            </a:pPr>
            <a:r>
              <a:rPr lang="tr-TR" sz="1000" b="1" u="sng" dirty="0">
                <a:solidFill>
                  <a:schemeClr val="tx2"/>
                </a:solidFill>
                <a:latin typeface="Roboto" pitchFamily="2" charset="0"/>
                <a:ea typeface="Roboto" pitchFamily="2" charset="0"/>
              </a:rPr>
              <a:t>Tıklayın;</a:t>
            </a:r>
          </a:p>
          <a:p>
            <a:pPr algn="just">
              <a:spcAft>
                <a:spcPts val="600"/>
              </a:spcAft>
            </a:pPr>
            <a:r>
              <a:rPr lang="tr-TR" sz="1000" b="0" kern="1200" baseline="0" dirty="0">
                <a:solidFill>
                  <a:schemeClr val="tx1"/>
                </a:solidFill>
                <a:latin typeface="Roboto" pitchFamily="2" charset="0"/>
                <a:ea typeface="Roboto" pitchFamily="2" charset="0"/>
                <a:cs typeface="+mn-cs"/>
              </a:rPr>
              <a:t>Çerçeve ve Panolar</a:t>
            </a:r>
          </a:p>
          <a:p>
            <a:pPr marR="0" lvl="0" algn="just" defTabSz="914400" rtl="0" eaLnBrk="1" fontAlgn="auto" latinLnBrk="0" hangingPunct="1">
              <a:lnSpc>
                <a:spcPct val="100000"/>
              </a:lnSpc>
              <a:spcBef>
                <a:spcPts val="0"/>
              </a:spcBef>
              <a:spcAft>
                <a:spcPts val="600"/>
              </a:spcAft>
              <a:buClrTx/>
              <a:buSzTx/>
              <a:tabLst/>
              <a:defRPr/>
            </a:pPr>
            <a:r>
              <a:rPr lang="tr-TR" sz="1000" b="1" u="sng" dirty="0">
                <a:solidFill>
                  <a:schemeClr val="tx2"/>
                </a:solidFill>
                <a:latin typeface="Roboto" pitchFamily="2" charset="0"/>
                <a:ea typeface="Roboto" pitchFamily="2" charset="0"/>
              </a:rPr>
              <a:t>Tıklayın;</a:t>
            </a:r>
          </a:p>
          <a:p>
            <a:pPr algn="just">
              <a:spcAft>
                <a:spcPts val="600"/>
              </a:spcAft>
            </a:pPr>
            <a:r>
              <a:rPr lang="tr-TR" sz="1000" b="0" kern="1200" baseline="0" dirty="0">
                <a:solidFill>
                  <a:schemeClr val="tx1"/>
                </a:solidFill>
                <a:latin typeface="Roboto" pitchFamily="2" charset="0"/>
                <a:ea typeface="Roboto" pitchFamily="2" charset="0"/>
                <a:cs typeface="+mn-cs"/>
              </a:rPr>
              <a:t>Avizeler</a:t>
            </a:r>
          </a:p>
          <a:p>
            <a:pPr marR="0" lvl="0" algn="just" defTabSz="914400" rtl="0" eaLnBrk="1" fontAlgn="auto" latinLnBrk="0" hangingPunct="1">
              <a:lnSpc>
                <a:spcPct val="100000"/>
              </a:lnSpc>
              <a:spcBef>
                <a:spcPts val="0"/>
              </a:spcBef>
              <a:spcAft>
                <a:spcPts val="600"/>
              </a:spcAft>
              <a:buClrTx/>
              <a:buSzTx/>
              <a:tabLst/>
              <a:defRPr/>
            </a:pPr>
            <a:r>
              <a:rPr lang="tr-TR" sz="1000" b="1" u="sng" dirty="0">
                <a:solidFill>
                  <a:schemeClr val="tx2"/>
                </a:solidFill>
                <a:latin typeface="Roboto" pitchFamily="2" charset="0"/>
                <a:ea typeface="Roboto" pitchFamily="2" charset="0"/>
              </a:rPr>
              <a:t>Tıklayın;</a:t>
            </a:r>
          </a:p>
          <a:p>
            <a:pPr algn="just">
              <a:spcAft>
                <a:spcPts val="600"/>
              </a:spcAft>
            </a:pPr>
            <a:r>
              <a:rPr lang="tr-TR" sz="1000" b="0" kern="1200" baseline="0" dirty="0">
                <a:solidFill>
                  <a:schemeClr val="tx1"/>
                </a:solidFill>
                <a:latin typeface="Roboto" pitchFamily="2" charset="0"/>
                <a:ea typeface="Roboto" pitchFamily="2" charset="0"/>
                <a:cs typeface="+mn-cs"/>
              </a:rPr>
              <a:t>Dolaplar ve Ağır Eşyalar</a:t>
            </a:r>
          </a:p>
          <a:p>
            <a:pPr marR="0" lvl="0" algn="just" defTabSz="914400" rtl="0" eaLnBrk="1" fontAlgn="auto" latinLnBrk="0" hangingPunct="1">
              <a:lnSpc>
                <a:spcPct val="100000"/>
              </a:lnSpc>
              <a:spcBef>
                <a:spcPts val="0"/>
              </a:spcBef>
              <a:spcAft>
                <a:spcPts val="600"/>
              </a:spcAft>
              <a:buClrTx/>
              <a:buSzTx/>
              <a:tabLst/>
              <a:defRPr/>
            </a:pPr>
            <a:r>
              <a:rPr lang="tr-TR" sz="1000" b="1" u="sng" dirty="0">
                <a:solidFill>
                  <a:schemeClr val="tx2"/>
                </a:solidFill>
                <a:latin typeface="Roboto" pitchFamily="2" charset="0"/>
                <a:ea typeface="Roboto" pitchFamily="2" charset="0"/>
              </a:rPr>
              <a:t>Tıklayın;</a:t>
            </a:r>
          </a:p>
          <a:p>
            <a:pPr algn="just">
              <a:spcAft>
                <a:spcPts val="600"/>
              </a:spcAft>
            </a:pPr>
            <a:r>
              <a:rPr lang="tr-TR" sz="1000" b="0" kern="1200" baseline="0" dirty="0">
                <a:solidFill>
                  <a:schemeClr val="tx1"/>
                </a:solidFill>
                <a:latin typeface="Roboto" pitchFamily="2" charset="0"/>
                <a:ea typeface="Roboto" pitchFamily="2" charset="0"/>
                <a:cs typeface="+mn-cs"/>
              </a:rPr>
              <a:t>Beyaz Eşyalar</a:t>
            </a:r>
          </a:p>
          <a:p>
            <a:pPr marR="0" lvl="0" algn="just" defTabSz="914400" rtl="0" eaLnBrk="1" fontAlgn="auto" latinLnBrk="0" hangingPunct="1">
              <a:lnSpc>
                <a:spcPct val="100000"/>
              </a:lnSpc>
              <a:spcBef>
                <a:spcPts val="0"/>
              </a:spcBef>
              <a:spcAft>
                <a:spcPts val="600"/>
              </a:spcAft>
              <a:buClrTx/>
              <a:buSzTx/>
              <a:tabLst/>
              <a:defRPr/>
            </a:pPr>
            <a:r>
              <a:rPr lang="tr-TR" sz="1000" b="1" u="sng" dirty="0">
                <a:solidFill>
                  <a:schemeClr val="tx2"/>
                </a:solidFill>
                <a:latin typeface="Roboto" pitchFamily="2" charset="0"/>
                <a:ea typeface="Roboto" pitchFamily="2" charset="0"/>
              </a:rPr>
              <a:t>Tıklayın;</a:t>
            </a:r>
          </a:p>
          <a:p>
            <a:pPr algn="just">
              <a:spcAft>
                <a:spcPts val="600"/>
              </a:spcAft>
            </a:pPr>
            <a:r>
              <a:rPr lang="tr-TR" sz="1000" b="0" kern="1200" baseline="0" dirty="0">
                <a:solidFill>
                  <a:schemeClr val="tx1"/>
                </a:solidFill>
                <a:latin typeface="Roboto" pitchFamily="2" charset="0"/>
                <a:ea typeface="Roboto" pitchFamily="2" charset="0"/>
                <a:cs typeface="+mn-cs"/>
              </a:rPr>
              <a:t>Isıtıcılar ve Kombiler</a:t>
            </a:r>
          </a:p>
          <a:p>
            <a:pPr marR="0" lvl="0" algn="just" defTabSz="914400" rtl="0" eaLnBrk="1" fontAlgn="auto" latinLnBrk="0" hangingPunct="1">
              <a:lnSpc>
                <a:spcPct val="100000"/>
              </a:lnSpc>
              <a:spcBef>
                <a:spcPts val="0"/>
              </a:spcBef>
              <a:spcAft>
                <a:spcPts val="600"/>
              </a:spcAft>
              <a:buClrTx/>
              <a:buSzTx/>
              <a:tabLst/>
              <a:defRPr/>
            </a:pPr>
            <a:r>
              <a:rPr lang="tr-TR" sz="1000" b="1" u="sng" dirty="0">
                <a:solidFill>
                  <a:schemeClr val="tx2"/>
                </a:solidFill>
                <a:latin typeface="Roboto" pitchFamily="2" charset="0"/>
                <a:ea typeface="Roboto" pitchFamily="2" charset="0"/>
              </a:rPr>
              <a:t>Tıklayın;</a:t>
            </a:r>
          </a:p>
          <a:p>
            <a:pPr algn="just">
              <a:spcAft>
                <a:spcPts val="600"/>
              </a:spcAft>
            </a:pPr>
            <a:r>
              <a:rPr lang="tr-TR" sz="1000" b="0" kern="1200" baseline="0" dirty="0">
                <a:solidFill>
                  <a:schemeClr val="tx1"/>
                </a:solidFill>
                <a:latin typeface="Roboto" pitchFamily="2" charset="0"/>
                <a:ea typeface="Roboto" pitchFamily="2" charset="0"/>
                <a:cs typeface="+mn-cs"/>
              </a:rPr>
              <a:t>Elektrikli Ekipmanlar</a:t>
            </a:r>
          </a:p>
          <a:p>
            <a:pPr marR="0" lvl="0" algn="just" defTabSz="914400" rtl="0" eaLnBrk="1" fontAlgn="auto" latinLnBrk="0" hangingPunct="1">
              <a:lnSpc>
                <a:spcPct val="100000"/>
              </a:lnSpc>
              <a:spcBef>
                <a:spcPts val="0"/>
              </a:spcBef>
              <a:spcAft>
                <a:spcPts val="600"/>
              </a:spcAft>
              <a:buClrTx/>
              <a:buSzTx/>
              <a:tabLst/>
              <a:defRPr/>
            </a:pPr>
            <a:r>
              <a:rPr lang="tr-TR" sz="1000" b="1" u="sng" dirty="0">
                <a:solidFill>
                  <a:schemeClr val="tx2"/>
                </a:solidFill>
                <a:latin typeface="Roboto" pitchFamily="2" charset="0"/>
                <a:ea typeface="Roboto" pitchFamily="2" charset="0"/>
              </a:rPr>
              <a:t>Tıklayın;</a:t>
            </a:r>
          </a:p>
          <a:p>
            <a:pPr algn="just">
              <a:spcAft>
                <a:spcPts val="600"/>
              </a:spcAft>
            </a:pPr>
            <a:r>
              <a:rPr lang="tr-TR" sz="1000" b="0" kern="1200" baseline="0" dirty="0">
                <a:solidFill>
                  <a:schemeClr val="tx1"/>
                </a:solidFill>
                <a:latin typeface="Roboto" pitchFamily="2" charset="0"/>
                <a:ea typeface="Roboto" pitchFamily="2" charset="0"/>
                <a:cs typeface="+mn-cs"/>
              </a:rPr>
              <a:t>Elektronik Eşyalar</a:t>
            </a: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b="0" kern="1200" baseline="0" dirty="0">
                <a:solidFill>
                  <a:schemeClr val="tx1"/>
                </a:solidFill>
                <a:latin typeface="Roboto" pitchFamily="2" charset="0"/>
                <a:ea typeface="Roboto" pitchFamily="2" charset="0"/>
                <a:cs typeface="+mn-cs"/>
              </a:rPr>
              <a:t>bizlere zarar verebilir. </a:t>
            </a:r>
            <a:r>
              <a:rPr lang="tr-TR" sz="1000" kern="1200" dirty="0">
                <a:solidFill>
                  <a:schemeClr val="tx1"/>
                </a:solidFill>
                <a:latin typeface="Roboto" pitchFamily="2" charset="0"/>
                <a:ea typeface="Roboto" pitchFamily="2" charset="0"/>
                <a:cs typeface="+mn-cs"/>
              </a:rPr>
              <a:t>Binanın kendisi hasar görmemiş olsa bile evin içindeki eşyalar, cihazlar veya ekipmanlar yaralanmalara, can kayıplarına veya yangın gibi diğer istenmeyen sonuçlara neden olabilir. Evde, okulda, hastanede veya ofiste herhangi bir sarsıntıda devrilebilecek, düşüp kayabilecek</a:t>
            </a:r>
            <a:r>
              <a:rPr lang="tr-TR" sz="1000" dirty="0">
                <a:latin typeface="Roboto" pitchFamily="2" charset="0"/>
                <a:ea typeface="Roboto" pitchFamily="2" charset="0"/>
              </a:rPr>
              <a:t> ve </a:t>
            </a:r>
            <a:r>
              <a:rPr lang="tr-TR" sz="1000" kern="1200" dirty="0">
                <a:solidFill>
                  <a:schemeClr val="tx1"/>
                </a:solidFill>
                <a:latin typeface="Roboto" pitchFamily="2" charset="0"/>
                <a:ea typeface="Roboto" pitchFamily="2" charset="0"/>
                <a:cs typeface="+mn-cs"/>
              </a:rPr>
              <a:t>kırılabilecek her şey bizim için risklidir.</a:t>
            </a:r>
          </a:p>
          <a:p>
            <a:endParaRPr lang="tr-TR" sz="1000" b="0" kern="1200" baseline="0" dirty="0">
              <a:solidFill>
                <a:schemeClr val="tx1"/>
              </a:solidFill>
              <a:latin typeface="Roboto" pitchFamily="2" charset="0"/>
              <a:ea typeface="Roboto" pitchFamily="2" charset="0"/>
              <a:cs typeface="+mn-cs"/>
            </a:endParaRPr>
          </a:p>
          <a:p>
            <a:endParaRPr lang="tr-TR" sz="1000" dirty="0">
              <a:latin typeface="Roboto" pitchFamily="2" charset="0"/>
              <a:ea typeface="Roboto" pitchFamily="2" charset="0"/>
            </a:endParaRPr>
          </a:p>
        </p:txBody>
      </p:sp>
      <p:sp>
        <p:nvSpPr>
          <p:cNvPr id="4" name="Slayt Numarası Yer Tutucusu 3"/>
          <p:cNvSpPr>
            <a:spLocks noGrp="1"/>
          </p:cNvSpPr>
          <p:nvPr>
            <p:ph type="sldNum" sz="quarter" idx="5"/>
          </p:nvPr>
        </p:nvSpPr>
        <p:spPr/>
        <p:txBody>
          <a:bodyPr/>
          <a:lstStyle/>
          <a:p>
            <a:fld id="{4998BAFA-7B26-44C2-9B69-5F7639683827}" type="slidenum">
              <a:rPr lang="tr-TR" smtClean="0"/>
              <a:t>13</a:t>
            </a:fld>
            <a:endParaRPr lang="tr-TR"/>
          </a:p>
        </p:txBody>
      </p:sp>
    </p:spTree>
    <p:extLst>
      <p:ext uri="{BB962C8B-B14F-4D97-AF65-F5344CB8AC3E}">
        <p14:creationId xmlns:p14="http://schemas.microsoft.com/office/powerpoint/2010/main" val="1222370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eaLnBrk="1" hangingPunct="1">
              <a:spcBef>
                <a:spcPct val="0"/>
              </a:spcBef>
            </a:pPr>
            <a:r>
              <a:rPr lang="tr-TR" sz="1000" b="1" kern="1200" baseline="0" dirty="0">
                <a:solidFill>
                  <a:schemeClr val="tx1"/>
                </a:solidFill>
                <a:latin typeface="Roboto" pitchFamily="2" charset="0"/>
                <a:ea typeface="Roboto" pitchFamily="2" charset="0"/>
                <a:cs typeface="+mn-cs"/>
              </a:rPr>
              <a:t>Önerilen Süre: 2 dk.  </a:t>
            </a:r>
          </a:p>
          <a:p>
            <a:pPr marL="0" marR="0" lvl="0" indent="0" algn="just" defTabSz="914400" rtl="0" eaLnBrk="1" fontAlgn="auto" latinLnBrk="0" hangingPunct="1">
              <a:lnSpc>
                <a:spcPct val="100000"/>
              </a:lnSpc>
              <a:spcBef>
                <a:spcPct val="0"/>
              </a:spcBef>
              <a:spcAft>
                <a:spcPts val="600"/>
              </a:spcAft>
              <a:buClrTx/>
              <a:buSzTx/>
              <a:buFontTx/>
              <a:buNone/>
              <a:tabLst/>
              <a:defRPr/>
            </a:pPr>
            <a:r>
              <a:rPr lang="tr-TR" altLang="tr-TR" sz="1000" b="1" i="1" dirty="0">
                <a:latin typeface="Roboto" pitchFamily="2" charset="0"/>
                <a:ea typeface="Roboto" pitchFamily="2" charset="0"/>
              </a:rPr>
              <a:t>Slayt animasyonu tıklayınca başlar, sessizdir.</a:t>
            </a:r>
            <a:endParaRPr lang="tr-TR" altLang="tr-TR" sz="1000" i="1" dirty="0">
              <a:latin typeface="Roboto" pitchFamily="2" charset="0"/>
              <a:ea typeface="Roboto" pitchFamily="2" charset="0"/>
            </a:endParaRPr>
          </a:p>
          <a:p>
            <a:pPr algn="just" eaLnBrk="1" hangingPunct="1">
              <a:spcBef>
                <a:spcPct val="0"/>
              </a:spcBef>
            </a:pPr>
            <a:endParaRPr lang="tr-TR" sz="1000" b="1" kern="1200" baseline="0" dirty="0">
              <a:solidFill>
                <a:schemeClr val="tx1"/>
              </a:solidFill>
              <a:latin typeface="Roboto" pitchFamily="2" charset="0"/>
              <a:ea typeface="Roboto" pitchFamily="2" charset="0"/>
              <a:cs typeface="+mn-cs"/>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kern="1200" dirty="0">
                <a:solidFill>
                  <a:schemeClr val="tx1"/>
                </a:solidFill>
                <a:latin typeface="Roboto" pitchFamily="2" charset="0"/>
                <a:ea typeface="Roboto" pitchFamily="2" charset="0"/>
                <a:cs typeface="+mn-cs"/>
              </a:rPr>
              <a:t>Bu nedenle evimizde «Tehlike Avı» yapıp; risklerimizi azaltmalıyız. Çünkü ülkemizde depremlerdeki yaralanmaların en az yüzde 50'si ve ölümlerin ise yüzde 3'ü yapısal olmayan risklerden kaynaklanmaktadır. Bunlar eşyaların kullanımından doğan risklerdir. Yaşam alanlarımızda alınacak bazı basit tedbirlerle bu riskleri azaltmak mümkündür. </a:t>
            </a:r>
            <a:r>
              <a:rPr lang="tr-TR" sz="1000" kern="1200" baseline="0" dirty="0">
                <a:solidFill>
                  <a:schemeClr val="tx1"/>
                </a:solidFill>
                <a:latin typeface="Roboto" pitchFamily="2" charset="0"/>
                <a:ea typeface="Roboto" pitchFamily="2" charset="0"/>
                <a:cs typeface="+mn-cs"/>
              </a:rPr>
              <a:t>Riskleri belirleyerek azaltmaya, yaşadığımız ve çalıştığımız mekânlarda </a:t>
            </a:r>
            <a:r>
              <a:rPr lang="tr-TR" sz="1000" b="1" kern="1200" baseline="0" dirty="0">
                <a:solidFill>
                  <a:schemeClr val="tx1"/>
                </a:solidFill>
                <a:latin typeface="Roboto" pitchFamily="2" charset="0"/>
                <a:ea typeface="Roboto" pitchFamily="2" charset="0"/>
                <a:cs typeface="+mn-cs"/>
              </a:rPr>
              <a:t>Tehlike Avı </a:t>
            </a:r>
            <a:r>
              <a:rPr lang="tr-TR" sz="1000" kern="1200" baseline="0" dirty="0">
                <a:solidFill>
                  <a:schemeClr val="tx1"/>
                </a:solidFill>
                <a:latin typeface="Roboto" pitchFamily="2" charset="0"/>
                <a:ea typeface="Roboto" pitchFamily="2" charset="0"/>
                <a:cs typeface="+mn-cs"/>
              </a:rPr>
              <a:t>yaparak başlamalıyız. </a:t>
            </a:r>
            <a:r>
              <a:rPr lang="tr-TR" sz="1000" b="1" kern="1200" baseline="0" dirty="0">
                <a:solidFill>
                  <a:schemeClr val="tx1"/>
                </a:solidFill>
                <a:latin typeface="Roboto" pitchFamily="2" charset="0"/>
                <a:ea typeface="Roboto" pitchFamily="2" charset="0"/>
                <a:cs typeface="+mn-cs"/>
              </a:rPr>
              <a:t>Peki Tehlike </a:t>
            </a:r>
            <a:r>
              <a:rPr lang="tr-TR" sz="1000" b="1" kern="1200" baseline="0" dirty="0" err="1">
                <a:solidFill>
                  <a:schemeClr val="tx1"/>
                </a:solidFill>
                <a:latin typeface="Roboto" pitchFamily="2" charset="0"/>
                <a:ea typeface="Roboto" pitchFamily="2" charset="0"/>
                <a:cs typeface="+mn-cs"/>
              </a:rPr>
              <a:t>Avı’nı</a:t>
            </a:r>
            <a:r>
              <a:rPr lang="tr-TR" sz="1000" b="1" kern="1200" baseline="0" dirty="0">
                <a:solidFill>
                  <a:schemeClr val="tx1"/>
                </a:solidFill>
                <a:latin typeface="Roboto" pitchFamily="2" charset="0"/>
                <a:ea typeface="Roboto" pitchFamily="2" charset="0"/>
                <a:cs typeface="+mn-cs"/>
              </a:rPr>
              <a:t> nasıl yapacağız?</a:t>
            </a:r>
            <a:r>
              <a:rPr lang="tr-TR" sz="1000" kern="1200" dirty="0">
                <a:solidFill>
                  <a:schemeClr val="tx1"/>
                </a:solidFill>
                <a:latin typeface="Roboto" pitchFamily="2" charset="0"/>
                <a:ea typeface="Roboto" pitchFamily="2" charset="0"/>
                <a:cs typeface="+mn-cs"/>
              </a:rPr>
              <a:t> Başlamadan önce şunu unutmamalıyız: Tehlike Avı çalışmasında </a:t>
            </a:r>
            <a:r>
              <a:rPr lang="tr-TR" sz="1000" b="1" kern="1200" dirty="0">
                <a:solidFill>
                  <a:schemeClr val="tx1"/>
                </a:solidFill>
                <a:latin typeface="Roboto" pitchFamily="2" charset="0"/>
                <a:ea typeface="Roboto" pitchFamily="2" charset="0"/>
                <a:cs typeface="+mn-cs"/>
              </a:rPr>
              <a:t>tüm aile fertlerine </a:t>
            </a:r>
            <a:r>
              <a:rPr lang="tr-TR" sz="1000" kern="1200" dirty="0">
                <a:solidFill>
                  <a:schemeClr val="tx1"/>
                </a:solidFill>
                <a:latin typeface="Roboto" pitchFamily="2" charset="0"/>
                <a:ea typeface="Roboto" pitchFamily="2" charset="0"/>
                <a:cs typeface="+mn-cs"/>
              </a:rPr>
              <a:t>düşen görevler olmalı ve ailenin en küçük bireyinin de bu çalışmaya katılımı sağlanmalıdır. </a:t>
            </a:r>
            <a:endParaRPr lang="tr-TR" sz="1000" b="1" u="sng" dirty="0">
              <a:solidFill>
                <a:schemeClr val="tx2"/>
              </a:solidFill>
              <a:latin typeface="Roboto" pitchFamily="2" charset="0"/>
              <a:ea typeface="Roboto" pitchFamily="2" charset="0"/>
            </a:endParaRPr>
          </a:p>
          <a:p>
            <a:pPr marL="0" marR="0" lvl="0" indent="0" algn="just" defTabSz="914400" rtl="0" eaLnBrk="1" fontAlgn="auto" latinLnBrk="0" hangingPunct="1">
              <a:lnSpc>
                <a:spcPct val="100000"/>
              </a:lnSpc>
              <a:spcBef>
                <a:spcPct val="0"/>
              </a:spcBef>
              <a:spcAft>
                <a:spcPts val="600"/>
              </a:spcAft>
              <a:buClrTx/>
              <a:buSzTx/>
              <a:buFontTx/>
              <a:buNone/>
              <a:tabLst/>
              <a:defRPr/>
            </a:pPr>
            <a:r>
              <a:rPr lang="tr-TR" sz="1000" b="1" u="sng" dirty="0">
                <a:solidFill>
                  <a:schemeClr val="tx2"/>
                </a:solidFill>
                <a:latin typeface="Roboto" pitchFamily="2" charset="0"/>
                <a:ea typeface="Roboto" pitchFamily="2" charset="0"/>
              </a:rPr>
              <a:t>Tıklayın;</a:t>
            </a:r>
          </a:p>
          <a:p>
            <a:pPr marL="0" marR="0" lvl="0" indent="0" algn="just" defTabSz="914400" rtl="0" eaLnBrk="1" fontAlgn="auto" latinLnBrk="0" hangingPunct="1">
              <a:lnSpc>
                <a:spcPct val="100000"/>
              </a:lnSpc>
              <a:spcBef>
                <a:spcPct val="0"/>
              </a:spcBef>
              <a:spcAft>
                <a:spcPts val="600"/>
              </a:spcAft>
              <a:buClrTx/>
              <a:buSzTx/>
              <a:buFontTx/>
              <a:buNone/>
              <a:tabLst/>
              <a:defRPr/>
            </a:pPr>
            <a:r>
              <a:rPr lang="tr-TR" sz="1000" b="0" kern="1200" dirty="0">
                <a:solidFill>
                  <a:schemeClr val="tx1"/>
                </a:solidFill>
                <a:latin typeface="Roboto" pitchFamily="2" charset="0"/>
                <a:ea typeface="Roboto" pitchFamily="2" charset="0"/>
                <a:cs typeface="+mn-cs"/>
              </a:rPr>
              <a:t>Sizinle paylaştığımız</a:t>
            </a:r>
            <a:r>
              <a:rPr lang="tr-TR" sz="1000" b="0" kern="1200" baseline="0" dirty="0">
                <a:solidFill>
                  <a:schemeClr val="tx1"/>
                </a:solidFill>
                <a:latin typeface="Roboto" pitchFamily="2" charset="0"/>
                <a:ea typeface="Roboto" pitchFamily="2" charset="0"/>
                <a:cs typeface="+mn-cs"/>
              </a:rPr>
              <a:t> kitapçığın içerisinde örnek bir </a:t>
            </a:r>
            <a:r>
              <a:rPr lang="tr-TR" sz="1000" b="1" kern="1200" baseline="0" dirty="0">
                <a:solidFill>
                  <a:schemeClr val="tx1"/>
                </a:solidFill>
                <a:latin typeface="Roboto" pitchFamily="2" charset="0"/>
                <a:ea typeface="Roboto" pitchFamily="2" charset="0"/>
                <a:cs typeface="+mn-cs"/>
              </a:rPr>
              <a:t>Tehlike Avı </a:t>
            </a:r>
            <a:r>
              <a:rPr lang="tr-TR" sz="1000" b="0" kern="1200" baseline="0" dirty="0">
                <a:solidFill>
                  <a:schemeClr val="tx1"/>
                </a:solidFill>
                <a:latin typeface="Roboto" pitchFamily="2" charset="0"/>
                <a:ea typeface="Roboto" pitchFamily="2" charset="0"/>
                <a:cs typeface="+mn-cs"/>
              </a:rPr>
              <a:t>listesi</a:t>
            </a:r>
            <a:r>
              <a:rPr lang="tr-TR" sz="1000" b="0" kern="1200" baseline="0" dirty="0">
                <a:solidFill>
                  <a:srgbClr val="FF0000"/>
                </a:solidFill>
                <a:latin typeface="Roboto" pitchFamily="2" charset="0"/>
                <a:ea typeface="Roboto" pitchFamily="2" charset="0"/>
                <a:cs typeface="+mn-cs"/>
              </a:rPr>
              <a:t> </a:t>
            </a:r>
            <a:r>
              <a:rPr lang="tr-TR" sz="1000" b="0" kern="1200" baseline="0" dirty="0">
                <a:solidFill>
                  <a:schemeClr val="tx1"/>
                </a:solidFill>
                <a:latin typeface="Roboto" pitchFamily="2" charset="0"/>
                <a:ea typeface="Roboto" pitchFamily="2" charset="0"/>
                <a:cs typeface="+mn-cs"/>
              </a:rPr>
              <a:t>göreceksiniz. Bu listeyi kullanarak;</a:t>
            </a:r>
          </a:p>
          <a:p>
            <a:pPr algn="just" eaLnBrk="1" hangingPunct="1">
              <a:spcBef>
                <a:spcPct val="0"/>
              </a:spcBef>
              <a:spcAft>
                <a:spcPts val="600"/>
              </a:spcAft>
            </a:pPr>
            <a:r>
              <a:rPr lang="tr-TR" sz="1000" b="1" kern="1200" dirty="0">
                <a:solidFill>
                  <a:schemeClr val="tx1"/>
                </a:solidFill>
                <a:latin typeface="Roboto" pitchFamily="2" charset="0"/>
                <a:ea typeface="Roboto" pitchFamily="2" charset="0"/>
                <a:cs typeface="+mn-cs"/>
              </a:rPr>
              <a:t>Tehlikeleri Tespit Edin:</a:t>
            </a:r>
            <a:r>
              <a:rPr lang="tr-TR" sz="1000" kern="1200" dirty="0">
                <a:solidFill>
                  <a:schemeClr val="tx1"/>
                </a:solidFill>
                <a:latin typeface="Roboto" pitchFamily="2" charset="0"/>
                <a:ea typeface="Roboto" pitchFamily="2" charset="0"/>
                <a:cs typeface="+mn-cs"/>
              </a:rPr>
              <a:t> Evimizdeki tehlikeler neler? </a:t>
            </a:r>
            <a:endParaRPr lang="tr-TR" sz="1000" b="1" kern="1200" dirty="0">
              <a:solidFill>
                <a:srgbClr val="FF0000"/>
              </a:solidFill>
              <a:latin typeface="Roboto" pitchFamily="2" charset="0"/>
              <a:ea typeface="Roboto" pitchFamily="2" charset="0"/>
              <a:cs typeface="+mn-cs"/>
            </a:endParaRPr>
          </a:p>
          <a:p>
            <a:pPr algn="just" eaLnBrk="1" hangingPunct="1">
              <a:spcBef>
                <a:spcPct val="0"/>
              </a:spcBef>
              <a:spcAft>
                <a:spcPts val="600"/>
              </a:spcAft>
            </a:pPr>
            <a:r>
              <a:rPr lang="tr-TR" sz="1000" b="1" kern="1200" dirty="0">
                <a:solidFill>
                  <a:schemeClr val="tx1"/>
                </a:solidFill>
                <a:latin typeface="Roboto" pitchFamily="2" charset="0"/>
                <a:ea typeface="Roboto" pitchFamily="2" charset="0"/>
                <a:cs typeface="+mn-cs"/>
              </a:rPr>
              <a:t>Riskleri Belirleyin: </a:t>
            </a:r>
            <a:r>
              <a:rPr lang="tr-TR" sz="1000" b="0" kern="1200" dirty="0">
                <a:solidFill>
                  <a:schemeClr val="tx1"/>
                </a:solidFill>
                <a:latin typeface="Roboto" pitchFamily="2" charset="0"/>
                <a:ea typeface="Roboto" pitchFamily="2" charset="0"/>
                <a:cs typeface="+mn-cs"/>
              </a:rPr>
              <a:t>Bir sarsıntı</a:t>
            </a:r>
            <a:r>
              <a:rPr lang="tr-TR" sz="1000" b="0" kern="1200" baseline="0" dirty="0">
                <a:solidFill>
                  <a:schemeClr val="tx1"/>
                </a:solidFill>
                <a:latin typeface="Roboto" pitchFamily="2" charset="0"/>
                <a:ea typeface="Roboto" pitchFamily="2" charset="0"/>
                <a:cs typeface="+mn-cs"/>
              </a:rPr>
              <a:t> olsa bana burada ne zarar verebilir?, </a:t>
            </a:r>
            <a:r>
              <a:rPr lang="tr-TR" sz="1000" kern="1200" dirty="0">
                <a:solidFill>
                  <a:schemeClr val="tx1"/>
                </a:solidFill>
                <a:latin typeface="Roboto" pitchFamily="2" charset="0"/>
                <a:ea typeface="Roboto" pitchFamily="2" charset="0"/>
                <a:cs typeface="+mn-cs"/>
              </a:rPr>
              <a:t>Yatağımızın yanında duran gardırop devrilince üstümüze düşer mi?, Kütüphanemiz devrilince kime zarar verebilir?</a:t>
            </a:r>
            <a:endParaRPr lang="tr-TR" sz="1000" b="1" kern="1200" dirty="0">
              <a:solidFill>
                <a:schemeClr val="tx1"/>
              </a:solidFill>
              <a:latin typeface="Roboto" pitchFamily="2" charset="0"/>
              <a:ea typeface="Roboto" pitchFamily="2" charset="0"/>
              <a:cs typeface="+mn-cs"/>
            </a:endParaRPr>
          </a:p>
          <a:p>
            <a:pPr algn="just" eaLnBrk="1" hangingPunct="1">
              <a:spcBef>
                <a:spcPct val="0"/>
              </a:spcBef>
              <a:spcAft>
                <a:spcPts val="600"/>
              </a:spcAft>
            </a:pPr>
            <a:r>
              <a:rPr lang="tr-TR" sz="1000" b="0" kern="1200" dirty="0">
                <a:solidFill>
                  <a:schemeClr val="tx1"/>
                </a:solidFill>
                <a:latin typeface="Roboto" pitchFamily="2" charset="0"/>
                <a:ea typeface="Roboto" pitchFamily="2" charset="0"/>
                <a:cs typeface="+mn-cs"/>
              </a:rPr>
              <a:t>Daha sonra;</a:t>
            </a:r>
          </a:p>
          <a:p>
            <a:pPr marL="0" marR="0" lvl="0" indent="0" algn="just" defTabSz="914400" rtl="0" eaLnBrk="1" fontAlgn="auto" latinLnBrk="0" hangingPunct="1">
              <a:lnSpc>
                <a:spcPct val="100000"/>
              </a:lnSpc>
              <a:spcBef>
                <a:spcPct val="0"/>
              </a:spcBef>
              <a:spcAft>
                <a:spcPts val="600"/>
              </a:spcAft>
              <a:buClrTx/>
              <a:buSzTx/>
              <a:buFontTx/>
              <a:buNone/>
              <a:tabLst/>
              <a:defRPr/>
            </a:pPr>
            <a:r>
              <a:rPr lang="tr-TR" sz="1000" b="1" u="sng" dirty="0">
                <a:solidFill>
                  <a:schemeClr val="tx2"/>
                </a:solidFill>
                <a:latin typeface="Roboto" pitchFamily="2" charset="0"/>
                <a:ea typeface="Roboto" pitchFamily="2" charset="0"/>
              </a:rPr>
              <a:t>Tıklayın;</a:t>
            </a:r>
            <a:endParaRPr lang="tr-TR" sz="1000" b="1" kern="1200" dirty="0">
              <a:solidFill>
                <a:schemeClr val="tx1"/>
              </a:solidFill>
              <a:latin typeface="Roboto" pitchFamily="2" charset="0"/>
              <a:ea typeface="Roboto" pitchFamily="2" charset="0"/>
              <a:cs typeface="+mn-cs"/>
            </a:endParaRPr>
          </a:p>
          <a:p>
            <a:pPr marL="0" marR="0" lvl="0" indent="0" algn="just" defTabSz="914400" rtl="0" eaLnBrk="1" fontAlgn="auto" latinLnBrk="0" hangingPunct="1">
              <a:lnSpc>
                <a:spcPct val="100000"/>
              </a:lnSpc>
              <a:spcBef>
                <a:spcPct val="0"/>
              </a:spcBef>
              <a:spcAft>
                <a:spcPts val="600"/>
              </a:spcAft>
              <a:buClrTx/>
              <a:buSzTx/>
              <a:buFontTx/>
              <a:buNone/>
              <a:tabLst/>
              <a:defRPr/>
            </a:pPr>
            <a:r>
              <a:rPr lang="tr-TR" sz="1000" b="1" kern="1200" dirty="0">
                <a:solidFill>
                  <a:schemeClr val="tx1"/>
                </a:solidFill>
                <a:latin typeface="Roboto" pitchFamily="2" charset="0"/>
                <a:ea typeface="Roboto" pitchFamily="2" charset="0"/>
                <a:cs typeface="+mn-cs"/>
              </a:rPr>
              <a:t>Azaltın: </a:t>
            </a:r>
            <a:r>
              <a:rPr lang="tr-TR" sz="1000" kern="1200" dirty="0">
                <a:solidFill>
                  <a:schemeClr val="tx1"/>
                </a:solidFill>
                <a:latin typeface="Roboto" pitchFamily="2" charset="0"/>
                <a:ea typeface="Roboto" pitchFamily="2" charset="0"/>
                <a:cs typeface="+mn-cs"/>
              </a:rPr>
              <a:t>Fazlalık eşyalarınızı</a:t>
            </a:r>
            <a:r>
              <a:rPr lang="tr-TR" sz="1000" kern="1200" baseline="0" dirty="0">
                <a:solidFill>
                  <a:schemeClr val="tx1"/>
                </a:solidFill>
                <a:latin typeface="Roboto" pitchFamily="2" charset="0"/>
                <a:ea typeface="Roboto" pitchFamily="2" charset="0"/>
                <a:cs typeface="+mn-cs"/>
              </a:rPr>
              <a:t> ihtiyaç sahiplerine verin. Daha sonra kullanmak üzere sakladığınız boya, tiner vb. yanıcı maddeleri tutmayın. Çevreyi kirletmeyecek şekilde bertaraf edin.</a:t>
            </a:r>
            <a:endParaRPr lang="tr-TR" sz="1000" b="1" u="sng" dirty="0">
              <a:solidFill>
                <a:schemeClr val="tx2"/>
              </a:solidFill>
              <a:latin typeface="Roboto" pitchFamily="2" charset="0"/>
              <a:ea typeface="Roboto" pitchFamily="2" charset="0"/>
            </a:endParaRPr>
          </a:p>
          <a:p>
            <a:pPr marL="0" marR="0" lvl="0" indent="0" algn="just" defTabSz="914400" rtl="0" eaLnBrk="1" fontAlgn="auto" latinLnBrk="0" hangingPunct="1">
              <a:lnSpc>
                <a:spcPct val="100000"/>
              </a:lnSpc>
              <a:spcBef>
                <a:spcPct val="0"/>
              </a:spcBef>
              <a:spcAft>
                <a:spcPts val="600"/>
              </a:spcAft>
              <a:buClrTx/>
              <a:buSzTx/>
              <a:buFontTx/>
              <a:buNone/>
              <a:tabLst/>
              <a:defRPr/>
            </a:pPr>
            <a:r>
              <a:rPr lang="tr-TR" sz="1000" b="1" u="sng" dirty="0">
                <a:solidFill>
                  <a:schemeClr val="tx2"/>
                </a:solidFill>
                <a:latin typeface="Roboto" pitchFamily="2" charset="0"/>
                <a:ea typeface="Roboto" pitchFamily="2" charset="0"/>
              </a:rPr>
              <a:t>Tıklayın;</a:t>
            </a:r>
          </a:p>
          <a:p>
            <a:pPr marL="0" marR="0" lvl="0" indent="0" algn="just" defTabSz="914400" rtl="0" eaLnBrk="1" fontAlgn="auto" latinLnBrk="0" hangingPunct="1">
              <a:lnSpc>
                <a:spcPct val="100000"/>
              </a:lnSpc>
              <a:spcBef>
                <a:spcPct val="0"/>
              </a:spcBef>
              <a:spcAft>
                <a:spcPts val="600"/>
              </a:spcAft>
              <a:buClrTx/>
              <a:buSzTx/>
              <a:buFontTx/>
              <a:buNone/>
              <a:tabLst/>
              <a:defRPr/>
            </a:pPr>
            <a:r>
              <a:rPr lang="tr-TR" sz="1000" b="1" kern="1200" dirty="0">
                <a:solidFill>
                  <a:schemeClr val="tx1"/>
                </a:solidFill>
                <a:latin typeface="Roboto" pitchFamily="2" charset="0"/>
                <a:ea typeface="Roboto" pitchFamily="2" charset="0"/>
                <a:cs typeface="+mn-cs"/>
              </a:rPr>
              <a:t>Yerlerini değiştirin: </a:t>
            </a:r>
            <a:r>
              <a:rPr lang="tr-TR" sz="1000" kern="1200" dirty="0">
                <a:solidFill>
                  <a:schemeClr val="tx1"/>
                </a:solidFill>
                <a:latin typeface="Roboto" pitchFamily="2" charset="0"/>
                <a:ea typeface="Roboto" pitchFamily="2" charset="0"/>
                <a:cs typeface="+mn-cs"/>
              </a:rPr>
              <a:t>Düşerek yolunuzu kapatabilecek eşyaların yerini değiştirin. Kapı arkasında halı, merdiven</a:t>
            </a:r>
            <a:r>
              <a:rPr lang="tr-TR" sz="1000" kern="1200" baseline="0" dirty="0">
                <a:solidFill>
                  <a:schemeClr val="tx1"/>
                </a:solidFill>
                <a:latin typeface="Roboto" pitchFamily="2" charset="0"/>
                <a:ea typeface="Roboto" pitchFamily="2" charset="0"/>
                <a:cs typeface="+mn-cs"/>
              </a:rPr>
              <a:t>, ütü masası vb.</a:t>
            </a:r>
            <a:endParaRPr lang="tr-TR" sz="1000" b="1" u="sng" dirty="0">
              <a:solidFill>
                <a:schemeClr val="tx2"/>
              </a:solidFill>
              <a:latin typeface="Roboto" pitchFamily="2" charset="0"/>
              <a:ea typeface="Roboto" pitchFamily="2" charset="0"/>
            </a:endParaRPr>
          </a:p>
          <a:p>
            <a:pPr marL="0" marR="0" lvl="0" indent="0" algn="just" defTabSz="914400" rtl="0" eaLnBrk="1" fontAlgn="auto" latinLnBrk="0" hangingPunct="1">
              <a:lnSpc>
                <a:spcPct val="100000"/>
              </a:lnSpc>
              <a:spcBef>
                <a:spcPct val="0"/>
              </a:spcBef>
              <a:spcAft>
                <a:spcPts val="600"/>
              </a:spcAft>
              <a:buClrTx/>
              <a:buSzTx/>
              <a:buFontTx/>
              <a:buNone/>
              <a:tabLst/>
              <a:defRPr/>
            </a:pPr>
            <a:r>
              <a:rPr lang="tr-TR" sz="1000" b="1" u="sng" dirty="0">
                <a:solidFill>
                  <a:schemeClr val="tx2"/>
                </a:solidFill>
                <a:latin typeface="Roboto" pitchFamily="2" charset="0"/>
                <a:ea typeface="Roboto" pitchFamily="2" charset="0"/>
              </a:rPr>
              <a:t>Tıklayın;</a:t>
            </a:r>
          </a:p>
          <a:p>
            <a:pPr algn="just" eaLnBrk="1" hangingPunct="1">
              <a:spcBef>
                <a:spcPct val="0"/>
              </a:spcBef>
              <a:spcAft>
                <a:spcPts val="600"/>
              </a:spcAft>
            </a:pPr>
            <a:r>
              <a:rPr lang="tr-TR" sz="1000" b="1" kern="1200" dirty="0">
                <a:solidFill>
                  <a:schemeClr val="tx1"/>
                </a:solidFill>
                <a:latin typeface="Roboto" pitchFamily="2" charset="0"/>
                <a:ea typeface="Roboto" pitchFamily="2" charset="0"/>
                <a:cs typeface="+mn-cs"/>
              </a:rPr>
              <a:t>Sabitleyin: </a:t>
            </a:r>
            <a:r>
              <a:rPr lang="tr-TR" sz="1000" b="0" kern="1200" dirty="0">
                <a:solidFill>
                  <a:schemeClr val="tx1"/>
                </a:solidFill>
                <a:latin typeface="Roboto" pitchFamily="2" charset="0"/>
                <a:ea typeface="Roboto" pitchFamily="2" charset="0"/>
                <a:cs typeface="+mn-cs"/>
              </a:rPr>
              <a:t>E</a:t>
            </a:r>
            <a:r>
              <a:rPr lang="tr-TR" sz="1000" kern="1200" dirty="0">
                <a:solidFill>
                  <a:schemeClr val="tx1"/>
                </a:solidFill>
                <a:latin typeface="Roboto" pitchFamily="2" charset="0"/>
                <a:ea typeface="Roboto" pitchFamily="2" charset="0"/>
                <a:cs typeface="+mn-cs"/>
              </a:rPr>
              <a:t>şyalarınızı sallantıya karşı sabitleyin!</a:t>
            </a:r>
          </a:p>
          <a:p>
            <a:pPr algn="just" eaLnBrk="1" hangingPunct="1">
              <a:spcBef>
                <a:spcPct val="0"/>
              </a:spcBef>
              <a:spcAft>
                <a:spcPts val="600"/>
              </a:spcAft>
            </a:pPr>
            <a:r>
              <a:rPr lang="tr-TR" sz="1000" b="0" kern="1200" dirty="0">
                <a:solidFill>
                  <a:schemeClr val="tx1"/>
                </a:solidFill>
                <a:latin typeface="Roboto" pitchFamily="2" charset="0"/>
                <a:ea typeface="Roboto" pitchFamily="2" charset="0"/>
                <a:cs typeface="+mn-cs"/>
              </a:rPr>
              <a:t>Her gün yaşadığımız alanlara bu gözle baktığımızda çok farklı riskler belirleyebiliriz. Tehlike </a:t>
            </a:r>
            <a:r>
              <a:rPr lang="tr-TR" sz="1000" dirty="0">
                <a:latin typeface="Roboto" pitchFamily="2" charset="0"/>
                <a:ea typeface="Roboto" pitchFamily="2" charset="0"/>
              </a:rPr>
              <a:t>A</a:t>
            </a:r>
            <a:r>
              <a:rPr lang="tr-TR" sz="1000" b="0" kern="1200" dirty="0">
                <a:solidFill>
                  <a:schemeClr val="tx1"/>
                </a:solidFill>
                <a:latin typeface="Roboto" pitchFamily="2" charset="0"/>
                <a:ea typeface="Roboto" pitchFamily="2" charset="0"/>
                <a:cs typeface="+mn-cs"/>
              </a:rPr>
              <a:t>vı yaparken güvenli yerleri de belirleyin. Böylece deprem sırasında durabileceğiniz </a:t>
            </a:r>
            <a:r>
              <a:rPr lang="tr-TR" sz="1000" b="0" kern="1200" baseline="0" dirty="0">
                <a:solidFill>
                  <a:schemeClr val="tx1"/>
                </a:solidFill>
                <a:latin typeface="Roboto" pitchFamily="2" charset="0"/>
                <a:ea typeface="Roboto" pitchFamily="2" charset="0"/>
                <a:cs typeface="+mn-cs"/>
              </a:rPr>
              <a:t>yerlerin sayısını da arttırmış olursunuz. Deprem olması halinde her oda için neresinin daha güvenli olduğunu </a:t>
            </a:r>
            <a:r>
              <a:rPr lang="tr-TR" sz="1000" b="0" kern="1200" dirty="0">
                <a:solidFill>
                  <a:schemeClr val="tx1"/>
                </a:solidFill>
                <a:latin typeface="Roboto" pitchFamily="2" charset="0"/>
                <a:ea typeface="Roboto" pitchFamily="2" charset="0"/>
                <a:cs typeface="+mn-cs"/>
              </a:rPr>
              <a:t>belirleyin ve bunu aile üyeleri ile paylaşın.</a:t>
            </a:r>
          </a:p>
          <a:p>
            <a:pPr algn="just" eaLnBrk="1" hangingPunct="1">
              <a:spcBef>
                <a:spcPct val="0"/>
              </a:spcBef>
            </a:pPr>
            <a:endParaRPr lang="tr-TR" sz="1000" kern="1200" dirty="0">
              <a:solidFill>
                <a:schemeClr val="tx1"/>
              </a:solidFill>
              <a:latin typeface="Roboto" pitchFamily="2" charset="0"/>
              <a:ea typeface="Roboto" pitchFamily="2" charset="0"/>
              <a:cs typeface="+mn-cs"/>
            </a:endParaRPr>
          </a:p>
          <a:p>
            <a:pPr algn="just">
              <a:spcAft>
                <a:spcPts val="300"/>
              </a:spcAft>
            </a:pPr>
            <a:r>
              <a:rPr lang="tr-TR" sz="900" b="1" i="1" u="sng" kern="1200" dirty="0">
                <a:solidFill>
                  <a:schemeClr val="tx1"/>
                </a:solidFill>
                <a:latin typeface="Roboto" pitchFamily="2" charset="0"/>
                <a:ea typeface="Roboto" pitchFamily="2" charset="0"/>
                <a:cs typeface="+mn-cs"/>
              </a:rPr>
              <a:t>Bilgi Notu 1:</a:t>
            </a:r>
            <a:endParaRPr lang="tr-TR" sz="900" u="sng" kern="1200" dirty="0">
              <a:solidFill>
                <a:schemeClr val="tx1"/>
              </a:solidFill>
              <a:latin typeface="Roboto" pitchFamily="2" charset="0"/>
              <a:ea typeface="Roboto" pitchFamily="2" charset="0"/>
              <a:cs typeface="+mn-cs"/>
            </a:endParaRPr>
          </a:p>
          <a:p>
            <a:pPr algn="just">
              <a:spcAft>
                <a:spcPts val="300"/>
              </a:spcAft>
            </a:pPr>
            <a:r>
              <a:rPr lang="tr-TR" sz="900" i="1" kern="1200" dirty="0">
                <a:solidFill>
                  <a:schemeClr val="tx1"/>
                </a:solidFill>
                <a:latin typeface="Roboto" pitchFamily="2" charset="0"/>
                <a:ea typeface="Roboto" pitchFamily="2" charset="0"/>
                <a:cs typeface="+mn-cs"/>
              </a:rPr>
              <a:t>Deprem sonrası oluşabilecek tehlike ve riskler, atılabilecek birkaç adımla veya uzmanından alabileceğimiz teknik destekle azaltılabilir. Gelişmiş ülkelerde deprem öncesi yapılan küçük hazırlıklarla, yapısal olmayan elemanlardan kaynaklanan zararların azaltılabileceği görülmüştür.</a:t>
            </a:r>
            <a:endParaRPr lang="tr-TR" sz="900" kern="1200" dirty="0">
              <a:solidFill>
                <a:schemeClr val="tx1"/>
              </a:solidFill>
              <a:latin typeface="Roboto" pitchFamily="2" charset="0"/>
              <a:ea typeface="Roboto" pitchFamily="2" charset="0"/>
              <a:cs typeface="+mn-cs"/>
            </a:endParaRPr>
          </a:p>
          <a:p>
            <a:pPr algn="just">
              <a:spcAft>
                <a:spcPts val="300"/>
              </a:spcAft>
            </a:pPr>
            <a:r>
              <a:rPr lang="tr-TR" sz="900" i="1" kern="1200" dirty="0">
                <a:solidFill>
                  <a:schemeClr val="tx1"/>
                </a:solidFill>
                <a:latin typeface="Roboto" pitchFamily="2" charset="0"/>
                <a:ea typeface="Roboto" pitchFamily="2" charset="0"/>
                <a:cs typeface="+mn-cs"/>
              </a:rPr>
              <a:t>Yapısal olmayan elemanlardan kaynaklanan tehlike ve risklerin azaltılması işlemine “Yapısal Olmayan Risklerin Azaltılması” (YORA) adını vermekteyiz. Bunun yapılabilmesi için, öncelikle risk kaynaklarının nasıl zarar verebileceğinin belirlenmesi ve olabilecek zarar durumunun deprem öncesinde iyileştirilmesi gerekir.</a:t>
            </a:r>
            <a:endParaRPr lang="tr-TR" sz="900" kern="1200" dirty="0">
              <a:solidFill>
                <a:schemeClr val="tx1"/>
              </a:solidFill>
              <a:latin typeface="Roboto" pitchFamily="2" charset="0"/>
              <a:ea typeface="Roboto" pitchFamily="2" charset="0"/>
              <a:cs typeface="+mn-cs"/>
            </a:endParaRPr>
          </a:p>
          <a:p>
            <a:pPr algn="just">
              <a:spcAft>
                <a:spcPts val="300"/>
              </a:spcAft>
            </a:pPr>
            <a:r>
              <a:rPr lang="tr-TR" sz="900" i="1" kern="1200" dirty="0">
                <a:solidFill>
                  <a:schemeClr val="tx1"/>
                </a:solidFill>
                <a:latin typeface="Roboto" pitchFamily="2" charset="0"/>
                <a:ea typeface="Roboto" pitchFamily="2" charset="0"/>
                <a:cs typeface="+mn-cs"/>
              </a:rPr>
              <a:t>Yapısal olmayan eşyaların olası bir deprem sırasında zarar vermesini önlemek, yani riskleri en aza indirebilmek için bu tip eşyaların deprem sırasında nasıl devrildiğini, nasıl kaydığını, nasıl düştüğünü, nasıl kırıldığını bilmek ve bu doğrultuda iyileştirme yapmak gerekir.</a:t>
            </a:r>
            <a:endParaRPr lang="tr-TR" sz="900" kern="1200" dirty="0">
              <a:solidFill>
                <a:schemeClr val="tx1"/>
              </a:solidFill>
              <a:latin typeface="Roboto" pitchFamily="2" charset="0"/>
              <a:ea typeface="Roboto" pitchFamily="2" charset="0"/>
              <a:cs typeface="+mn-cs"/>
            </a:endParaRPr>
          </a:p>
          <a:p>
            <a:pPr algn="just">
              <a:spcAft>
                <a:spcPts val="300"/>
              </a:spcAft>
            </a:pPr>
            <a:r>
              <a:rPr lang="tr-TR" sz="900" i="1" kern="1200" dirty="0">
                <a:solidFill>
                  <a:schemeClr val="tx1"/>
                </a:solidFill>
                <a:latin typeface="Roboto" pitchFamily="2" charset="0"/>
                <a:ea typeface="Roboto" pitchFamily="2" charset="0"/>
                <a:cs typeface="+mn-cs"/>
              </a:rPr>
              <a:t>Örneğin boyutları itibarıyla yüksekliği genişliğinden veya derinliğinden 1,5 kat daha fazla olan eşyalar ve üst kısmı alt kısmından daha ağır olan eşyalar kolayca devrilebilir. Kaygan bir zemin üzerinde bulunan ağır eşyalar kolayca kayar. Altı tekerlekli eşyalar kolayca yer değiştirir. Dışarıda duran kitaplar, marketteki raf üzerinde bulunan ürünler kolayca düşebilir.</a:t>
            </a:r>
            <a:endParaRPr lang="tr-TR" sz="900" kern="1200" dirty="0">
              <a:solidFill>
                <a:schemeClr val="tx1"/>
              </a:solidFill>
              <a:latin typeface="Roboto" pitchFamily="2" charset="0"/>
              <a:ea typeface="Roboto" pitchFamily="2" charset="0"/>
              <a:cs typeface="+mn-cs"/>
            </a:endParaRPr>
          </a:p>
          <a:p>
            <a:pPr algn="just">
              <a:spcAft>
                <a:spcPts val="300"/>
              </a:spcAft>
            </a:pPr>
            <a:r>
              <a:rPr lang="tr-TR" sz="900" i="1" kern="1200" dirty="0">
                <a:solidFill>
                  <a:schemeClr val="tx1"/>
                </a:solidFill>
                <a:latin typeface="Roboto" pitchFamily="2" charset="0"/>
                <a:ea typeface="Roboto" pitchFamily="2" charset="0"/>
                <a:cs typeface="+mn-cs"/>
              </a:rPr>
              <a:t>Basit çivi veya vida ile tutturulmuş tablolar kolayca düşebilir.</a:t>
            </a:r>
            <a:endParaRPr lang="tr-TR" sz="900" kern="1200" dirty="0">
              <a:solidFill>
                <a:schemeClr val="tx1"/>
              </a:solidFill>
              <a:latin typeface="Roboto" pitchFamily="2" charset="0"/>
              <a:ea typeface="Roboto" pitchFamily="2" charset="0"/>
              <a:cs typeface="+mn-cs"/>
            </a:endParaRPr>
          </a:p>
          <a:p>
            <a:pPr algn="just">
              <a:spcAft>
                <a:spcPts val="300"/>
              </a:spcAft>
            </a:pPr>
            <a:r>
              <a:rPr lang="tr-TR" sz="900" i="1" kern="1200" dirty="0">
                <a:solidFill>
                  <a:schemeClr val="tx1"/>
                </a:solidFill>
                <a:latin typeface="Roboto" pitchFamily="2" charset="0"/>
                <a:ea typeface="Roboto" pitchFamily="2" charset="0"/>
                <a:cs typeface="+mn-cs"/>
              </a:rPr>
              <a:t>Belirtilen risk kaynakları hakkında örnekleri çoğaltmak mümkündür. Burada önemli olan, risk kaynağının zarar nedeninin iyi bilinmesi ve ona göre çözüm üretilmesidir.</a:t>
            </a:r>
            <a:endParaRPr lang="tr-TR" sz="900" kern="1200" dirty="0">
              <a:solidFill>
                <a:schemeClr val="tx1"/>
              </a:solidFill>
              <a:latin typeface="Roboto" pitchFamily="2" charset="0"/>
              <a:ea typeface="Roboto" pitchFamily="2" charset="0"/>
              <a:cs typeface="+mn-cs"/>
            </a:endParaRPr>
          </a:p>
          <a:p>
            <a:pPr algn="just">
              <a:spcAft>
                <a:spcPts val="300"/>
              </a:spcAft>
            </a:pPr>
            <a:r>
              <a:rPr lang="tr-TR" sz="900" i="1" kern="1200" dirty="0">
                <a:solidFill>
                  <a:schemeClr val="tx1"/>
                </a:solidFill>
                <a:latin typeface="Roboto" pitchFamily="2" charset="0"/>
                <a:ea typeface="Roboto" pitchFamily="2" charset="0"/>
                <a:cs typeface="+mn-cs"/>
              </a:rPr>
              <a:t>Yapısal olmayan eşyalardan kaynaklanan riskleri azaltmak için en etkili yol, zarar görebilecek eşyaları tekniğine uygun bir şekilde sabitlemektir. Bazen de eşyaların bir kısmının yerini değiştirmek, kalın perde kullanmak, günlük yaşantımızda az kullanılan, hacimli eşyaların konumunu değiştirmek, kullanılmayanları ev ortamının dışında değerlendirmek gibi ücretsiz yöntemler dahi olumlu adımlar olacaktır. </a:t>
            </a:r>
            <a:endParaRPr lang="tr-TR" sz="900" kern="1200" dirty="0">
              <a:solidFill>
                <a:schemeClr val="tx1"/>
              </a:solidFill>
              <a:latin typeface="Roboto" pitchFamily="2" charset="0"/>
              <a:ea typeface="Roboto" pitchFamily="2" charset="0"/>
              <a:cs typeface="+mn-cs"/>
            </a:endParaRPr>
          </a:p>
          <a:p>
            <a:pPr algn="just" eaLnBrk="1" hangingPunct="1">
              <a:spcBef>
                <a:spcPct val="0"/>
              </a:spcBef>
              <a:spcAft>
                <a:spcPts val="300"/>
              </a:spcAft>
            </a:pPr>
            <a:r>
              <a:rPr lang="tr-TR" sz="900" b="1" kern="1200" baseline="0" dirty="0">
                <a:solidFill>
                  <a:schemeClr val="tx1"/>
                </a:solidFill>
                <a:latin typeface="Roboto" pitchFamily="2" charset="0"/>
                <a:ea typeface="Roboto" pitchFamily="2" charset="0"/>
                <a:cs typeface="+mn-cs"/>
              </a:rPr>
              <a:t> </a:t>
            </a:r>
            <a:endParaRPr lang="tr-TR" sz="900" b="0" kern="1200" dirty="0">
              <a:solidFill>
                <a:schemeClr val="tx1"/>
              </a:solidFill>
              <a:latin typeface="Roboto" pitchFamily="2" charset="0"/>
              <a:ea typeface="Roboto" pitchFamily="2" charset="0"/>
              <a:cs typeface="+mn-cs"/>
            </a:endParaRPr>
          </a:p>
          <a:p>
            <a:pPr marL="0" marR="0" lvl="0" indent="0" algn="just" defTabSz="914400" rtl="0" eaLnBrk="1" fontAlgn="auto" latinLnBrk="0" hangingPunct="1">
              <a:lnSpc>
                <a:spcPct val="100000"/>
              </a:lnSpc>
              <a:spcBef>
                <a:spcPts val="0"/>
              </a:spcBef>
              <a:spcAft>
                <a:spcPts val="300"/>
              </a:spcAft>
              <a:buClrTx/>
              <a:buSzTx/>
              <a:buFontTx/>
              <a:buNone/>
              <a:tabLst/>
              <a:defRPr/>
            </a:pPr>
            <a:r>
              <a:rPr lang="tr-TR" sz="900" b="1" i="1" u="sng" kern="1200" dirty="0">
                <a:solidFill>
                  <a:schemeClr val="tx1"/>
                </a:solidFill>
                <a:latin typeface="Roboto" pitchFamily="2" charset="0"/>
                <a:ea typeface="Roboto" pitchFamily="2" charset="0"/>
                <a:cs typeface="+mn-cs"/>
              </a:rPr>
              <a:t>Bilgi Notu 2:</a:t>
            </a:r>
            <a:endParaRPr lang="tr-TR" sz="900" u="sng" kern="1200" dirty="0">
              <a:solidFill>
                <a:schemeClr val="tx1"/>
              </a:solidFill>
              <a:latin typeface="Roboto" pitchFamily="2" charset="0"/>
              <a:ea typeface="Roboto" pitchFamily="2" charset="0"/>
              <a:cs typeface="+mn-cs"/>
            </a:endParaRPr>
          </a:p>
          <a:p>
            <a:pPr algn="just">
              <a:spcAft>
                <a:spcPts val="300"/>
              </a:spcAft>
            </a:pPr>
            <a:r>
              <a:rPr lang="tr-TR" sz="900" b="1" i="1" kern="1200" dirty="0">
                <a:solidFill>
                  <a:schemeClr val="tx1"/>
                </a:solidFill>
                <a:latin typeface="Roboto" pitchFamily="2" charset="0"/>
                <a:ea typeface="Roboto" pitchFamily="2" charset="0"/>
                <a:cs typeface="+mn-cs"/>
              </a:rPr>
              <a:t>SEL/TAŞKIN</a:t>
            </a:r>
          </a:p>
          <a:p>
            <a:pPr marL="252000" indent="-18000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Sel riskine karşı nasıl hazırlanacağınızı ve korunacağınızı öğrenebileceğiniz eğitim programlarına katılın. İlk yardım vb. tamamlayıcı eğitimleri alın.</a:t>
            </a:r>
          </a:p>
          <a:p>
            <a:pPr marL="252000" indent="-18000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Sel konusundaki uyarıları meteoroloji radyosundan ve diğer kanallardan mutlaka takip edin. Gerektiğinde Meteoroloji Genel Müdürlüğü’nden telefonla bilgi alın.</a:t>
            </a:r>
          </a:p>
          <a:p>
            <a:pPr marL="252000" indent="-18000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Kısa süreli yoğun yağışların ani sele, uzun süreli yağışların ise taşkına neden olacağını unutmayın.</a:t>
            </a:r>
          </a:p>
          <a:p>
            <a:pPr marL="252000" indent="-18000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Gerektiğinde kullanmak üzere kum, kum torbaları, naylon, çivi, kontrplak, tahta vb. inşaat malzemelerini depolayın ve hazırda bir alet sandığı bulundurun.</a:t>
            </a:r>
          </a:p>
          <a:p>
            <a:pPr marL="252000" indent="-18000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Binanızda toprak seviyesi altında kalan bölümlerin rampa aşağıya olan giriş kısımlarında kum torbası vb. malzemelerle setler oluşturun.</a:t>
            </a:r>
          </a:p>
          <a:p>
            <a:pPr marL="252000" indent="-180000" algn="just">
              <a:spcAft>
                <a:spcPts val="300"/>
              </a:spcAft>
              <a:buFont typeface="Arial" panose="020B0604020202020204" pitchFamily="34" charset="0"/>
              <a:buChar char="•"/>
            </a:pPr>
            <a:r>
              <a:rPr lang="tr-TR" sz="900" i="1" dirty="0">
                <a:latin typeface="Roboto" pitchFamily="2" charset="0"/>
                <a:ea typeface="Roboto" pitchFamily="2" charset="0"/>
              </a:rPr>
              <a:t>Bir </a:t>
            </a:r>
            <a:r>
              <a:rPr lang="tr-TR" sz="900" i="1" kern="1200" dirty="0">
                <a:solidFill>
                  <a:schemeClr val="tx1"/>
                </a:solidFill>
                <a:latin typeface="Roboto" pitchFamily="2" charset="0"/>
                <a:ea typeface="Roboto" pitchFamily="2" charset="0"/>
                <a:cs typeface="+mn-cs"/>
              </a:rPr>
              <a:t>elektrikçi ile görüşerek elektrik prizlerinizi sel olasılığına karşı duvarda daha yüksek bir noktaya aldırın (Bu uyarı zemin ve bodrum katta evi olanlar içindir).</a:t>
            </a:r>
            <a:endParaRPr lang="tr-TR" sz="900" b="1" i="1" kern="1200" dirty="0">
              <a:solidFill>
                <a:schemeClr val="tx1"/>
              </a:solidFill>
              <a:latin typeface="Roboto" pitchFamily="2" charset="0"/>
              <a:ea typeface="Roboto" pitchFamily="2" charset="0"/>
              <a:cs typeface="+mn-cs"/>
            </a:endParaRPr>
          </a:p>
          <a:p>
            <a:pPr algn="just">
              <a:spcAft>
                <a:spcPts val="300"/>
              </a:spcAft>
            </a:pPr>
            <a:r>
              <a:rPr lang="tr-TR" sz="900" b="1" i="1" kern="1200" dirty="0">
                <a:solidFill>
                  <a:schemeClr val="tx1"/>
                </a:solidFill>
                <a:latin typeface="Roboto" pitchFamily="2" charset="0"/>
                <a:ea typeface="Roboto" pitchFamily="2" charset="0"/>
                <a:cs typeface="+mn-cs"/>
              </a:rPr>
              <a:t>YANGIN</a:t>
            </a:r>
          </a:p>
          <a:p>
            <a:pPr marL="252000" lvl="0" indent="-18000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Evdeki duman algılama detektörleri, yangın uyarıcılar çalışır halde olmalıdır. Pilleri her yıl değiştiriniz. </a:t>
            </a:r>
          </a:p>
          <a:p>
            <a:pPr marL="252000" lvl="0" indent="-18000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Bozuk olan elektrik kablolarını ve elektrik bağlantı düzeneklerini değiştiriniz, kabloların sıkışmamış ve ezilmemiş olmasına dikkat ediniz. </a:t>
            </a:r>
          </a:p>
          <a:p>
            <a:pPr marL="252000" lvl="0" indent="-18000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Yanıp sönen ampulleri değiştiriniz. Elektrik kontaklarındaki hatalar evde çıkan yangınların olağan sebeplerindendir. </a:t>
            </a:r>
          </a:p>
          <a:p>
            <a:pPr marL="252000" lvl="0" indent="-18000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Televizyon üzerinde asla yanmakta olan mum bırakmayınız. </a:t>
            </a:r>
          </a:p>
          <a:p>
            <a:pPr marL="252000" lvl="0" indent="-18000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Televizyonun üzeri</a:t>
            </a:r>
            <a:r>
              <a:rPr lang="tr-TR" sz="900" i="1" dirty="0">
                <a:latin typeface="Roboto" pitchFamily="2" charset="0"/>
                <a:ea typeface="Roboto" pitchFamily="2" charset="0"/>
              </a:rPr>
              <a:t> ve </a:t>
            </a:r>
            <a:r>
              <a:rPr lang="tr-TR" sz="900" i="1" kern="1200" dirty="0">
                <a:solidFill>
                  <a:schemeClr val="tx1"/>
                </a:solidFill>
                <a:latin typeface="Roboto" pitchFamily="2" charset="0"/>
                <a:ea typeface="Roboto" pitchFamily="2" charset="0"/>
                <a:cs typeface="+mn-cs"/>
              </a:rPr>
              <a:t>etrafı kapalı olmamalıdır..</a:t>
            </a:r>
          </a:p>
          <a:p>
            <a:pPr marL="252000" lvl="0" indent="-18000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Kibritleri ve çakmakları çocukların ulaşamayacağı yerlerde muhafaza ediniz.</a:t>
            </a:r>
          </a:p>
          <a:p>
            <a:pPr marL="252000" lvl="0" indent="-18000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Kahve makinesini ve tost makinesini kullanılmadığınız zaman fişlerini prizden çıkarınız. </a:t>
            </a:r>
          </a:p>
          <a:p>
            <a:pPr marL="252000" lvl="0" indent="-18000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Yanıcı maddeleri bodrum veya tavan arasında bırakmayınız. </a:t>
            </a:r>
          </a:p>
          <a:p>
            <a:pPr marL="252000" lvl="0" indent="-18000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Davlumbazlar, havalandırmalar ve filtreler yağdan arındırılmış ve temizlenmiş olmalıdır. </a:t>
            </a:r>
          </a:p>
          <a:p>
            <a:pPr marL="252000" lvl="0" indent="-18000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Merdiven boşluğunda, bodrumda veya tavan arasında çöp veya gazete tutmayınız. Kundaklanma riskine karşı geri dönüşüme gönderiniz. </a:t>
            </a:r>
          </a:p>
          <a:p>
            <a:pPr marL="252000" lvl="0" indent="-18000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Bodrum ve tavan arası kapıları kapalı olmalıdır. </a:t>
            </a:r>
          </a:p>
          <a:p>
            <a:pPr marL="252000" lvl="0" indent="-18000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Çöp odasında yangın çıkması durumunda merdiven boşluğunun dumanla dolmasını engellemek  için çöp atma yerlerinin kapakları kapalı </a:t>
            </a:r>
            <a:r>
              <a:rPr lang="tr-TR" sz="900" i="1" dirty="0">
                <a:latin typeface="Roboto" pitchFamily="2" charset="0"/>
                <a:ea typeface="Roboto" pitchFamily="2" charset="0"/>
              </a:rPr>
              <a:t>olmalıdır.</a:t>
            </a:r>
            <a:endParaRPr lang="tr-TR" sz="900" i="1" kern="1200" dirty="0">
              <a:solidFill>
                <a:schemeClr val="tx1"/>
              </a:solidFill>
              <a:latin typeface="Roboto" pitchFamily="2" charset="0"/>
              <a:ea typeface="Roboto" pitchFamily="2" charset="0"/>
              <a:cs typeface="+mn-cs"/>
            </a:endParaRPr>
          </a:p>
          <a:p>
            <a:pPr marL="252000" lvl="0" indent="-18000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Balkon yada evinizin dışında, kazayla havai fişek isabet etmesi sonucunda yangın çıkması ihtimaline karşı buralarda eşya bırakmayınız.</a:t>
            </a:r>
          </a:p>
          <a:p>
            <a:pPr algn="just"/>
            <a:endParaRPr lang="tr-TR" sz="900" i="1" kern="1200" dirty="0">
              <a:solidFill>
                <a:schemeClr val="tx1"/>
              </a:solidFill>
              <a:latin typeface="Roboto" pitchFamily="2" charset="0"/>
              <a:ea typeface="Roboto" pitchFamily="2" charset="0"/>
              <a:cs typeface="+mn-cs"/>
            </a:endParaRPr>
          </a:p>
          <a:p>
            <a:pPr algn="just"/>
            <a:endParaRPr lang="tr-TR" sz="1000" dirty="0">
              <a:latin typeface="Roboto" pitchFamily="2" charset="0"/>
              <a:ea typeface="Roboto" pitchFamily="2" charset="0"/>
            </a:endParaRPr>
          </a:p>
        </p:txBody>
      </p:sp>
      <p:sp>
        <p:nvSpPr>
          <p:cNvPr id="4" name="Slayt Numarası Yer Tutucusu 3"/>
          <p:cNvSpPr>
            <a:spLocks noGrp="1"/>
          </p:cNvSpPr>
          <p:nvPr>
            <p:ph type="sldNum" sz="quarter" idx="5"/>
          </p:nvPr>
        </p:nvSpPr>
        <p:spPr/>
        <p:txBody>
          <a:bodyPr/>
          <a:lstStyle/>
          <a:p>
            <a:fld id="{4998BAFA-7B26-44C2-9B69-5F7639683827}" type="slidenum">
              <a:rPr lang="tr-TR" smtClean="0"/>
              <a:t>14</a:t>
            </a:fld>
            <a:endParaRPr lang="tr-TR"/>
          </a:p>
        </p:txBody>
      </p:sp>
    </p:spTree>
    <p:extLst>
      <p:ext uri="{BB962C8B-B14F-4D97-AF65-F5344CB8AC3E}">
        <p14:creationId xmlns:p14="http://schemas.microsoft.com/office/powerpoint/2010/main" val="3187271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000" b="1" kern="1200" dirty="0">
                <a:solidFill>
                  <a:schemeClr val="tx1"/>
                </a:solidFill>
                <a:latin typeface="Roboto" pitchFamily="2" charset="0"/>
                <a:ea typeface="Roboto" pitchFamily="2" charset="0"/>
                <a:cs typeface="+mn-cs"/>
              </a:rPr>
              <a:t>Yapısal Olmayan Risklerin Azaltılması Videosu</a:t>
            </a:r>
          </a:p>
          <a:p>
            <a:pPr marL="0" marR="0" lvl="0" indent="0" algn="l" defTabSz="914400" rtl="0" eaLnBrk="1" fontAlgn="auto" latinLnBrk="0" hangingPunct="1">
              <a:lnSpc>
                <a:spcPct val="100000"/>
              </a:lnSpc>
              <a:spcBef>
                <a:spcPts val="0"/>
              </a:spcBef>
              <a:spcAft>
                <a:spcPts val="0"/>
              </a:spcAft>
              <a:buClrTx/>
              <a:buSzTx/>
              <a:buFontTx/>
              <a:buNone/>
              <a:tabLst/>
              <a:defRPr/>
            </a:pPr>
            <a:r>
              <a:rPr lang="tr-TR" altLang="tr-TR" sz="1000" b="1" i="1" dirty="0">
                <a:latin typeface="Roboto" pitchFamily="2" charset="0"/>
                <a:ea typeface="Roboto" pitchFamily="2" charset="0"/>
              </a:rPr>
              <a:t>Video tıklayınca başlar, seslidir.</a:t>
            </a:r>
            <a:endParaRPr lang="tr-TR" altLang="tr-TR" sz="1000" i="1" dirty="0">
              <a:latin typeface="Roboto" pitchFamily="2" charset="0"/>
              <a:ea typeface="Roboto" pitchFamily="2" charset="0"/>
            </a:endParaRPr>
          </a:p>
          <a:p>
            <a:pPr>
              <a:spcAft>
                <a:spcPts val="600"/>
              </a:spcAft>
            </a:pPr>
            <a:r>
              <a:rPr lang="tr-TR" sz="1000" b="1" kern="1200" dirty="0">
                <a:solidFill>
                  <a:schemeClr val="tx1"/>
                </a:solidFill>
                <a:latin typeface="Roboto" pitchFamily="2" charset="0"/>
                <a:ea typeface="Roboto" pitchFamily="2" charset="0"/>
                <a:cs typeface="+mn-cs"/>
              </a:rPr>
              <a:t>Video Süresi: 57 sn.</a:t>
            </a:r>
          </a:p>
          <a:p>
            <a:endParaRPr lang="tr-TR" sz="1000" kern="1200" dirty="0">
              <a:solidFill>
                <a:schemeClr val="tx1"/>
              </a:solidFill>
              <a:latin typeface="Roboto" pitchFamily="2" charset="0"/>
              <a:ea typeface="Roboto"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tr-TR" sz="1000" kern="1200" dirty="0">
                <a:solidFill>
                  <a:schemeClr val="tx1"/>
                </a:solidFill>
                <a:latin typeface="Roboto" pitchFamily="2" charset="0"/>
                <a:ea typeface="Roboto" pitchFamily="2" charset="0"/>
                <a:cs typeface="+mn-cs"/>
              </a:rPr>
              <a:t>Yaşam alanlarımızda yapısal olmayan riskleri azaltmak için yapmamız gerekenleri özetleyecek bir videomuzu izleyelim.</a:t>
            </a:r>
          </a:p>
          <a:p>
            <a:endParaRPr lang="tr-TR" sz="1000" dirty="0">
              <a:latin typeface="Roboto" pitchFamily="2" charset="0"/>
              <a:ea typeface="Roboto" pitchFamily="2" charset="0"/>
            </a:endParaRPr>
          </a:p>
        </p:txBody>
      </p:sp>
      <p:sp>
        <p:nvSpPr>
          <p:cNvPr id="4" name="Slayt Numarası Yer Tutucusu 3"/>
          <p:cNvSpPr>
            <a:spLocks noGrp="1"/>
          </p:cNvSpPr>
          <p:nvPr>
            <p:ph type="sldNum" sz="quarter" idx="5"/>
          </p:nvPr>
        </p:nvSpPr>
        <p:spPr/>
        <p:txBody>
          <a:bodyPr/>
          <a:lstStyle/>
          <a:p>
            <a:fld id="{4998BAFA-7B26-44C2-9B69-5F7639683827}" type="slidenum">
              <a:rPr lang="tr-TR" smtClean="0"/>
              <a:t>15</a:t>
            </a:fld>
            <a:endParaRPr lang="tr-TR"/>
          </a:p>
        </p:txBody>
      </p:sp>
    </p:spTree>
    <p:extLst>
      <p:ext uri="{BB962C8B-B14F-4D97-AF65-F5344CB8AC3E}">
        <p14:creationId xmlns:p14="http://schemas.microsoft.com/office/powerpoint/2010/main" val="2957178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spcAft>
                <a:spcPts val="600"/>
              </a:spcAft>
            </a:pPr>
            <a:r>
              <a:rPr lang="tr-TR" sz="1000" b="1" kern="1200" dirty="0">
                <a:solidFill>
                  <a:schemeClr val="tx1"/>
                </a:solidFill>
                <a:latin typeface="Roboto" pitchFamily="2" charset="0"/>
                <a:ea typeface="Roboto" pitchFamily="2" charset="0"/>
                <a:cs typeface="+mn-cs"/>
              </a:rPr>
              <a:t>Önerilen Süre:</a:t>
            </a:r>
            <a:r>
              <a:rPr lang="tr-TR" sz="1000" kern="1200" dirty="0">
                <a:solidFill>
                  <a:schemeClr val="tx1"/>
                </a:solidFill>
                <a:latin typeface="Roboto" pitchFamily="2" charset="0"/>
                <a:ea typeface="Roboto" pitchFamily="2" charset="0"/>
                <a:cs typeface="+mn-cs"/>
              </a:rPr>
              <a:t> </a:t>
            </a:r>
            <a:r>
              <a:rPr lang="tr-TR" sz="1000" b="1" kern="1200" dirty="0">
                <a:solidFill>
                  <a:schemeClr val="tx1"/>
                </a:solidFill>
                <a:latin typeface="Roboto" pitchFamily="2" charset="0"/>
                <a:ea typeface="Roboto" pitchFamily="2" charset="0"/>
                <a:cs typeface="+mn-cs"/>
              </a:rPr>
              <a:t>1dk. </a:t>
            </a:r>
          </a:p>
          <a:p>
            <a:endParaRPr lang="tr-TR" sz="1000" kern="1200" dirty="0">
              <a:solidFill>
                <a:schemeClr val="tx1"/>
              </a:solidFill>
              <a:latin typeface="Roboto" pitchFamily="2" charset="0"/>
              <a:ea typeface="Roboto" pitchFamily="2" charset="0"/>
              <a:cs typeface="+mn-cs"/>
            </a:endParaRPr>
          </a:p>
          <a:p>
            <a:pPr lvl="0" algn="just">
              <a:spcAft>
                <a:spcPts val="600"/>
              </a:spcAft>
            </a:pPr>
            <a:r>
              <a:rPr lang="tr-TR" sz="1000" kern="1200" dirty="0">
                <a:solidFill>
                  <a:schemeClr val="tx1"/>
                </a:solidFill>
                <a:latin typeface="Roboto" pitchFamily="2" charset="0"/>
                <a:ea typeface="Roboto" pitchFamily="2" charset="0"/>
                <a:cs typeface="+mn-cs"/>
              </a:rPr>
              <a:t>Afet ve acil durumlara karşı yapmamız gereken bir diğer hazırlık ise her an ihtiyaç duyabileceğimiz acil durum telefon numaralarını ve bu </a:t>
            </a:r>
            <a:r>
              <a:rPr lang="tr-TR" sz="1000" b="0" u="none" kern="1200" dirty="0">
                <a:solidFill>
                  <a:schemeClr val="tx1"/>
                </a:solidFill>
                <a:latin typeface="Roboto" pitchFamily="2" charset="0"/>
                <a:ea typeface="Roboto" pitchFamily="2" charset="0"/>
                <a:cs typeface="+mn-cs"/>
              </a:rPr>
              <a:t>numaraların</a:t>
            </a:r>
            <a:r>
              <a:rPr lang="tr-TR" sz="1000" kern="1200" dirty="0">
                <a:solidFill>
                  <a:schemeClr val="tx1"/>
                </a:solidFill>
                <a:latin typeface="Roboto" pitchFamily="2" charset="0"/>
                <a:ea typeface="Roboto" pitchFamily="2" charset="0"/>
                <a:cs typeface="+mn-cs"/>
              </a:rPr>
              <a:t> nasıl aranması gerektiğini öğrenmektir. Çocuklarımıza da mutlaka bu numaraları ve bu numaraların nasıl aranması gerektiğini öğretmeliyiz. Acil</a:t>
            </a:r>
            <a:r>
              <a:rPr lang="tr-TR" sz="1000" kern="1200" baseline="0" dirty="0">
                <a:solidFill>
                  <a:schemeClr val="tx1"/>
                </a:solidFill>
                <a:latin typeface="Roboto" pitchFamily="2" charset="0"/>
                <a:ea typeface="Roboto" pitchFamily="2" charset="0"/>
                <a:cs typeface="+mn-cs"/>
              </a:rPr>
              <a:t> durum telefon numaralarına örnek olarak;</a:t>
            </a:r>
            <a:r>
              <a:rPr lang="tr-TR" sz="1000" kern="1200" dirty="0">
                <a:solidFill>
                  <a:schemeClr val="tx1"/>
                </a:solidFill>
                <a:latin typeface="Roboto" pitchFamily="2" charset="0"/>
                <a:ea typeface="Roboto" pitchFamily="2" charset="0"/>
                <a:cs typeface="+mn-cs"/>
              </a:rPr>
              <a:t> </a:t>
            </a:r>
          </a:p>
          <a:p>
            <a:pPr marL="252000" lvl="0" indent="-180000" algn="just">
              <a:spcAft>
                <a:spcPts val="300"/>
              </a:spcAft>
            </a:pPr>
            <a:r>
              <a:rPr lang="tr-TR" sz="1000" b="1" kern="1200" dirty="0">
                <a:solidFill>
                  <a:schemeClr val="tx1"/>
                </a:solidFill>
                <a:latin typeface="Roboto" pitchFamily="2" charset="0"/>
                <a:ea typeface="Roboto" pitchFamily="2" charset="0"/>
                <a:cs typeface="+mn-cs"/>
              </a:rPr>
              <a:t>1-1-2</a:t>
            </a:r>
            <a:r>
              <a:rPr lang="tr-TR" sz="1000" kern="1200" dirty="0">
                <a:solidFill>
                  <a:schemeClr val="tx1"/>
                </a:solidFill>
                <a:latin typeface="Roboto" pitchFamily="2" charset="0"/>
                <a:ea typeface="Roboto" pitchFamily="2" charset="0"/>
                <a:cs typeface="+mn-cs"/>
              </a:rPr>
              <a:t> 	Acil Yardım (Ambulans)</a:t>
            </a:r>
          </a:p>
          <a:p>
            <a:pPr marL="252000" lvl="0" indent="-180000" algn="just">
              <a:spcAft>
                <a:spcPts val="300"/>
              </a:spcAft>
            </a:pPr>
            <a:r>
              <a:rPr lang="tr-TR" sz="1000" b="1" kern="1200" dirty="0">
                <a:solidFill>
                  <a:schemeClr val="tx1"/>
                </a:solidFill>
                <a:latin typeface="Roboto" pitchFamily="2" charset="0"/>
                <a:ea typeface="Roboto" pitchFamily="2" charset="0"/>
                <a:cs typeface="+mn-cs"/>
              </a:rPr>
              <a:t>1-1-0   	</a:t>
            </a:r>
            <a:r>
              <a:rPr lang="tr-TR" sz="1000" kern="1200" dirty="0">
                <a:solidFill>
                  <a:schemeClr val="tx1"/>
                </a:solidFill>
                <a:latin typeface="Roboto" pitchFamily="2" charset="0"/>
                <a:ea typeface="Roboto" pitchFamily="2" charset="0"/>
                <a:cs typeface="+mn-cs"/>
              </a:rPr>
              <a:t>İtfaiye</a:t>
            </a:r>
          </a:p>
          <a:p>
            <a:pPr marL="252000" lvl="0" indent="-180000" algn="just">
              <a:spcAft>
                <a:spcPts val="300"/>
              </a:spcAft>
            </a:pPr>
            <a:r>
              <a:rPr lang="tr-TR" sz="1000" b="1" kern="1200" dirty="0">
                <a:solidFill>
                  <a:schemeClr val="tx1"/>
                </a:solidFill>
                <a:latin typeface="Roboto" pitchFamily="2" charset="0"/>
                <a:ea typeface="Roboto" pitchFamily="2" charset="0"/>
                <a:cs typeface="+mn-cs"/>
              </a:rPr>
              <a:t>1-5-5</a:t>
            </a:r>
            <a:r>
              <a:rPr lang="tr-TR" sz="1000" kern="1200" dirty="0">
                <a:solidFill>
                  <a:schemeClr val="tx1"/>
                </a:solidFill>
                <a:latin typeface="Roboto" pitchFamily="2" charset="0"/>
                <a:ea typeface="Roboto" pitchFamily="2" charset="0"/>
                <a:cs typeface="+mn-cs"/>
              </a:rPr>
              <a:t> 	Polis</a:t>
            </a:r>
          </a:p>
          <a:p>
            <a:pPr marL="252000" marR="0" lvl="0" indent="-180000" algn="just" defTabSz="914400" rtl="0" eaLnBrk="1" fontAlgn="auto" latinLnBrk="0" hangingPunct="1">
              <a:lnSpc>
                <a:spcPct val="100000"/>
              </a:lnSpc>
              <a:spcBef>
                <a:spcPts val="0"/>
              </a:spcBef>
              <a:spcAft>
                <a:spcPts val="300"/>
              </a:spcAft>
              <a:buClrTx/>
              <a:buSzTx/>
              <a:buFontTx/>
              <a:buNone/>
              <a:tabLst/>
              <a:defRPr/>
            </a:pPr>
            <a:r>
              <a:rPr lang="tr-TR" sz="1000" b="1" kern="1200" dirty="0">
                <a:solidFill>
                  <a:schemeClr val="tx1"/>
                </a:solidFill>
                <a:latin typeface="Roboto" pitchFamily="2" charset="0"/>
                <a:ea typeface="Roboto" pitchFamily="2" charset="0"/>
                <a:cs typeface="+mn-cs"/>
              </a:rPr>
              <a:t>1-5-6 	</a:t>
            </a:r>
            <a:r>
              <a:rPr lang="tr-TR" sz="1000" kern="1200" dirty="0">
                <a:solidFill>
                  <a:schemeClr val="tx1"/>
                </a:solidFill>
                <a:latin typeface="Roboto" pitchFamily="2" charset="0"/>
                <a:ea typeface="Roboto" pitchFamily="2" charset="0"/>
                <a:cs typeface="+mn-cs"/>
              </a:rPr>
              <a:t>Jandarma </a:t>
            </a:r>
          </a:p>
          <a:p>
            <a:pPr marL="252000" marR="0" lvl="0" indent="-180000" algn="just" defTabSz="914400" rtl="0" eaLnBrk="1" fontAlgn="auto" latinLnBrk="0" hangingPunct="1">
              <a:lnSpc>
                <a:spcPct val="100000"/>
              </a:lnSpc>
              <a:spcBef>
                <a:spcPts val="0"/>
              </a:spcBef>
              <a:spcAft>
                <a:spcPts val="300"/>
              </a:spcAft>
              <a:buClrTx/>
              <a:buSzTx/>
              <a:buFontTx/>
              <a:buNone/>
              <a:tabLst/>
              <a:defRPr/>
            </a:pPr>
            <a:r>
              <a:rPr lang="tr-TR" sz="1000" b="1" kern="1200" dirty="0">
                <a:solidFill>
                  <a:schemeClr val="tx1"/>
                </a:solidFill>
                <a:latin typeface="Roboto" pitchFamily="2" charset="0"/>
                <a:ea typeface="Roboto" pitchFamily="2" charset="0"/>
                <a:cs typeface="+mn-cs"/>
              </a:rPr>
              <a:t>1-8-7 	</a:t>
            </a:r>
            <a:r>
              <a:rPr lang="tr-TR" sz="1000" b="0" kern="1200" dirty="0">
                <a:solidFill>
                  <a:schemeClr val="tx1"/>
                </a:solidFill>
                <a:latin typeface="Roboto" pitchFamily="2" charset="0"/>
                <a:ea typeface="Roboto" pitchFamily="2" charset="0"/>
                <a:cs typeface="+mn-cs"/>
              </a:rPr>
              <a:t>Doğal Gaz Arıza </a:t>
            </a:r>
          </a:p>
          <a:p>
            <a:pPr marL="252000" lvl="0" indent="-180000" algn="just">
              <a:spcAft>
                <a:spcPts val="300"/>
              </a:spcAft>
            </a:pPr>
            <a:r>
              <a:rPr lang="tr-TR" sz="1000" b="1" kern="1200" dirty="0">
                <a:solidFill>
                  <a:schemeClr val="tx1"/>
                </a:solidFill>
                <a:latin typeface="Roboto" pitchFamily="2" charset="0"/>
                <a:ea typeface="Roboto" pitchFamily="2" charset="0"/>
                <a:cs typeface="+mn-cs"/>
              </a:rPr>
              <a:t>1-7-7</a:t>
            </a:r>
            <a:r>
              <a:rPr lang="tr-TR" sz="1000" kern="1200" dirty="0">
                <a:solidFill>
                  <a:schemeClr val="tx1"/>
                </a:solidFill>
                <a:latin typeface="Roboto" pitchFamily="2" charset="0"/>
                <a:ea typeface="Roboto" pitchFamily="2" charset="0"/>
                <a:cs typeface="+mn-cs"/>
              </a:rPr>
              <a:t> 	Orman Yangını</a:t>
            </a:r>
          </a:p>
          <a:p>
            <a:pPr marL="252000" marR="0" lvl="0" indent="-180000" algn="just" defTabSz="914400" rtl="0" eaLnBrk="1" fontAlgn="auto" latinLnBrk="0" hangingPunct="1">
              <a:lnSpc>
                <a:spcPct val="100000"/>
              </a:lnSpc>
              <a:spcBef>
                <a:spcPts val="0"/>
              </a:spcBef>
              <a:spcAft>
                <a:spcPts val="600"/>
              </a:spcAft>
              <a:buClrTx/>
              <a:buSzTx/>
              <a:buFontTx/>
              <a:buNone/>
              <a:tabLst/>
              <a:defRPr/>
            </a:pPr>
            <a:r>
              <a:rPr lang="tr-TR" sz="1000" b="1" kern="1200" dirty="0">
                <a:solidFill>
                  <a:schemeClr val="tx1"/>
                </a:solidFill>
                <a:latin typeface="Roboto" pitchFamily="2" charset="0"/>
                <a:ea typeface="Roboto" pitchFamily="2" charset="0"/>
                <a:cs typeface="+mn-cs"/>
              </a:rPr>
              <a:t>1-1-4 	</a:t>
            </a:r>
            <a:r>
              <a:rPr lang="tr-TR" sz="1000" b="0" kern="1200" dirty="0">
                <a:solidFill>
                  <a:schemeClr val="tx1"/>
                </a:solidFill>
                <a:latin typeface="Roboto" pitchFamily="2" charset="0"/>
                <a:ea typeface="Roboto" pitchFamily="2" charset="0"/>
                <a:cs typeface="+mn-cs"/>
              </a:rPr>
              <a:t>Zehir Danışma </a:t>
            </a:r>
          </a:p>
          <a:p>
            <a:pPr lvl="0" algn="just">
              <a:spcAft>
                <a:spcPts val="600"/>
              </a:spcAft>
            </a:pPr>
            <a:r>
              <a:rPr lang="tr-TR" sz="1000" kern="1200" dirty="0">
                <a:solidFill>
                  <a:schemeClr val="tx1"/>
                </a:solidFill>
                <a:latin typeface="Roboto" pitchFamily="2" charset="0"/>
                <a:ea typeface="Roboto" pitchFamily="2" charset="0"/>
                <a:cs typeface="+mn-cs"/>
              </a:rPr>
              <a:t>gösterebiliriz.</a:t>
            </a:r>
          </a:p>
          <a:p>
            <a:pPr algn="just">
              <a:spcAft>
                <a:spcPts val="600"/>
              </a:spcAft>
            </a:pPr>
            <a:endParaRPr lang="tr-TR" sz="1000" b="1" i="0" kern="1200" dirty="0">
              <a:solidFill>
                <a:srgbClr val="44546A"/>
              </a:solidFill>
              <a:latin typeface="Roboto" pitchFamily="2" charset="0"/>
              <a:ea typeface="Roboto" pitchFamily="2" charset="0"/>
              <a:cs typeface="+mn-cs"/>
            </a:endParaRPr>
          </a:p>
          <a:p>
            <a:pPr algn="just">
              <a:spcAft>
                <a:spcPts val="600"/>
              </a:spcAft>
            </a:pPr>
            <a:r>
              <a:rPr lang="tr-TR" sz="1000" b="1" i="0" kern="1200" dirty="0">
                <a:solidFill>
                  <a:srgbClr val="44546A"/>
                </a:solidFill>
                <a:latin typeface="Roboto" pitchFamily="2" charset="0"/>
                <a:ea typeface="Roboto" pitchFamily="2" charset="0"/>
                <a:cs typeface="+mn-cs"/>
              </a:rPr>
              <a:t>Eğitmen Notu:</a:t>
            </a:r>
            <a:r>
              <a:rPr lang="tr-TR" sz="1000" i="0" kern="1200" dirty="0">
                <a:solidFill>
                  <a:srgbClr val="44546A"/>
                </a:solidFill>
                <a:latin typeface="Roboto" pitchFamily="2" charset="0"/>
                <a:ea typeface="Roboto" pitchFamily="2" charset="0"/>
                <a:cs typeface="+mn-cs"/>
              </a:rPr>
              <a:t> Acil Durum Telefon </a:t>
            </a:r>
            <a:r>
              <a:rPr lang="tr-TR" sz="1000" i="0" kern="1200" dirty="0" err="1">
                <a:solidFill>
                  <a:srgbClr val="44546A"/>
                </a:solidFill>
                <a:latin typeface="Roboto" pitchFamily="2" charset="0"/>
                <a:ea typeface="Roboto" pitchFamily="2" charset="0"/>
                <a:cs typeface="+mn-cs"/>
              </a:rPr>
              <a:t>Numaraları’nı</a:t>
            </a:r>
            <a:r>
              <a:rPr lang="tr-TR" sz="1000" i="0" kern="1200" dirty="0">
                <a:solidFill>
                  <a:srgbClr val="44546A"/>
                </a:solidFill>
                <a:latin typeface="Roboto" pitchFamily="2" charset="0"/>
                <a:ea typeface="Roboto" pitchFamily="2" charset="0"/>
                <a:cs typeface="+mn-cs"/>
              </a:rPr>
              <a:t> katılımcılarla paylaşırken lütfen rakamları tek tek söyleyiniz. </a:t>
            </a:r>
          </a:p>
          <a:p>
            <a:pPr algn="just">
              <a:spcAft>
                <a:spcPts val="600"/>
              </a:spcAft>
            </a:pPr>
            <a:endParaRPr lang="tr-TR" sz="1000" i="0" kern="1200" dirty="0">
              <a:solidFill>
                <a:srgbClr val="44546A"/>
              </a:solidFill>
              <a:latin typeface="Roboto" pitchFamily="2" charset="0"/>
              <a:ea typeface="Roboto" pitchFamily="2" charset="0"/>
              <a:cs typeface="+mn-cs"/>
            </a:endParaRPr>
          </a:p>
          <a:p>
            <a:pPr algn="just">
              <a:spcAft>
                <a:spcPts val="600"/>
              </a:spcAft>
            </a:pPr>
            <a:r>
              <a:rPr lang="tr-TR" sz="1000" b="1" kern="1200" dirty="0">
                <a:solidFill>
                  <a:schemeClr val="tx1"/>
                </a:solidFill>
                <a:latin typeface="Roboto" pitchFamily="2" charset="0"/>
                <a:ea typeface="Roboto" pitchFamily="2" charset="0"/>
                <a:cs typeface="+mn-cs"/>
              </a:rPr>
              <a:t>Acil Durum Telefon Numaralarını aradığınızda;</a:t>
            </a:r>
          </a:p>
          <a:p>
            <a:pPr marL="252000" indent="-180000" algn="just">
              <a:spcAft>
                <a:spcPts val="300"/>
              </a:spcAft>
              <a:buClr>
                <a:schemeClr val="tx1"/>
              </a:buClr>
              <a:buFont typeface="Arial" panose="020B0604020202020204" pitchFamily="34" charset="0"/>
              <a:buChar char="•"/>
            </a:pPr>
            <a:r>
              <a:rPr lang="tr-TR" sz="1000" b="0" dirty="0">
                <a:latin typeface="Roboto" pitchFamily="2" charset="0"/>
                <a:ea typeface="Roboto" pitchFamily="2" charset="0"/>
              </a:rPr>
              <a:t>Kim olduğunuzu ve hangi numaradan aradığınızı</a:t>
            </a:r>
          </a:p>
          <a:p>
            <a:pPr marL="252000" indent="-180000" algn="just">
              <a:spcAft>
                <a:spcPts val="300"/>
              </a:spcAft>
              <a:buClr>
                <a:schemeClr val="tx1"/>
              </a:buClr>
              <a:buFont typeface="Arial" panose="020B0604020202020204" pitchFamily="34" charset="0"/>
              <a:buChar char="•"/>
            </a:pPr>
            <a:r>
              <a:rPr lang="tr-TR" sz="1000" b="0" dirty="0">
                <a:latin typeface="Roboto" pitchFamily="2" charset="0"/>
                <a:ea typeface="Roboto" pitchFamily="2" charset="0"/>
              </a:rPr>
              <a:t>Kesin yer ve adres bilgisini</a:t>
            </a:r>
          </a:p>
          <a:p>
            <a:pPr marL="252000" indent="-180000" algn="just">
              <a:spcAft>
                <a:spcPts val="300"/>
              </a:spcAft>
              <a:buClr>
                <a:schemeClr val="tx1"/>
              </a:buClr>
              <a:buFont typeface="Arial" panose="020B0604020202020204" pitchFamily="34" charset="0"/>
              <a:buChar char="•"/>
            </a:pPr>
            <a:r>
              <a:rPr lang="tr-TR" sz="1000" b="0" dirty="0">
                <a:latin typeface="Roboto" pitchFamily="2" charset="0"/>
                <a:ea typeface="Roboto" pitchFamily="2" charset="0"/>
              </a:rPr>
              <a:t>Olayın tanımını</a:t>
            </a:r>
          </a:p>
          <a:p>
            <a:pPr marL="252000" indent="-180000" algn="just">
              <a:spcAft>
                <a:spcPts val="600"/>
              </a:spcAft>
              <a:buClr>
                <a:schemeClr val="tx1"/>
              </a:buClr>
              <a:buFont typeface="Arial" panose="020B0604020202020204" pitchFamily="34" charset="0"/>
              <a:buChar char="•"/>
            </a:pPr>
            <a:r>
              <a:rPr lang="tr-TR" sz="1000" b="0" dirty="0">
                <a:latin typeface="Roboto" pitchFamily="2" charset="0"/>
                <a:ea typeface="Roboto" pitchFamily="2" charset="0"/>
              </a:rPr>
              <a:t>Olaydan etkilenenlerin durumunu ve sayısını</a:t>
            </a:r>
            <a:endParaRPr lang="tr-TR" sz="1000" b="0" u="none" dirty="0">
              <a:solidFill>
                <a:schemeClr val="accent1">
                  <a:lumMod val="75000"/>
                </a:schemeClr>
              </a:solidFill>
              <a:latin typeface="Roboto" pitchFamily="2" charset="0"/>
              <a:ea typeface="Roboto" pitchFamily="2" charset="0"/>
            </a:endParaRPr>
          </a:p>
          <a:p>
            <a:pPr lvl="0" algn="just">
              <a:spcAft>
                <a:spcPts val="600"/>
              </a:spcAft>
            </a:pPr>
            <a:r>
              <a:rPr lang="tr-TR" sz="1000" kern="1200" dirty="0">
                <a:solidFill>
                  <a:schemeClr val="tx1"/>
                </a:solidFill>
                <a:latin typeface="Roboto" pitchFamily="2" charset="0"/>
                <a:ea typeface="Roboto" pitchFamily="2" charset="0"/>
                <a:cs typeface="+mn-cs"/>
              </a:rPr>
              <a:t>mutlaka bildirin. Bu bilgileri paylaşmadan telefonu asla kapatmayın.</a:t>
            </a:r>
          </a:p>
          <a:p>
            <a:pPr algn="just">
              <a:spcAft>
                <a:spcPts val="600"/>
              </a:spcAft>
            </a:pPr>
            <a:r>
              <a:rPr lang="tr-TR" sz="1000" kern="1200" dirty="0">
                <a:solidFill>
                  <a:schemeClr val="tx1"/>
                </a:solidFill>
                <a:latin typeface="Roboto" pitchFamily="2" charset="0"/>
                <a:ea typeface="Roboto" pitchFamily="2" charset="0"/>
                <a:cs typeface="+mn-cs"/>
              </a:rPr>
              <a:t>Acil durumlar olmadığı sürece </a:t>
            </a:r>
            <a:r>
              <a:rPr lang="tr-TR" sz="1000" b="1" kern="1200" dirty="0">
                <a:solidFill>
                  <a:schemeClr val="tx1"/>
                </a:solidFill>
                <a:latin typeface="Roboto" pitchFamily="2" charset="0"/>
                <a:ea typeface="Roboto" pitchFamily="2" charset="0"/>
                <a:cs typeface="+mn-cs"/>
              </a:rPr>
              <a:t>Acil Durum Telefon Numaralarını </a:t>
            </a:r>
            <a:r>
              <a:rPr lang="tr-TR" sz="1000" kern="1200" dirty="0">
                <a:solidFill>
                  <a:schemeClr val="tx1"/>
                </a:solidFill>
                <a:latin typeface="Roboto" pitchFamily="2" charset="0"/>
                <a:ea typeface="Roboto" pitchFamily="2" charset="0"/>
                <a:cs typeface="+mn-cs"/>
              </a:rPr>
              <a:t>gereksiz yere aramayın. Çocuklarınıza, acil durum telefon numaralarını gereksiz yere aranmaması gerektiğini öğretin. Bu numaraların gereksiz yere meşgul edilmesi o sırada gerçekten yardıma ihtiyaç duyan kişilere yardım edilmesini engellemektedir. Ayrıca aynı numaradan 3 kere asılsız ihbar alınması durumunda numara «kara listeye» alınmakta ve bir sonraki yardım taleplerine cevap verilmemektedir.    </a:t>
            </a:r>
          </a:p>
          <a:p>
            <a:endParaRPr lang="tr-TR" sz="1000" kern="1200" dirty="0">
              <a:solidFill>
                <a:schemeClr val="tx1"/>
              </a:solidFill>
              <a:effectLst/>
              <a:latin typeface="Roboto" pitchFamily="2" charset="0"/>
              <a:ea typeface="Roboto" pitchFamily="2" charset="0"/>
              <a:cs typeface="+mn-cs"/>
            </a:endParaRPr>
          </a:p>
        </p:txBody>
      </p:sp>
      <p:sp>
        <p:nvSpPr>
          <p:cNvPr id="4" name="Slayt Numarası Yer Tutucusu 3"/>
          <p:cNvSpPr>
            <a:spLocks noGrp="1"/>
          </p:cNvSpPr>
          <p:nvPr>
            <p:ph type="sldNum" sz="quarter" idx="5"/>
          </p:nvPr>
        </p:nvSpPr>
        <p:spPr/>
        <p:txBody>
          <a:bodyPr/>
          <a:lstStyle/>
          <a:p>
            <a:fld id="{4998BAFA-7B26-44C2-9B69-5F7639683827}" type="slidenum">
              <a:rPr lang="tr-TR" smtClean="0"/>
              <a:t>16</a:t>
            </a:fld>
            <a:endParaRPr lang="tr-TR"/>
          </a:p>
        </p:txBody>
      </p:sp>
    </p:spTree>
    <p:extLst>
      <p:ext uri="{BB962C8B-B14F-4D97-AF65-F5344CB8AC3E}">
        <p14:creationId xmlns:p14="http://schemas.microsoft.com/office/powerpoint/2010/main" val="2594075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r>
              <a:rPr lang="tr-TR" sz="1000" b="1" kern="1200" dirty="0">
                <a:solidFill>
                  <a:schemeClr val="tx1"/>
                </a:solidFill>
                <a:latin typeface="Roboto" pitchFamily="2" charset="0"/>
                <a:ea typeface="Roboto" pitchFamily="2" charset="0"/>
                <a:cs typeface="+mn-cs"/>
              </a:rPr>
              <a:t>Önerilen Süre: 1dk.</a:t>
            </a:r>
            <a:r>
              <a:rPr lang="tr-TR" sz="1000" b="1" kern="1200" baseline="0" dirty="0">
                <a:solidFill>
                  <a:schemeClr val="tx1"/>
                </a:solidFill>
                <a:latin typeface="Roboto" pitchFamily="2" charset="0"/>
                <a:ea typeface="Roboto" pitchFamily="2" charset="0"/>
                <a:cs typeface="+mn-cs"/>
              </a:rPr>
              <a:t> </a:t>
            </a: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altLang="tr-TR" sz="1000" b="1" i="1" dirty="0">
                <a:latin typeface="Roboto" pitchFamily="2" charset="0"/>
                <a:ea typeface="Roboto" pitchFamily="2" charset="0"/>
              </a:rPr>
              <a:t>Slayt animasyonu tıklayınca başlar, sessizdir.</a:t>
            </a:r>
            <a:endParaRPr lang="tr-TR" altLang="tr-TR" sz="1000" i="1" dirty="0">
              <a:latin typeface="Roboto" pitchFamily="2" charset="0"/>
              <a:ea typeface="Roboto" pitchFamily="2" charset="0"/>
            </a:endParaRPr>
          </a:p>
          <a:p>
            <a:pPr algn="just">
              <a:spcAft>
                <a:spcPts val="600"/>
              </a:spcAft>
            </a:pPr>
            <a:endParaRPr lang="tr-TR" sz="1000" kern="1200" dirty="0">
              <a:solidFill>
                <a:schemeClr val="tx1"/>
              </a:solidFill>
              <a:latin typeface="Roboto" pitchFamily="2" charset="0"/>
              <a:ea typeface="Roboto" pitchFamily="2" charset="0"/>
              <a:cs typeface="+mn-cs"/>
            </a:endParaRPr>
          </a:p>
          <a:p>
            <a:pPr algn="just">
              <a:spcAft>
                <a:spcPts val="600"/>
              </a:spcAft>
            </a:pPr>
            <a:r>
              <a:rPr lang="tr-TR" sz="1000" kern="1200" dirty="0">
                <a:solidFill>
                  <a:schemeClr val="tx1"/>
                </a:solidFill>
                <a:latin typeface="Roboto" pitchFamily="2" charset="0"/>
                <a:ea typeface="Roboto" pitchFamily="2" charset="0"/>
                <a:cs typeface="+mn-cs"/>
              </a:rPr>
              <a:t>Afet sonrasında telefonların çalışmayacağı varsayılmalıdır. Kablo hattına bağlı telefonlar uzun süre çalışmayabilir. Cep telefonları, baz istasyonları zarar görmediği sürece muhtemelen çalışabilecek durumda olacaktır. Fakat aynı anda herkes cep telefonuyla yakınlarını aramaya başladığında kapasite aşılacak ve şebeke kilitlenecektir. Bu zamanlarda SMS kanalıyla afetten etkilenen bölgenin dışına ulaşmak daha kolay olabilir.</a:t>
            </a:r>
            <a:endParaRPr lang="tr-TR" sz="1000" b="1" u="sng" dirty="0">
              <a:solidFill>
                <a:schemeClr val="tx2"/>
              </a:solidFill>
              <a:latin typeface="Roboto" pitchFamily="2" charset="0"/>
              <a:ea typeface="Roboto" pitchFamily="2" charset="0"/>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b="1" u="sng" dirty="0">
                <a:solidFill>
                  <a:schemeClr val="tx2"/>
                </a:solidFill>
                <a:latin typeface="Roboto" pitchFamily="2" charset="0"/>
                <a:ea typeface="Roboto" pitchFamily="2" charset="0"/>
              </a:rPr>
              <a:t>Tıklayın;</a:t>
            </a:r>
          </a:p>
          <a:p>
            <a:pPr lvl="0" algn="just" rtl="0">
              <a:spcAft>
                <a:spcPts val="600"/>
              </a:spcAft>
            </a:pPr>
            <a:r>
              <a:rPr lang="tr-TR" sz="1000" kern="1200" dirty="0">
                <a:solidFill>
                  <a:schemeClr val="tx1"/>
                </a:solidFill>
                <a:latin typeface="Roboto" pitchFamily="2" charset="0"/>
                <a:ea typeface="Roboto" pitchFamily="2" charset="0"/>
                <a:cs typeface="+mn-cs"/>
              </a:rPr>
              <a:t>Bölge dışı bağlantı kişisini (iletişim kişisini), özellikle başkent  ve büyükşehirler dışında yaşayan yakınlarımız</a:t>
            </a:r>
            <a:r>
              <a:rPr lang="tr-TR" sz="1000" kern="1200" baseline="0" dirty="0">
                <a:solidFill>
                  <a:schemeClr val="tx1"/>
                </a:solidFill>
                <a:latin typeface="Roboto" pitchFamily="2" charset="0"/>
                <a:ea typeface="Roboto" pitchFamily="2" charset="0"/>
                <a:cs typeface="+mn-cs"/>
              </a:rPr>
              <a:t> arasından</a:t>
            </a:r>
            <a:r>
              <a:rPr lang="tr-TR" sz="1000" kern="1200" dirty="0">
                <a:solidFill>
                  <a:schemeClr val="tx1"/>
                </a:solidFill>
                <a:latin typeface="Roboto" pitchFamily="2" charset="0"/>
                <a:ea typeface="Roboto" pitchFamily="2" charset="0"/>
                <a:cs typeface="+mn-cs"/>
              </a:rPr>
              <a:t> belirlemeliyiz.</a:t>
            </a:r>
            <a:r>
              <a:rPr lang="tr-TR" sz="1000" kern="1200" baseline="0" dirty="0">
                <a:solidFill>
                  <a:schemeClr val="tx1"/>
                </a:solidFill>
                <a:latin typeface="Roboto" pitchFamily="2" charset="0"/>
                <a:ea typeface="Roboto" pitchFamily="2" charset="0"/>
                <a:cs typeface="+mn-cs"/>
              </a:rPr>
              <a:t> </a:t>
            </a:r>
            <a:r>
              <a:rPr lang="tr-TR" sz="1000" kern="1200" dirty="0">
                <a:solidFill>
                  <a:schemeClr val="tx1"/>
                </a:solidFill>
                <a:latin typeface="Roboto" pitchFamily="2" charset="0"/>
                <a:ea typeface="Roboto" pitchFamily="2" charset="0"/>
                <a:cs typeface="+mn-cs"/>
              </a:rPr>
              <a:t>Bu kişiye bizi merak edecek bütün aile ve akrabalarımızın telefon numaralarını vermeliyiz. Tüm aile üyelerine,</a:t>
            </a:r>
            <a:r>
              <a:rPr lang="tr-TR" sz="1000" kern="1200" baseline="0" dirty="0">
                <a:solidFill>
                  <a:schemeClr val="tx1"/>
                </a:solidFill>
                <a:latin typeface="Roboto" pitchFamily="2" charset="0"/>
                <a:ea typeface="Roboto" pitchFamily="2" charset="0"/>
                <a:cs typeface="+mn-cs"/>
              </a:rPr>
              <a:t> </a:t>
            </a:r>
            <a:r>
              <a:rPr lang="tr-TR" sz="1000" kern="1200" dirty="0">
                <a:solidFill>
                  <a:schemeClr val="tx1"/>
                </a:solidFill>
                <a:latin typeface="Roboto" pitchFamily="2" charset="0"/>
                <a:ea typeface="Roboto" pitchFamily="2" charset="0"/>
                <a:cs typeface="+mn-cs"/>
              </a:rPr>
              <a:t>akrabalara ve bizi merak edecek olan kişilere de bu kişinin telefon numarasını vermeliyiz. Afet sonrası iyi olduğumuzu bölge dışı bağlantı kişisine yalnızca bir telefon konuşması veya mesaj atarak haber vermeliyiz. Bölge dışı bağlantı kişisi</a:t>
            </a:r>
            <a:r>
              <a:rPr lang="tr-TR" sz="1000" kern="1200" baseline="0" dirty="0">
                <a:solidFill>
                  <a:schemeClr val="tx1"/>
                </a:solidFill>
                <a:latin typeface="Roboto" pitchFamily="2" charset="0"/>
                <a:ea typeface="Roboto" pitchFamily="2" charset="0"/>
                <a:cs typeface="+mn-cs"/>
              </a:rPr>
              <a:t> de bizden aldığı bilgileri; </a:t>
            </a:r>
            <a:r>
              <a:rPr lang="tr-TR" sz="1000" kern="1200" dirty="0">
                <a:solidFill>
                  <a:schemeClr val="tx1"/>
                </a:solidFill>
                <a:latin typeface="Roboto" pitchFamily="2" charset="0"/>
                <a:ea typeface="Roboto" pitchFamily="2" charset="0"/>
                <a:cs typeface="+mn-cs"/>
              </a:rPr>
              <a:t>aile üyelerine,</a:t>
            </a:r>
            <a:r>
              <a:rPr lang="tr-TR" sz="1000" kern="1200" baseline="0" dirty="0">
                <a:solidFill>
                  <a:schemeClr val="tx1"/>
                </a:solidFill>
                <a:latin typeface="Roboto" pitchFamily="2" charset="0"/>
                <a:ea typeface="Roboto" pitchFamily="2" charset="0"/>
                <a:cs typeface="+mn-cs"/>
              </a:rPr>
              <a:t> </a:t>
            </a:r>
            <a:r>
              <a:rPr lang="tr-TR" sz="1000" kern="1200" dirty="0">
                <a:solidFill>
                  <a:schemeClr val="tx1"/>
                </a:solidFill>
                <a:latin typeface="Roboto" pitchFamily="2" charset="0"/>
                <a:ea typeface="Roboto" pitchFamily="2" charset="0"/>
                <a:cs typeface="+mn-cs"/>
              </a:rPr>
              <a:t>akrabalara ve bizi merak edecek olan kişilere ulaştırarak</a:t>
            </a:r>
            <a:r>
              <a:rPr lang="tr-TR" sz="1000" kern="1200" baseline="0" dirty="0">
                <a:solidFill>
                  <a:schemeClr val="tx1"/>
                </a:solidFill>
                <a:latin typeface="Roboto" pitchFamily="2" charset="0"/>
                <a:ea typeface="Roboto" pitchFamily="2" charset="0"/>
                <a:cs typeface="+mn-cs"/>
              </a:rPr>
              <a:t> aramızdaki </a:t>
            </a:r>
            <a:r>
              <a:rPr lang="tr-TR" sz="1000" kern="1200" dirty="0">
                <a:solidFill>
                  <a:schemeClr val="tx1"/>
                </a:solidFill>
                <a:latin typeface="Roboto" pitchFamily="2" charset="0"/>
                <a:ea typeface="Roboto" pitchFamily="2" charset="0"/>
                <a:cs typeface="+mn-cs"/>
              </a:rPr>
              <a:t>iletişimi sağlayacaktır. </a:t>
            </a:r>
            <a:endParaRPr lang="tr-TR" sz="1000" b="1" u="sng" dirty="0">
              <a:solidFill>
                <a:schemeClr val="tx2"/>
              </a:solidFill>
              <a:latin typeface="Roboto" pitchFamily="2" charset="0"/>
              <a:ea typeface="Roboto" pitchFamily="2" charset="0"/>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b="1" u="sng" dirty="0">
                <a:solidFill>
                  <a:schemeClr val="tx2"/>
                </a:solidFill>
                <a:latin typeface="Roboto" pitchFamily="2" charset="0"/>
                <a:ea typeface="Roboto" pitchFamily="2" charset="0"/>
              </a:rPr>
              <a:t>Tıklayın;</a:t>
            </a: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kern="1200" dirty="0">
                <a:solidFill>
                  <a:schemeClr val="tx1"/>
                </a:solidFill>
                <a:latin typeface="Roboto" pitchFamily="2" charset="0"/>
                <a:ea typeface="Roboto" pitchFamily="2" charset="0"/>
                <a:cs typeface="+mn-cs"/>
              </a:rPr>
              <a:t>Herhangi bir afet ve acil durum sonrasında şehir içinden destek ve yardım alınabilecek kişi veya kişilerin de önceden belirlenmesi önemlidir. Bu kişi akraba, arkadaş veya komşumuz olabilir.</a:t>
            </a:r>
            <a:r>
              <a:rPr lang="tr-TR" sz="1000" kern="1200" baseline="0" dirty="0">
                <a:solidFill>
                  <a:schemeClr val="tx1"/>
                </a:solidFill>
                <a:latin typeface="Roboto" pitchFamily="2" charset="0"/>
                <a:ea typeface="Roboto" pitchFamily="2" charset="0"/>
                <a:cs typeface="+mn-cs"/>
              </a:rPr>
              <a:t> </a:t>
            </a:r>
            <a:r>
              <a:rPr lang="tr-TR" sz="1000" kern="1200" dirty="0">
                <a:solidFill>
                  <a:schemeClr val="tx1"/>
                </a:solidFill>
                <a:latin typeface="Roboto" pitchFamily="2" charset="0"/>
                <a:ea typeface="Roboto" pitchFamily="2" charset="0"/>
                <a:cs typeface="+mn-cs"/>
              </a:rPr>
              <a:t>Ailemizde yaşlı, engelli, çocuk varsa evde olmadığımız ya da bu kişilere ulaşamayacağımız durumlar için şehir içi destek kişisinden onların kontrol edilmesini isteyebiliriz.</a:t>
            </a:r>
          </a:p>
          <a:p>
            <a:pPr algn="just">
              <a:spcAft>
                <a:spcPts val="600"/>
              </a:spcAft>
            </a:pPr>
            <a:endParaRPr lang="tr-TR" sz="1200" kern="1200" dirty="0">
              <a:solidFill>
                <a:schemeClr val="tx1"/>
              </a:solidFill>
              <a:latin typeface="+mn-lt"/>
              <a:ea typeface="+mn-ea"/>
              <a:cs typeface="+mn-cs"/>
            </a:endParaRPr>
          </a:p>
        </p:txBody>
      </p:sp>
      <p:sp>
        <p:nvSpPr>
          <p:cNvPr id="4" name="Slayt Numarası Yer Tutucusu 3"/>
          <p:cNvSpPr>
            <a:spLocks noGrp="1"/>
          </p:cNvSpPr>
          <p:nvPr>
            <p:ph type="sldNum" sz="quarter" idx="5"/>
          </p:nvPr>
        </p:nvSpPr>
        <p:spPr/>
        <p:txBody>
          <a:bodyPr/>
          <a:lstStyle/>
          <a:p>
            <a:fld id="{4998BAFA-7B26-44C2-9B69-5F7639683827}" type="slidenum">
              <a:rPr lang="tr-TR" smtClean="0"/>
              <a:t>17</a:t>
            </a:fld>
            <a:endParaRPr lang="tr-TR"/>
          </a:p>
        </p:txBody>
      </p:sp>
    </p:spTree>
    <p:extLst>
      <p:ext uri="{BB962C8B-B14F-4D97-AF65-F5344CB8AC3E}">
        <p14:creationId xmlns:p14="http://schemas.microsoft.com/office/powerpoint/2010/main" val="3248973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spcAft>
                <a:spcPts val="600"/>
              </a:spcAft>
            </a:pPr>
            <a:r>
              <a:rPr lang="tr-TR" sz="1000" b="1" kern="1200" dirty="0">
                <a:solidFill>
                  <a:schemeClr val="tx1"/>
                </a:solidFill>
                <a:latin typeface="Roboto" pitchFamily="2" charset="0"/>
                <a:ea typeface="Roboto" pitchFamily="2" charset="0"/>
                <a:cs typeface="+mn-cs"/>
              </a:rPr>
              <a:t>Önerilen</a:t>
            </a:r>
            <a:r>
              <a:rPr lang="tr-TR" sz="1000" b="1" kern="1200" baseline="0" dirty="0">
                <a:solidFill>
                  <a:schemeClr val="tx1"/>
                </a:solidFill>
                <a:latin typeface="Roboto" pitchFamily="2" charset="0"/>
                <a:ea typeface="Roboto" pitchFamily="2" charset="0"/>
                <a:cs typeface="+mn-cs"/>
              </a:rPr>
              <a:t> Süre: 1dk. </a:t>
            </a:r>
            <a:endParaRPr lang="tr-TR" sz="1000" b="1" kern="1200" dirty="0">
              <a:solidFill>
                <a:schemeClr val="tx1"/>
              </a:solidFill>
              <a:latin typeface="Roboto" pitchFamily="2" charset="0"/>
              <a:ea typeface="Roboto" pitchFamily="2" charset="0"/>
              <a:cs typeface="+mn-cs"/>
            </a:endParaRPr>
          </a:p>
          <a:p>
            <a:pPr algn="just"/>
            <a:endParaRPr lang="tr-TR" sz="1000" b="0" kern="1200" dirty="0">
              <a:solidFill>
                <a:schemeClr val="tx1"/>
              </a:solidFill>
              <a:latin typeface="Roboto" pitchFamily="2" charset="0"/>
              <a:ea typeface="Roboto" pitchFamily="2" charset="0"/>
              <a:cs typeface="+mn-cs"/>
            </a:endParaRPr>
          </a:p>
          <a:p>
            <a:pPr algn="just">
              <a:spcAft>
                <a:spcPts val="600"/>
              </a:spcAft>
            </a:pPr>
            <a:r>
              <a:rPr lang="tr-TR" sz="1000" b="0" u="none" kern="1200" dirty="0">
                <a:solidFill>
                  <a:schemeClr val="tx1"/>
                </a:solidFill>
                <a:latin typeface="Roboto" pitchFamily="2" charset="0"/>
                <a:ea typeface="Roboto" pitchFamily="2" charset="0"/>
                <a:cs typeface="+mn-cs"/>
              </a:rPr>
              <a:t>Afet ve Acil Durum Aile Planı’nı hazırlarken bir afet sırasında eğer çocuğunuz okulda ise afet sonrasında onu okuldan kimin alacağını da</a:t>
            </a:r>
            <a:r>
              <a:rPr lang="tr-TR" sz="1000" b="0" u="none" kern="1200" baseline="0" dirty="0">
                <a:solidFill>
                  <a:schemeClr val="tx1"/>
                </a:solidFill>
                <a:latin typeface="Roboto" pitchFamily="2" charset="0"/>
                <a:ea typeface="Roboto" pitchFamily="2" charset="0"/>
                <a:cs typeface="+mn-cs"/>
              </a:rPr>
              <a:t> belirtmeniz gerekir</a:t>
            </a:r>
            <a:r>
              <a:rPr lang="tr-TR" sz="1000" b="0" u="none" kern="1200" dirty="0">
                <a:solidFill>
                  <a:schemeClr val="tx1"/>
                </a:solidFill>
                <a:latin typeface="Roboto" pitchFamily="2" charset="0"/>
                <a:ea typeface="Roboto" pitchFamily="2" charset="0"/>
                <a:cs typeface="+mn-cs"/>
              </a:rPr>
              <a:t>. Ve bunun için çocuğunuzun her zaman yanında taşıyacağı bir bilgi kartı hazırlayınız. </a:t>
            </a:r>
          </a:p>
          <a:p>
            <a:pPr algn="just">
              <a:spcAft>
                <a:spcPts val="600"/>
              </a:spcAft>
            </a:pPr>
            <a:r>
              <a:rPr lang="tr-TR" sz="1000" b="0" kern="1200" dirty="0">
                <a:solidFill>
                  <a:schemeClr val="tx1"/>
                </a:solidFill>
                <a:latin typeface="Roboto" pitchFamily="2" charset="0"/>
                <a:ea typeface="Roboto" pitchFamily="2" charset="0"/>
                <a:cs typeface="+mn-cs"/>
              </a:rPr>
              <a:t>Bu kartta;  çocuğunuzu okuldan alacak kişinin adı-soyadı, telefonu ve fotoğrafı mutlaka yer almalı ve bu fotoğraf son 6 ayda çekilmiş olmalıdır. Bu kartın hazırlanma amacı; çocuk kaçırma, organ mafyası vb. riskleri önleyebilmektir.</a:t>
            </a:r>
          </a:p>
          <a:p>
            <a:pPr algn="just" eaLnBrk="1" hangingPunct="1">
              <a:spcBef>
                <a:spcPct val="0"/>
              </a:spcBef>
              <a:spcAft>
                <a:spcPts val="600"/>
              </a:spcAft>
            </a:pPr>
            <a:r>
              <a:rPr lang="tr-TR" sz="1000" b="0" kern="1200" dirty="0">
                <a:solidFill>
                  <a:schemeClr val="tx1"/>
                </a:solidFill>
                <a:latin typeface="Roboto" pitchFamily="2" charset="0"/>
                <a:ea typeface="Roboto" pitchFamily="2" charset="0"/>
                <a:cs typeface="+mn-cs"/>
              </a:rPr>
              <a:t>Çocuğunuza bir deprem sonrasında onu almak üzere okula ulaşana kadar okuldan ayrılmaması gerektiğini tembih ediniz. Ayrıca tanımadığınız kişilerin yardım tekliflerini kabul etmemesi gerektiğini de hatırlatınız. Milli Eğitim Bakanlığı’nın uygulamaya koyduğu karar ile bundan sonra afetler ve acil durumlar sonrasında veliler okula gelmeden çocukların okuldan ayrılmalarına kesinlikle izin verilmemektedir.</a:t>
            </a:r>
          </a:p>
          <a:p>
            <a:pPr algn="just" eaLnBrk="1" hangingPunct="1">
              <a:spcBef>
                <a:spcPct val="0"/>
              </a:spcBef>
              <a:spcAft>
                <a:spcPts val="600"/>
              </a:spcAft>
            </a:pPr>
            <a:r>
              <a:rPr lang="tr-TR" sz="1000" b="0" kern="1200" dirty="0">
                <a:solidFill>
                  <a:schemeClr val="tx1"/>
                </a:solidFill>
                <a:latin typeface="Roboto" pitchFamily="2" charset="0"/>
                <a:ea typeface="Roboto" pitchFamily="2" charset="0"/>
                <a:cs typeface="+mn-cs"/>
              </a:rPr>
              <a:t>Ayrıca sizlere materyal olarak dağıttığımız ve ekranda görmüş olduğunuz yetişkin</a:t>
            </a:r>
            <a:r>
              <a:rPr lang="tr-TR" sz="1000" b="0" kern="1200" baseline="0" dirty="0">
                <a:solidFill>
                  <a:schemeClr val="tx1"/>
                </a:solidFill>
                <a:latin typeface="Roboto" pitchFamily="2" charset="0"/>
                <a:ea typeface="Roboto" pitchFamily="2" charset="0"/>
                <a:cs typeface="+mn-cs"/>
              </a:rPr>
              <a:t> </a:t>
            </a:r>
            <a:r>
              <a:rPr lang="tr-TR" sz="1000" b="0" kern="1200" dirty="0">
                <a:solidFill>
                  <a:schemeClr val="tx1"/>
                </a:solidFill>
                <a:latin typeface="Roboto" pitchFamily="2" charset="0"/>
                <a:ea typeface="Roboto" pitchFamily="2" charset="0"/>
                <a:cs typeface="+mn-cs"/>
              </a:rPr>
              <a:t>acil durum bilgi kartını yanınızda taşımanız, olası bir afette ya da acil durumlarla karşı karşıya kaldığınızda uzman ekiplerin sizlere yardımcı olabilmelerini sağlayacaktır.</a:t>
            </a:r>
            <a:endParaRPr lang="tr-TR" sz="1000" b="1" i="0" kern="1200" dirty="0">
              <a:solidFill>
                <a:schemeClr val="tx1"/>
              </a:solidFill>
              <a:latin typeface="Roboto" pitchFamily="2" charset="0"/>
              <a:ea typeface="Roboto" pitchFamily="2" charset="0"/>
              <a:cs typeface="+mn-cs"/>
            </a:endParaRPr>
          </a:p>
          <a:p>
            <a:pPr algn="just"/>
            <a:endParaRPr lang="tr-TR" sz="1000" b="1" i="0" kern="1200" dirty="0">
              <a:solidFill>
                <a:schemeClr val="tx1"/>
              </a:solidFill>
              <a:latin typeface="Roboto" pitchFamily="2" charset="0"/>
              <a:ea typeface="Roboto" pitchFamily="2" charset="0"/>
              <a:cs typeface="+mn-cs"/>
            </a:endParaRPr>
          </a:p>
          <a:p>
            <a:pPr algn="just"/>
            <a:r>
              <a:rPr lang="tr-TR" sz="1000" b="1" i="0" kern="1200" dirty="0">
                <a:solidFill>
                  <a:srgbClr val="44546A"/>
                </a:solidFill>
                <a:latin typeface="Roboto" pitchFamily="2" charset="0"/>
                <a:ea typeface="Roboto" pitchFamily="2" charset="0"/>
                <a:cs typeface="+mn-cs"/>
              </a:rPr>
              <a:t>Eğitmen Notu: </a:t>
            </a:r>
            <a:r>
              <a:rPr lang="tr-TR" sz="1000" i="0" kern="1200" dirty="0">
                <a:solidFill>
                  <a:srgbClr val="44546A"/>
                </a:solidFill>
                <a:latin typeface="Roboto" pitchFamily="2" charset="0"/>
                <a:ea typeface="Roboto" pitchFamily="2" charset="0"/>
                <a:cs typeface="+mn-cs"/>
              </a:rPr>
              <a:t>Katılımcılara, bu kartları tüm aile bireyleri için çoğaltıp sürekli güncelleyerek kullanmalarını öneriniz. Ayrıca bu kartı tanıdıklarına, iş arkadaşlarına, çocuklarının okulundaki görevlilere vermelerini öneriniz!</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tr-TR" sz="1000" dirty="0">
              <a:latin typeface="Roboto" pitchFamily="2" charset="0"/>
              <a:ea typeface="Roboto" pitchFamily="2" charset="0"/>
            </a:endParaRPr>
          </a:p>
        </p:txBody>
      </p:sp>
      <p:sp>
        <p:nvSpPr>
          <p:cNvPr id="4" name="Slayt Numarası Yer Tutucusu 3"/>
          <p:cNvSpPr>
            <a:spLocks noGrp="1"/>
          </p:cNvSpPr>
          <p:nvPr>
            <p:ph type="sldNum" sz="quarter" idx="5"/>
          </p:nvPr>
        </p:nvSpPr>
        <p:spPr/>
        <p:txBody>
          <a:bodyPr/>
          <a:lstStyle/>
          <a:p>
            <a:fld id="{4998BAFA-7B26-44C2-9B69-5F7639683827}" type="slidenum">
              <a:rPr lang="tr-TR" smtClean="0"/>
              <a:t>18</a:t>
            </a:fld>
            <a:endParaRPr lang="tr-TR"/>
          </a:p>
        </p:txBody>
      </p:sp>
    </p:spTree>
    <p:extLst>
      <p:ext uri="{BB962C8B-B14F-4D97-AF65-F5344CB8AC3E}">
        <p14:creationId xmlns:p14="http://schemas.microsoft.com/office/powerpoint/2010/main" val="377906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tr-TR" sz="1000" b="1" kern="1200" dirty="0">
                <a:solidFill>
                  <a:schemeClr val="tx1"/>
                </a:solidFill>
                <a:latin typeface="Roboto" pitchFamily="2" charset="0"/>
                <a:ea typeface="Roboto" pitchFamily="2" charset="0"/>
                <a:cs typeface="+mn-cs"/>
              </a:rPr>
              <a:t>Önerilen Süre: 1 dk. 15</a:t>
            </a:r>
            <a:r>
              <a:rPr lang="tr-TR" sz="1000" b="1" kern="1200" baseline="0" dirty="0">
                <a:solidFill>
                  <a:schemeClr val="tx1"/>
                </a:solidFill>
                <a:latin typeface="Roboto" pitchFamily="2" charset="0"/>
                <a:ea typeface="Roboto" pitchFamily="2" charset="0"/>
                <a:cs typeface="+mn-cs"/>
              </a:rPr>
              <a:t> sn. </a:t>
            </a:r>
            <a:endParaRPr lang="tr-TR" sz="1000" b="1" kern="1200" dirty="0">
              <a:solidFill>
                <a:schemeClr val="tx1"/>
              </a:solidFill>
              <a:latin typeface="Roboto" pitchFamily="2" charset="0"/>
              <a:ea typeface="Roboto" pitchFamily="2" charset="0"/>
              <a:cs typeface="+mn-cs"/>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altLang="tr-TR" sz="1000" b="1" i="1" dirty="0">
                <a:latin typeface="Roboto" pitchFamily="2" charset="0"/>
                <a:ea typeface="Roboto" pitchFamily="2" charset="0"/>
              </a:rPr>
              <a:t>Slayt animasyonu tıklayınca başlar, sessizdir.</a:t>
            </a:r>
            <a:endParaRPr lang="tr-TR" altLang="tr-TR" sz="1000" i="1" dirty="0">
              <a:latin typeface="Roboto" pitchFamily="2" charset="0"/>
              <a:ea typeface="Roboto" pitchFamily="2" charset="0"/>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tr-TR" sz="1000" b="1" kern="1200" dirty="0">
              <a:solidFill>
                <a:schemeClr val="tx1"/>
              </a:solidFill>
              <a:latin typeface="Roboto" pitchFamily="2" charset="0"/>
              <a:ea typeface="Roboto" pitchFamily="2" charset="0"/>
              <a:cs typeface="+mn-cs"/>
            </a:endParaRPr>
          </a:p>
          <a:p>
            <a:pPr marL="0" marR="0" indent="0" algn="just" defTabSz="914400" rtl="0" eaLnBrk="1" fontAlgn="auto" latinLnBrk="0" hangingPunct="1">
              <a:lnSpc>
                <a:spcPct val="100000"/>
              </a:lnSpc>
              <a:spcBef>
                <a:spcPts val="0"/>
              </a:spcBef>
              <a:spcAft>
                <a:spcPts val="600"/>
              </a:spcAft>
              <a:buClrTx/>
              <a:buSzTx/>
              <a:buFontTx/>
              <a:buNone/>
              <a:tabLst/>
              <a:defRPr/>
            </a:pPr>
            <a:r>
              <a:rPr lang="tr-TR" sz="1000" kern="1200" baseline="0" dirty="0">
                <a:solidFill>
                  <a:schemeClr val="tx1"/>
                </a:solidFill>
                <a:latin typeface="Roboto" pitchFamily="2" charset="0"/>
                <a:ea typeface="Roboto" pitchFamily="2" charset="0"/>
                <a:cs typeface="+mn-cs"/>
              </a:rPr>
              <a:t>D</a:t>
            </a:r>
            <a:r>
              <a:rPr lang="tr-TR" sz="1000" kern="1200" dirty="0">
                <a:solidFill>
                  <a:schemeClr val="tx1"/>
                </a:solidFill>
                <a:latin typeface="Roboto" pitchFamily="2" charset="0"/>
                <a:ea typeface="Roboto" pitchFamily="2" charset="0"/>
                <a:cs typeface="+mn-cs"/>
              </a:rPr>
              <a:t>eprem veya başka afetlerden hemen sonra ihtiyaç duyabileceğimiz eşya ve malzemelerin bulunduğu afet ve acil durum çantanızı</a:t>
            </a:r>
            <a:r>
              <a:rPr lang="tr-TR" sz="1000" kern="1200" baseline="0" dirty="0">
                <a:solidFill>
                  <a:schemeClr val="tx1"/>
                </a:solidFill>
                <a:latin typeface="Roboto" pitchFamily="2" charset="0"/>
                <a:ea typeface="Roboto" pitchFamily="2" charset="0"/>
                <a:cs typeface="+mn-cs"/>
              </a:rPr>
              <a:t> hazırlamalısınız. </a:t>
            </a: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b="1" u="sng" dirty="0">
                <a:solidFill>
                  <a:schemeClr val="tx2"/>
                </a:solidFill>
                <a:latin typeface="Roboto" pitchFamily="2" charset="0"/>
                <a:ea typeface="Roboto" pitchFamily="2" charset="0"/>
              </a:rPr>
              <a:t>Tıklayın;</a:t>
            </a: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dirty="0">
                <a:latin typeface="Roboto" pitchFamily="2" charset="0"/>
                <a:ea typeface="Roboto" pitchFamily="2" charset="0"/>
              </a:rPr>
              <a:t>72 saat süresince ihtiyacınız olanlara karar verin ve afet ve acil durum çantanızı hazırlayın. Bu </a:t>
            </a:r>
            <a:r>
              <a:rPr lang="tr-TR" sz="1000" kern="1200" dirty="0">
                <a:solidFill>
                  <a:schemeClr val="tx1"/>
                </a:solidFill>
                <a:latin typeface="Roboto" pitchFamily="2" charset="0"/>
                <a:ea typeface="Roboto" pitchFamily="2" charset="0"/>
                <a:cs typeface="+mn-cs"/>
              </a:rPr>
              <a:t>çanta kolay ulaşılabilir bir yere konulmalıdır. </a:t>
            </a:r>
            <a:r>
              <a:rPr lang="tr-TR" sz="1000" b="0" kern="1200" baseline="0" dirty="0">
                <a:solidFill>
                  <a:schemeClr val="tx1"/>
                </a:solidFill>
                <a:latin typeface="Roboto" pitchFamily="2" charset="0"/>
                <a:ea typeface="Roboto" pitchFamily="2" charset="0"/>
                <a:cs typeface="+mn-cs"/>
              </a:rPr>
              <a:t>Çantamızda;</a:t>
            </a:r>
            <a:endParaRPr lang="tr-TR" sz="1000" b="0" kern="1200" dirty="0">
              <a:solidFill>
                <a:schemeClr val="tx1"/>
              </a:solidFill>
              <a:latin typeface="Roboto" pitchFamily="2" charset="0"/>
              <a:ea typeface="Roboto" pitchFamily="2" charset="0"/>
              <a:cs typeface="+mn-cs"/>
            </a:endParaRPr>
          </a:p>
          <a:p>
            <a:pPr marL="252000" indent="-180000" algn="just">
              <a:spcAft>
                <a:spcPts val="300"/>
              </a:spcAft>
              <a:buFont typeface="Arial" panose="020B0604020202020204" pitchFamily="34" charset="0"/>
              <a:buChar char="•"/>
            </a:pPr>
            <a:r>
              <a:rPr lang="tr-TR" sz="1000" kern="1200" baseline="0" dirty="0">
                <a:solidFill>
                  <a:schemeClr val="tx1"/>
                </a:solidFill>
                <a:latin typeface="Roboto" pitchFamily="2" charset="0"/>
                <a:ea typeface="Roboto" pitchFamily="2" charset="0"/>
                <a:cs typeface="+mn-cs"/>
              </a:rPr>
              <a:t>Su (şişede ve günlük kişi başı ortalama 3 litre)</a:t>
            </a:r>
          </a:p>
          <a:p>
            <a:pPr marL="252000" indent="-180000" algn="just">
              <a:spcAft>
                <a:spcPts val="300"/>
              </a:spcAft>
              <a:buFont typeface="Arial" panose="020B0604020202020204" pitchFamily="34" charset="0"/>
              <a:buChar char="•"/>
            </a:pPr>
            <a:r>
              <a:rPr lang="tr-TR" sz="1000" kern="1200" baseline="0" dirty="0">
                <a:solidFill>
                  <a:schemeClr val="tx1"/>
                </a:solidFill>
                <a:latin typeface="Roboto" pitchFamily="2" charset="0"/>
                <a:ea typeface="Roboto" pitchFamily="2" charset="0"/>
                <a:cs typeface="+mn-cs"/>
              </a:rPr>
              <a:t>Gaz ve su tesisatlarını kapatmada (ihtiyaç varsa) kullanılacak araç-gereç</a:t>
            </a:r>
          </a:p>
          <a:p>
            <a:pPr marL="252000" indent="-180000" algn="just">
              <a:spcAft>
                <a:spcPts val="300"/>
              </a:spcAft>
              <a:buFont typeface="Arial" panose="020B0604020202020204" pitchFamily="34" charset="0"/>
              <a:buChar char="•"/>
            </a:pPr>
            <a:r>
              <a:rPr lang="tr-TR" sz="1000" kern="1200" baseline="0" dirty="0">
                <a:solidFill>
                  <a:schemeClr val="tx1"/>
                </a:solidFill>
                <a:latin typeface="Roboto" pitchFamily="2" charset="0"/>
                <a:ea typeface="Roboto" pitchFamily="2" charset="0"/>
                <a:cs typeface="+mn-cs"/>
              </a:rPr>
              <a:t>İş eldiveni ve koruyucu gözlük</a:t>
            </a:r>
          </a:p>
          <a:p>
            <a:pPr marL="252000" indent="-180000" algn="just">
              <a:spcAft>
                <a:spcPts val="300"/>
              </a:spcAft>
              <a:buFont typeface="Arial" panose="020B0604020202020204" pitchFamily="34" charset="0"/>
              <a:buChar char="•"/>
            </a:pPr>
            <a:r>
              <a:rPr lang="tr-TR" sz="1000" kern="1200" baseline="0" dirty="0">
                <a:solidFill>
                  <a:schemeClr val="tx1"/>
                </a:solidFill>
                <a:latin typeface="Roboto" pitchFamily="2" charset="0"/>
                <a:ea typeface="Roboto" pitchFamily="2" charset="0"/>
                <a:cs typeface="+mn-cs"/>
              </a:rPr>
              <a:t>Atıklar için ağır işlere uygun plastik torba, tente, yağmurluk, izole bant</a:t>
            </a:r>
          </a:p>
          <a:p>
            <a:pPr marL="252000" indent="-180000" algn="just">
              <a:spcAft>
                <a:spcPts val="300"/>
              </a:spcAft>
              <a:buFont typeface="Arial" panose="020B0604020202020204" pitchFamily="34" charset="0"/>
              <a:buChar char="•"/>
            </a:pPr>
            <a:r>
              <a:rPr lang="tr-TR" sz="1000" kern="1200" baseline="0" dirty="0">
                <a:solidFill>
                  <a:schemeClr val="tx1"/>
                </a:solidFill>
                <a:latin typeface="Roboto" pitchFamily="2" charset="0"/>
                <a:ea typeface="Roboto" pitchFamily="2" charset="0"/>
                <a:cs typeface="+mn-cs"/>
              </a:rPr>
              <a:t>Koli bandı vb.</a:t>
            </a:r>
          </a:p>
          <a:p>
            <a:pPr marL="252000" indent="-180000" algn="just">
              <a:spcAft>
                <a:spcPts val="300"/>
              </a:spcAft>
              <a:buFont typeface="Arial" panose="020B0604020202020204" pitchFamily="34" charset="0"/>
              <a:buChar char="•"/>
            </a:pPr>
            <a:r>
              <a:rPr lang="tr-TR" sz="1000" kern="1200" baseline="0" dirty="0">
                <a:solidFill>
                  <a:schemeClr val="tx1"/>
                </a:solidFill>
                <a:latin typeface="Roboto" pitchFamily="2" charset="0"/>
                <a:ea typeface="Roboto" pitchFamily="2" charset="0"/>
                <a:cs typeface="+mn-cs"/>
              </a:rPr>
              <a:t>Yedek dayanıklı pilleriyle birlikte portatif radyo</a:t>
            </a:r>
          </a:p>
          <a:p>
            <a:pPr marL="252000" indent="-180000" algn="just">
              <a:spcAft>
                <a:spcPts val="300"/>
              </a:spcAft>
              <a:buFont typeface="Arial" panose="020B0604020202020204" pitchFamily="34" charset="0"/>
              <a:buChar char="•"/>
            </a:pPr>
            <a:r>
              <a:rPr lang="tr-TR" sz="1000" kern="1200" baseline="0" dirty="0">
                <a:solidFill>
                  <a:schemeClr val="tx1"/>
                </a:solidFill>
                <a:latin typeface="Roboto" pitchFamily="2" charset="0"/>
                <a:ea typeface="Roboto" pitchFamily="2" charset="0"/>
                <a:cs typeface="+mn-cs"/>
              </a:rPr>
              <a:t>Yedek el feneri veya ışık çubukları</a:t>
            </a:r>
          </a:p>
          <a:p>
            <a:pPr marL="252000" indent="-180000" algn="just">
              <a:spcAft>
                <a:spcPts val="300"/>
              </a:spcAft>
              <a:buFont typeface="Arial" panose="020B0604020202020204" pitchFamily="34" charset="0"/>
              <a:buChar char="•"/>
            </a:pPr>
            <a:r>
              <a:rPr lang="tr-TR" sz="1000" kern="1200" baseline="0" dirty="0">
                <a:solidFill>
                  <a:schemeClr val="tx1"/>
                </a:solidFill>
                <a:latin typeface="Roboto" pitchFamily="2" charset="0"/>
                <a:ea typeface="Roboto" pitchFamily="2" charset="0"/>
                <a:cs typeface="+mn-cs"/>
              </a:rPr>
              <a:t>Paket ve konserve gıda (konserve açacağı)</a:t>
            </a:r>
          </a:p>
          <a:p>
            <a:pPr marL="252000" indent="-180000" algn="just">
              <a:spcAft>
                <a:spcPts val="300"/>
              </a:spcAft>
              <a:buFont typeface="Arial" panose="020B0604020202020204" pitchFamily="34" charset="0"/>
              <a:buChar char="•"/>
            </a:pPr>
            <a:r>
              <a:rPr lang="tr-TR" sz="1000" kern="1200" baseline="0" dirty="0">
                <a:solidFill>
                  <a:schemeClr val="tx1"/>
                </a:solidFill>
                <a:latin typeface="Roboto" pitchFamily="2" charset="0"/>
                <a:ea typeface="Roboto" pitchFamily="2" charset="0"/>
                <a:cs typeface="+mn-cs"/>
              </a:rPr>
              <a:t>Evcil hayvan gıdası, hayvan taşıma çantası/kutusu ve dizginleri</a:t>
            </a:r>
          </a:p>
          <a:p>
            <a:pPr marL="252000" indent="-180000" algn="just">
              <a:spcAft>
                <a:spcPts val="300"/>
              </a:spcAft>
              <a:buFont typeface="Arial" panose="020B0604020202020204" pitchFamily="34" charset="0"/>
              <a:buChar char="•"/>
            </a:pPr>
            <a:r>
              <a:rPr lang="tr-TR" sz="1000" kern="1200" baseline="0" dirty="0">
                <a:solidFill>
                  <a:schemeClr val="tx1"/>
                </a:solidFill>
                <a:latin typeface="Roboto" pitchFamily="2" charset="0"/>
                <a:ea typeface="Roboto" pitchFamily="2" charset="0"/>
                <a:cs typeface="+mn-cs"/>
              </a:rPr>
              <a:t>Rahat ve mevsimine uygun giyecek</a:t>
            </a:r>
            <a:endParaRPr lang="tr-TR" sz="1000" strike="sngStrike" kern="1200" baseline="0" dirty="0">
              <a:solidFill>
                <a:schemeClr val="tx1"/>
              </a:solidFill>
              <a:latin typeface="Roboto" pitchFamily="2" charset="0"/>
              <a:ea typeface="Roboto" pitchFamily="2" charset="0"/>
              <a:cs typeface="+mn-cs"/>
            </a:endParaRPr>
          </a:p>
          <a:p>
            <a:pPr marL="252000" indent="-180000" algn="just">
              <a:spcAft>
                <a:spcPts val="300"/>
              </a:spcAft>
              <a:buFont typeface="Arial" panose="020B0604020202020204" pitchFamily="34" charset="0"/>
              <a:buChar char="•"/>
            </a:pPr>
            <a:r>
              <a:rPr lang="tr-TR" sz="1000" kern="1200" baseline="0" dirty="0">
                <a:solidFill>
                  <a:schemeClr val="tx1"/>
                </a:solidFill>
                <a:latin typeface="Roboto" pitchFamily="2" charset="0"/>
                <a:ea typeface="Roboto" pitchFamily="2" charset="0"/>
                <a:cs typeface="+mn-cs"/>
              </a:rPr>
              <a:t>Battaniye ve/veya uyku tulumu. Çantanıza çadırda koyabilirsiniz.</a:t>
            </a:r>
          </a:p>
          <a:p>
            <a:pPr marL="252000" indent="-180000" algn="just">
              <a:spcAft>
                <a:spcPts val="300"/>
              </a:spcAft>
              <a:buFont typeface="Arial" panose="020B0604020202020204" pitchFamily="34" charset="0"/>
              <a:buChar char="•"/>
            </a:pPr>
            <a:r>
              <a:rPr lang="tr-TR" sz="1000" kern="1200" baseline="0" dirty="0">
                <a:solidFill>
                  <a:schemeClr val="tx1"/>
                </a:solidFill>
                <a:latin typeface="Roboto" pitchFamily="2" charset="0"/>
                <a:ea typeface="Roboto" pitchFamily="2" charset="0"/>
                <a:cs typeface="+mn-cs"/>
              </a:rPr>
              <a:t>Önemli evrakların kayıtları (tapu, sigorta, banka hesabı vb.) bulunmalıdır. </a:t>
            </a:r>
          </a:p>
          <a:p>
            <a:pPr marL="0" marR="0" lvl="0" indent="0" algn="just" defTabSz="914400" rtl="0" eaLnBrk="1" fontAlgn="auto" latinLnBrk="0" hangingPunct="1">
              <a:lnSpc>
                <a:spcPct val="100000"/>
              </a:lnSpc>
              <a:spcBef>
                <a:spcPts val="0"/>
              </a:spcBef>
              <a:spcAft>
                <a:spcPts val="0"/>
              </a:spcAft>
              <a:buClrTx/>
              <a:buSzTx/>
              <a:buFont typeface="Arial" pitchFamily="34" charset="0"/>
              <a:buNone/>
              <a:tabLst/>
              <a:defRPr/>
            </a:pPr>
            <a:endParaRPr lang="tr-TR" sz="1000" b="1" u="sng" dirty="0">
              <a:solidFill>
                <a:schemeClr val="tx2"/>
              </a:solidFill>
              <a:latin typeface="Roboto" pitchFamily="2" charset="0"/>
              <a:ea typeface="Roboto" pitchFamily="2" charset="0"/>
            </a:endParaRPr>
          </a:p>
          <a:p>
            <a:pPr marL="0" marR="0" lvl="0" indent="0" algn="just" defTabSz="914400" rtl="0" eaLnBrk="1" fontAlgn="auto" latinLnBrk="0" hangingPunct="1">
              <a:lnSpc>
                <a:spcPct val="100000"/>
              </a:lnSpc>
              <a:spcBef>
                <a:spcPts val="0"/>
              </a:spcBef>
              <a:spcAft>
                <a:spcPts val="600"/>
              </a:spcAft>
              <a:buClrTx/>
              <a:buSzTx/>
              <a:buFont typeface="Arial" pitchFamily="34" charset="0"/>
              <a:buNone/>
              <a:tabLst/>
              <a:defRPr/>
            </a:pPr>
            <a:r>
              <a:rPr lang="tr-TR" sz="1000" b="1" u="sng" dirty="0">
                <a:solidFill>
                  <a:schemeClr val="tx2"/>
                </a:solidFill>
                <a:latin typeface="Roboto" pitchFamily="2" charset="0"/>
                <a:ea typeface="Roboto" pitchFamily="2" charset="0"/>
              </a:rPr>
              <a:t>Tıklayın;</a:t>
            </a:r>
          </a:p>
          <a:p>
            <a:pPr marL="0" marR="0" indent="0" algn="just" defTabSz="914400" rtl="0" eaLnBrk="1" fontAlgn="auto" latinLnBrk="0" hangingPunct="1">
              <a:lnSpc>
                <a:spcPct val="100000"/>
              </a:lnSpc>
              <a:spcBef>
                <a:spcPts val="0"/>
              </a:spcBef>
              <a:spcAft>
                <a:spcPts val="600"/>
              </a:spcAft>
              <a:buClrTx/>
              <a:buSzTx/>
              <a:buFontTx/>
              <a:buNone/>
              <a:tabLst/>
              <a:defRPr/>
            </a:pPr>
            <a:r>
              <a:rPr lang="tr-TR" sz="1000" kern="1200" dirty="0">
                <a:solidFill>
                  <a:schemeClr val="tx1"/>
                </a:solidFill>
                <a:latin typeface="Roboto" pitchFamily="2" charset="0"/>
                <a:ea typeface="Roboto" pitchFamily="2" charset="0"/>
                <a:cs typeface="+mn-cs"/>
              </a:rPr>
              <a:t>Afet ve acil durum çantası hazırlanırken özel ihtiyaç sahipleri ve özel</a:t>
            </a:r>
            <a:r>
              <a:rPr lang="tr-TR" sz="1000" kern="1200" baseline="0" dirty="0">
                <a:solidFill>
                  <a:schemeClr val="tx1"/>
                </a:solidFill>
                <a:latin typeface="Roboto" pitchFamily="2" charset="0"/>
                <a:ea typeface="Roboto" pitchFamily="2" charset="0"/>
                <a:cs typeface="+mn-cs"/>
              </a:rPr>
              <a:t> ilgi grupları da </a:t>
            </a:r>
            <a:r>
              <a:rPr lang="tr-TR" sz="1000" kern="1200" dirty="0">
                <a:solidFill>
                  <a:schemeClr val="tx1"/>
                </a:solidFill>
                <a:latin typeface="Roboto" pitchFamily="2" charset="0"/>
                <a:ea typeface="Roboto" pitchFamily="2" charset="0"/>
                <a:cs typeface="+mn-cs"/>
              </a:rPr>
              <a:t>düşünülmelidir. Ailede engelli, küçük çocuk, bebek, yaşlı veya kronik hastalar varsa bu kişilerin özel ihtiyaçları göz önünde bulundurulmalıdır. </a:t>
            </a:r>
            <a:endParaRPr lang="tr-TR" sz="1000" b="1" u="sng" dirty="0">
              <a:solidFill>
                <a:schemeClr val="tx2"/>
              </a:solidFill>
              <a:latin typeface="Roboto" pitchFamily="2" charset="0"/>
              <a:ea typeface="Roboto" pitchFamily="2" charset="0"/>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b="1" u="sng" dirty="0">
                <a:solidFill>
                  <a:schemeClr val="tx2"/>
                </a:solidFill>
                <a:latin typeface="Roboto" pitchFamily="2" charset="0"/>
                <a:ea typeface="Roboto" pitchFamily="2" charset="0"/>
              </a:rPr>
              <a:t>Tıklayın;</a:t>
            </a: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dirty="0">
                <a:latin typeface="Roboto" pitchFamily="2" charset="0"/>
                <a:ea typeface="Roboto" pitchFamily="2" charset="0"/>
                <a:cs typeface="Verdana" pitchFamily="34" charset="0"/>
              </a:rPr>
              <a:t>Afet ve acil durum çantanızı mevsim şartlarına göre çantanızı 6 ayda bir güncelleyin.</a:t>
            </a:r>
            <a:endParaRPr lang="tr-TR" sz="1000" b="1" u="sng" dirty="0">
              <a:solidFill>
                <a:schemeClr val="tx2"/>
              </a:solidFill>
              <a:latin typeface="Roboto" pitchFamily="2" charset="0"/>
              <a:ea typeface="Roboto" pitchFamily="2" charset="0"/>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b="1" u="sng" dirty="0">
                <a:solidFill>
                  <a:schemeClr val="tx2"/>
                </a:solidFill>
                <a:latin typeface="Roboto" pitchFamily="2" charset="0"/>
                <a:ea typeface="Roboto" pitchFamily="2" charset="0"/>
              </a:rPr>
              <a:t>Tıklayın;</a:t>
            </a: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dirty="0">
                <a:latin typeface="Roboto" pitchFamily="2" charset="0"/>
                <a:ea typeface="Roboto" pitchFamily="2" charset="0"/>
                <a:cs typeface="Verdana" pitchFamily="34" charset="0"/>
              </a:rPr>
              <a:t>Evcil hayvanınız var ise, onun malzemelerini bu çantaya koymayı unutmayın. </a:t>
            </a:r>
          </a:p>
          <a:p>
            <a:pPr marL="0" marR="0" lvl="0" indent="0" algn="just" defTabSz="914400" rtl="0" eaLnBrk="1" fontAlgn="auto" latinLnBrk="0" hangingPunct="1">
              <a:lnSpc>
                <a:spcPct val="100000"/>
              </a:lnSpc>
              <a:spcBef>
                <a:spcPts val="0"/>
              </a:spcBef>
              <a:spcAft>
                <a:spcPts val="600"/>
              </a:spcAft>
              <a:buClrTx/>
              <a:buSzTx/>
              <a:buFontTx/>
              <a:buNone/>
              <a:tabLst/>
              <a:defRPr/>
            </a:pPr>
            <a:endParaRPr lang="tr-TR" sz="1000" dirty="0">
              <a:solidFill>
                <a:srgbClr val="FF9900"/>
              </a:solidFill>
              <a:latin typeface="Roboto" pitchFamily="2" charset="0"/>
              <a:ea typeface="Roboto" pitchFamily="2" charset="0"/>
              <a:cs typeface="Verdana" pitchFamily="34" charset="0"/>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b="1" dirty="0">
                <a:solidFill>
                  <a:schemeClr val="tx2"/>
                </a:solidFill>
                <a:latin typeface="Roboto" pitchFamily="2" charset="0"/>
                <a:ea typeface="Roboto" pitchFamily="2" charset="0"/>
              </a:rPr>
              <a:t>Eğitmen</a:t>
            </a:r>
            <a:r>
              <a:rPr lang="tr-TR" sz="1000" b="1" dirty="0">
                <a:latin typeface="Roboto" pitchFamily="2" charset="0"/>
                <a:ea typeface="Roboto" pitchFamily="2" charset="0"/>
                <a:cs typeface="Verdana" pitchFamily="34" charset="0"/>
              </a:rPr>
              <a:t> </a:t>
            </a:r>
            <a:r>
              <a:rPr lang="tr-TR" sz="1000" b="1" dirty="0">
                <a:solidFill>
                  <a:schemeClr val="tx2"/>
                </a:solidFill>
                <a:latin typeface="Roboto" pitchFamily="2" charset="0"/>
                <a:ea typeface="Roboto" pitchFamily="2" charset="0"/>
              </a:rPr>
              <a:t>Notu:</a:t>
            </a:r>
            <a:endParaRPr lang="tr-TR" sz="1000" b="1" dirty="0">
              <a:latin typeface="Roboto" pitchFamily="2" charset="0"/>
              <a:ea typeface="Roboto" pitchFamily="2" charset="0"/>
              <a:cs typeface="Verdana" pitchFamily="34" charset="0"/>
            </a:endParaRPr>
          </a:p>
          <a:p>
            <a:pPr marL="252000" indent="-180000" algn="just">
              <a:lnSpc>
                <a:spcPct val="114000"/>
              </a:lnSpc>
              <a:spcAft>
                <a:spcPts val="300"/>
              </a:spcAft>
              <a:buFont typeface="Arial" panose="020B0604020202020204" pitchFamily="34" charset="0"/>
              <a:buChar char="•"/>
            </a:pPr>
            <a:r>
              <a:rPr lang="tr-TR" sz="1000" dirty="0">
                <a:solidFill>
                  <a:schemeClr val="tx2"/>
                </a:solidFill>
                <a:latin typeface="Roboto" pitchFamily="2" charset="0"/>
                <a:ea typeface="Roboto" pitchFamily="2" charset="0"/>
              </a:rPr>
              <a:t>Afet</a:t>
            </a:r>
            <a:r>
              <a:rPr lang="tr-TR" sz="1000" dirty="0">
                <a:latin typeface="Roboto" pitchFamily="2" charset="0"/>
                <a:ea typeface="Roboto" pitchFamily="2" charset="0"/>
              </a:rPr>
              <a:t> </a:t>
            </a:r>
            <a:r>
              <a:rPr lang="tr-TR" sz="1000" dirty="0">
                <a:solidFill>
                  <a:schemeClr val="tx2"/>
                </a:solidFill>
                <a:latin typeface="Roboto" pitchFamily="2" charset="0"/>
                <a:ea typeface="Roboto" pitchFamily="2" charset="0"/>
              </a:rPr>
              <a:t>ve acil durum çantası içerisine koyulacak;</a:t>
            </a:r>
          </a:p>
          <a:p>
            <a:pPr marL="252000" indent="-180000" algn="just">
              <a:lnSpc>
                <a:spcPct val="114000"/>
              </a:lnSpc>
              <a:spcAft>
                <a:spcPts val="300"/>
              </a:spcAft>
              <a:buFont typeface="Arial" panose="020B0604020202020204" pitchFamily="34" charset="0"/>
              <a:buChar char="•"/>
            </a:pPr>
            <a:r>
              <a:rPr lang="tr-TR" sz="1000" dirty="0">
                <a:solidFill>
                  <a:schemeClr val="tx2"/>
                </a:solidFill>
                <a:latin typeface="Roboto" pitchFamily="2" charset="0"/>
                <a:ea typeface="Roboto" pitchFamily="2" charset="0"/>
              </a:rPr>
              <a:t>Yiyecek, içecek, ilaç ve hijyenik malzemelerin son kullanma tarihlerine dikkat edin. </a:t>
            </a:r>
          </a:p>
          <a:p>
            <a:pPr marL="252000" indent="-180000" algn="just">
              <a:lnSpc>
                <a:spcPct val="114000"/>
              </a:lnSpc>
              <a:spcAft>
                <a:spcPts val="300"/>
              </a:spcAft>
              <a:buFont typeface="Arial" panose="020B0604020202020204" pitchFamily="34" charset="0"/>
              <a:buChar char="•"/>
            </a:pPr>
            <a:r>
              <a:rPr lang="tr-TR" sz="1000" dirty="0">
                <a:solidFill>
                  <a:schemeClr val="tx2"/>
                </a:solidFill>
                <a:latin typeface="Roboto" pitchFamily="2" charset="0"/>
                <a:ea typeface="Roboto" pitchFamily="2" charset="0"/>
              </a:rPr>
              <a:t>Giyecekleri seçerken mevsimleri dikkate alın.</a:t>
            </a:r>
          </a:p>
          <a:p>
            <a:pPr marL="252000" indent="-180000" algn="just">
              <a:lnSpc>
                <a:spcPct val="114000"/>
              </a:lnSpc>
              <a:spcAft>
                <a:spcPts val="300"/>
              </a:spcAft>
              <a:buFont typeface="Arial" panose="020B0604020202020204" pitchFamily="34" charset="0"/>
              <a:buChar char="•"/>
            </a:pPr>
            <a:r>
              <a:rPr lang="tr-TR" sz="1000" dirty="0">
                <a:solidFill>
                  <a:schemeClr val="tx2"/>
                </a:solidFill>
                <a:latin typeface="Roboto" pitchFamily="2" charset="0"/>
                <a:ea typeface="Roboto" pitchFamily="2" charset="0"/>
              </a:rPr>
              <a:t>Afet ve acil durum çantası içerisindeki tüm malzemeleri 6 ayda bir kontrol ederek yenileyin.</a:t>
            </a:r>
          </a:p>
          <a:p>
            <a:pPr marL="252000" indent="-180000" algn="just">
              <a:lnSpc>
                <a:spcPct val="114000"/>
              </a:lnSpc>
              <a:spcAft>
                <a:spcPts val="300"/>
              </a:spcAft>
              <a:buFont typeface="Arial" panose="020B0604020202020204" pitchFamily="34" charset="0"/>
              <a:buChar char="•"/>
            </a:pPr>
            <a:r>
              <a:rPr lang="tr-TR" sz="1000" dirty="0">
                <a:solidFill>
                  <a:schemeClr val="tx2"/>
                </a:solidFill>
                <a:latin typeface="Roboto" pitchFamily="2" charset="0"/>
                <a:ea typeface="Roboto" pitchFamily="2" charset="0"/>
              </a:rPr>
              <a:t>Başka bir Afet ve acil durum çantasını da (eğer varsa) arabanızda ve işyerinizde bulundurun. </a:t>
            </a:r>
          </a:p>
          <a:p>
            <a:pPr marL="252000" indent="-180000" algn="just">
              <a:lnSpc>
                <a:spcPct val="114000"/>
              </a:lnSpc>
              <a:spcAft>
                <a:spcPts val="300"/>
              </a:spcAft>
              <a:buFont typeface="Arial" panose="020B0604020202020204" pitchFamily="34" charset="0"/>
              <a:buChar char="•"/>
            </a:pPr>
            <a:r>
              <a:rPr lang="tr-TR" sz="1000" dirty="0">
                <a:solidFill>
                  <a:schemeClr val="tx2"/>
                </a:solidFill>
                <a:latin typeface="Roboto" pitchFamily="2" charset="0"/>
                <a:ea typeface="Roboto" pitchFamily="2" charset="0"/>
              </a:rPr>
              <a:t>Sel ve su basması ihtimaline karşı çantanızdaki tüm eşyaları su geçirmez poşetlere koyun.</a:t>
            </a:r>
          </a:p>
          <a:p>
            <a:pPr marL="252000" indent="-180000" algn="just">
              <a:lnSpc>
                <a:spcPct val="114000"/>
              </a:lnSpc>
              <a:spcAft>
                <a:spcPts val="300"/>
              </a:spcAft>
              <a:buFont typeface="Arial" panose="020B0604020202020204" pitchFamily="34" charset="0"/>
              <a:buChar char="•"/>
            </a:pPr>
            <a:r>
              <a:rPr lang="tr-TR" sz="1000" dirty="0">
                <a:solidFill>
                  <a:schemeClr val="tx2"/>
                </a:solidFill>
                <a:latin typeface="Roboto" pitchFamily="2" charset="0"/>
                <a:ea typeface="Roboto" pitchFamily="2" charset="0"/>
              </a:rPr>
              <a:t>Çocuk Aktivite Çantasına çocuklarınızın ihtiyaçlarını da koyabilirsiniz. Hafif olmasına özen gösterin.</a:t>
            </a:r>
          </a:p>
          <a:p>
            <a:pPr marL="252000" indent="-180000" algn="just">
              <a:lnSpc>
                <a:spcPct val="114000"/>
              </a:lnSpc>
              <a:spcAft>
                <a:spcPts val="300"/>
              </a:spcAft>
              <a:buFont typeface="Arial" panose="020B0604020202020204" pitchFamily="34" charset="0"/>
              <a:buChar char="•"/>
            </a:pPr>
            <a:r>
              <a:rPr lang="tr-TR" sz="1000" dirty="0">
                <a:solidFill>
                  <a:schemeClr val="tx2"/>
                </a:solidFill>
                <a:latin typeface="Roboto" pitchFamily="2" charset="0"/>
                <a:ea typeface="Roboto" pitchFamily="2" charset="0"/>
              </a:rPr>
              <a:t>Afet ve Acil Durum Bilgi Kartlarınızı çantalarınızda bulundurun.</a:t>
            </a:r>
          </a:p>
          <a:p>
            <a:pPr marL="252000" indent="-180000" algn="just" eaLnBrk="1" hangingPunct="1">
              <a:lnSpc>
                <a:spcPct val="114000"/>
              </a:lnSpc>
              <a:spcBef>
                <a:spcPct val="0"/>
              </a:spcBef>
              <a:spcAft>
                <a:spcPts val="300"/>
              </a:spcAft>
              <a:buFont typeface="Arial" panose="020B0604020202020204" pitchFamily="34" charset="0"/>
              <a:buChar char="•"/>
            </a:pPr>
            <a:r>
              <a:rPr lang="tr-TR" sz="1000" dirty="0">
                <a:solidFill>
                  <a:schemeClr val="tx2"/>
                </a:solidFill>
                <a:latin typeface="Roboto" pitchFamily="2" charset="0"/>
                <a:ea typeface="Roboto" pitchFamily="2" charset="0"/>
              </a:rPr>
              <a:t>Afet anında ilk kurtarılacak maddi ve manevi değeri yüksek evraklarınızı da afet ve acil durum çantasına koyabilirsiniz. </a:t>
            </a:r>
          </a:p>
          <a:p>
            <a:pPr marL="252000" indent="-180000" algn="just" eaLnBrk="1" hangingPunct="1">
              <a:lnSpc>
                <a:spcPct val="114000"/>
              </a:lnSpc>
              <a:spcBef>
                <a:spcPct val="0"/>
              </a:spcBef>
              <a:spcAft>
                <a:spcPts val="300"/>
              </a:spcAft>
              <a:buFont typeface="Arial" panose="020B0604020202020204" pitchFamily="34" charset="0"/>
              <a:buChar char="•"/>
            </a:pPr>
            <a:r>
              <a:rPr lang="tr-TR" sz="1000" dirty="0">
                <a:solidFill>
                  <a:schemeClr val="tx2"/>
                </a:solidFill>
                <a:latin typeface="Roboto" pitchFamily="2" charset="0"/>
                <a:ea typeface="Roboto" pitchFamily="2" charset="0"/>
              </a:rPr>
              <a:t>Afet ve acil durum çantası aile üyelerinin bildiği, kolay ulaşılabilir ve çıkışa en yakın bir noktaya konulabilir.</a:t>
            </a:r>
          </a:p>
          <a:p>
            <a:pPr algn="just" eaLnBrk="1" hangingPunct="1">
              <a:lnSpc>
                <a:spcPct val="70000"/>
              </a:lnSpc>
              <a:spcBef>
                <a:spcPct val="0"/>
              </a:spcBef>
              <a:buFont typeface="Arial" pitchFamily="34" charset="0"/>
              <a:buNone/>
            </a:pPr>
            <a:endParaRPr lang="tr-TR" sz="1000" b="1" kern="1200" dirty="0">
              <a:solidFill>
                <a:schemeClr val="tx1"/>
              </a:solidFill>
              <a:latin typeface="Roboto" pitchFamily="2" charset="0"/>
              <a:ea typeface="Roboto" pitchFamily="2" charset="0"/>
              <a:cs typeface="+mn-cs"/>
            </a:endParaRPr>
          </a:p>
          <a:p>
            <a:pPr algn="just" eaLnBrk="1" hangingPunct="1">
              <a:lnSpc>
                <a:spcPct val="114000"/>
              </a:lnSpc>
              <a:spcBef>
                <a:spcPct val="0"/>
              </a:spcBef>
              <a:buFont typeface="Arial" pitchFamily="34" charset="0"/>
              <a:buNone/>
            </a:pPr>
            <a:r>
              <a:rPr lang="tr-TR" sz="1000" b="1" dirty="0">
                <a:solidFill>
                  <a:schemeClr val="tx2"/>
                </a:solidFill>
                <a:latin typeface="Roboto" pitchFamily="2" charset="0"/>
                <a:ea typeface="Roboto" pitchFamily="2" charset="0"/>
              </a:rPr>
              <a:t>Kişi, kendi özel durumuna ve ihtiyaçlarına göre bu listeye eklemeler yapabilir. Ancak bu çantanın taşınacağı unutulmamalı ve ağırlığına dikkat edilmelidir.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tr-TR" sz="1000" dirty="0">
              <a:solidFill>
                <a:srgbClr val="FF9900"/>
              </a:solidFill>
              <a:latin typeface="Roboto" pitchFamily="2" charset="0"/>
              <a:ea typeface="Roboto" pitchFamily="2" charset="0"/>
              <a:cs typeface="Verdana" pitchFamily="34" charset="0"/>
            </a:endParaRPr>
          </a:p>
          <a:p>
            <a:pPr marL="0" marR="0" lvl="0" indent="0" algn="just" defTabSz="914400" rtl="0" eaLnBrk="1" fontAlgn="auto" latinLnBrk="0" hangingPunct="1">
              <a:lnSpc>
                <a:spcPct val="100000"/>
              </a:lnSpc>
              <a:spcBef>
                <a:spcPct val="20000"/>
              </a:spcBef>
              <a:spcAft>
                <a:spcPts val="300"/>
              </a:spcAft>
              <a:buClr>
                <a:srgbClr val="F05A28"/>
              </a:buClr>
              <a:buSzPct val="120000"/>
              <a:buFont typeface="Wingdings" pitchFamily="2" charset="2"/>
              <a:buNone/>
              <a:tabLst/>
              <a:defRPr/>
            </a:pPr>
            <a:r>
              <a:rPr lang="tr-TR" sz="900" b="1" i="1" u="sng" kern="1200" dirty="0">
                <a:solidFill>
                  <a:schemeClr val="tx1"/>
                </a:solidFill>
                <a:latin typeface="Roboto" pitchFamily="2" charset="0"/>
                <a:ea typeface="Roboto" pitchFamily="2" charset="0"/>
                <a:cs typeface="+mn-cs"/>
              </a:rPr>
              <a:t>Bilgi Notu 1:</a:t>
            </a:r>
            <a:endParaRPr lang="tr-TR" sz="900" i="1" u="sng" kern="1200" dirty="0">
              <a:solidFill>
                <a:schemeClr val="tx1"/>
              </a:solidFill>
              <a:latin typeface="Roboto" pitchFamily="2" charset="0"/>
              <a:ea typeface="Roboto" pitchFamily="2" charset="0"/>
              <a:cs typeface="+mn-cs"/>
            </a:endParaRPr>
          </a:p>
          <a:p>
            <a:pPr algn="just">
              <a:spcAft>
                <a:spcPts val="300"/>
              </a:spcAft>
            </a:pPr>
            <a:r>
              <a:rPr lang="tr-TR" sz="900" i="1" kern="1200" dirty="0">
                <a:solidFill>
                  <a:schemeClr val="tx1"/>
                </a:solidFill>
                <a:effectLst/>
                <a:latin typeface="Roboto" pitchFamily="2" charset="0"/>
                <a:ea typeface="Roboto" pitchFamily="2" charset="0"/>
                <a:cs typeface="+mn-cs"/>
              </a:rPr>
              <a:t>Özel </a:t>
            </a:r>
            <a:r>
              <a:rPr lang="tr-TR" sz="900" i="1" strike="noStrike" kern="1200" dirty="0">
                <a:solidFill>
                  <a:schemeClr val="tx1"/>
                </a:solidFill>
                <a:effectLst/>
                <a:latin typeface="Roboto" pitchFamily="2" charset="0"/>
                <a:ea typeface="Roboto" pitchFamily="2" charset="0"/>
                <a:cs typeface="+mn-cs"/>
              </a:rPr>
              <a:t>Gereksinim Sahibi </a:t>
            </a:r>
            <a:r>
              <a:rPr lang="tr-TR" sz="900" i="1" kern="1200" dirty="0">
                <a:solidFill>
                  <a:schemeClr val="tx1"/>
                </a:solidFill>
                <a:effectLst/>
                <a:latin typeface="Roboto" pitchFamily="2" charset="0"/>
                <a:ea typeface="Roboto" pitchFamily="2" charset="0"/>
                <a:cs typeface="+mn-cs"/>
              </a:rPr>
              <a:t>Gruplar: Afetlerin yarattığı etkilerden daha fazla etkilendikleri bilinen gruplardır. Bu durumlarından dolayı daha hassas ve ilgi gerektiren gruplardır. Bunlar:</a:t>
            </a:r>
          </a:p>
          <a:p>
            <a:pPr marL="171450" indent="-171450" algn="just">
              <a:spcAft>
                <a:spcPts val="300"/>
              </a:spcAft>
              <a:buFont typeface="Arial" panose="020B0604020202020204" pitchFamily="34" charset="0"/>
              <a:buChar char="•"/>
            </a:pPr>
            <a:r>
              <a:rPr lang="tr-TR" sz="900" i="1" kern="1200" dirty="0">
                <a:solidFill>
                  <a:schemeClr val="tx1"/>
                </a:solidFill>
                <a:effectLst/>
                <a:latin typeface="Roboto" pitchFamily="2" charset="0"/>
                <a:ea typeface="Roboto" pitchFamily="2" charset="0"/>
                <a:cs typeface="+mn-cs"/>
              </a:rPr>
              <a:t>Kadınlar</a:t>
            </a:r>
          </a:p>
          <a:p>
            <a:pPr marL="171450" indent="-171450" algn="just">
              <a:spcAft>
                <a:spcPts val="300"/>
              </a:spcAft>
              <a:buFont typeface="Arial" panose="020B0604020202020204" pitchFamily="34" charset="0"/>
              <a:buChar char="•"/>
            </a:pPr>
            <a:r>
              <a:rPr lang="tr-TR" sz="900" i="1" kern="1200" dirty="0">
                <a:solidFill>
                  <a:schemeClr val="tx1"/>
                </a:solidFill>
                <a:effectLst/>
                <a:latin typeface="Roboto" pitchFamily="2" charset="0"/>
                <a:ea typeface="Roboto" pitchFamily="2" charset="0"/>
                <a:cs typeface="+mn-cs"/>
              </a:rPr>
              <a:t>Çocuklar</a:t>
            </a:r>
          </a:p>
          <a:p>
            <a:pPr marL="171450" indent="-171450" algn="just">
              <a:spcAft>
                <a:spcPts val="300"/>
              </a:spcAft>
              <a:buFont typeface="Arial" panose="020B0604020202020204" pitchFamily="34" charset="0"/>
              <a:buChar char="•"/>
            </a:pPr>
            <a:r>
              <a:rPr lang="tr-TR" sz="900" i="1" kern="1200" dirty="0">
                <a:solidFill>
                  <a:schemeClr val="tx1"/>
                </a:solidFill>
                <a:effectLst/>
                <a:latin typeface="Roboto" pitchFamily="2" charset="0"/>
                <a:ea typeface="Roboto" pitchFamily="2" charset="0"/>
                <a:cs typeface="+mn-cs"/>
              </a:rPr>
              <a:t>Engelliler</a:t>
            </a:r>
          </a:p>
          <a:p>
            <a:pPr marL="171450" indent="-171450" algn="just">
              <a:spcAft>
                <a:spcPts val="300"/>
              </a:spcAft>
              <a:buFont typeface="Arial" panose="020B0604020202020204" pitchFamily="34" charset="0"/>
              <a:buChar char="•"/>
            </a:pPr>
            <a:r>
              <a:rPr lang="tr-TR" sz="900" i="1" kern="1200" dirty="0">
                <a:solidFill>
                  <a:schemeClr val="tx1"/>
                </a:solidFill>
                <a:effectLst/>
                <a:latin typeface="Roboto" pitchFamily="2" charset="0"/>
                <a:ea typeface="Roboto" pitchFamily="2" charset="0"/>
                <a:cs typeface="+mn-cs"/>
              </a:rPr>
              <a:t>Yaşlılar</a:t>
            </a:r>
          </a:p>
          <a:p>
            <a:pPr algn="just">
              <a:spcAft>
                <a:spcPts val="300"/>
              </a:spcAft>
            </a:pPr>
            <a:r>
              <a:rPr lang="tr-TR" sz="900" i="1" kern="1200" dirty="0">
                <a:solidFill>
                  <a:schemeClr val="tx1"/>
                </a:solidFill>
                <a:effectLst/>
                <a:latin typeface="Roboto" pitchFamily="2" charset="0"/>
                <a:ea typeface="Roboto" pitchFamily="2" charset="0"/>
                <a:cs typeface="+mn-cs"/>
              </a:rPr>
              <a:t>Özel İhtiyaç Sahipleri: Düzenli ve sürekli olarak kesintisiz ilaç, medikal bakım ve takip gerektiren bir rahatsızlığı olan kişilerdir.</a:t>
            </a:r>
          </a:p>
          <a:p>
            <a:pPr marL="171450" indent="-171450" algn="just">
              <a:spcAft>
                <a:spcPts val="300"/>
              </a:spcAft>
              <a:buFont typeface="Arial" panose="020B0604020202020204" pitchFamily="34" charset="0"/>
              <a:buChar char="•"/>
            </a:pPr>
            <a:r>
              <a:rPr lang="tr-TR" sz="900" i="1" kern="1200" dirty="0">
                <a:solidFill>
                  <a:schemeClr val="tx1"/>
                </a:solidFill>
                <a:effectLst/>
                <a:latin typeface="Roboto" pitchFamily="2" charset="0"/>
                <a:ea typeface="Roboto" pitchFamily="2" charset="0"/>
                <a:cs typeface="+mn-cs"/>
              </a:rPr>
              <a:t>Diyabet hastaları</a:t>
            </a:r>
          </a:p>
          <a:p>
            <a:pPr marL="171450" indent="-171450" algn="just">
              <a:spcAft>
                <a:spcPts val="300"/>
              </a:spcAft>
              <a:buFont typeface="Arial" panose="020B0604020202020204" pitchFamily="34" charset="0"/>
              <a:buChar char="•"/>
            </a:pPr>
            <a:r>
              <a:rPr lang="tr-TR" sz="900" i="1" kern="1200" dirty="0">
                <a:solidFill>
                  <a:schemeClr val="tx1"/>
                </a:solidFill>
                <a:effectLst/>
                <a:latin typeface="Roboto" pitchFamily="2" charset="0"/>
                <a:ea typeface="Roboto" pitchFamily="2" charset="0"/>
                <a:cs typeface="+mn-cs"/>
              </a:rPr>
              <a:t>Diyaliz hastaları</a:t>
            </a:r>
          </a:p>
          <a:p>
            <a:pPr marL="171450" indent="-171450" algn="just">
              <a:spcAft>
                <a:spcPts val="300"/>
              </a:spcAft>
              <a:buFont typeface="Arial" panose="020B0604020202020204" pitchFamily="34" charset="0"/>
              <a:buChar char="•"/>
            </a:pPr>
            <a:r>
              <a:rPr lang="tr-TR" sz="900" i="1" kern="1200" dirty="0">
                <a:solidFill>
                  <a:schemeClr val="tx1"/>
                </a:solidFill>
                <a:effectLst/>
                <a:latin typeface="Roboto" pitchFamily="2" charset="0"/>
                <a:ea typeface="Roboto" pitchFamily="2" charset="0"/>
                <a:cs typeface="+mn-cs"/>
              </a:rPr>
              <a:t>Yoğun bakım hastaları gibi</a:t>
            </a:r>
          </a:p>
          <a:p>
            <a:pPr marL="0" marR="0" lvl="0" indent="0" algn="just" defTabSz="914400" rtl="0" eaLnBrk="1" fontAlgn="auto" latinLnBrk="0" hangingPunct="1">
              <a:lnSpc>
                <a:spcPct val="100000"/>
              </a:lnSpc>
              <a:spcBef>
                <a:spcPts val="0"/>
              </a:spcBef>
              <a:spcAft>
                <a:spcPts val="300"/>
              </a:spcAft>
              <a:buClrTx/>
              <a:buSzTx/>
              <a:buFontTx/>
              <a:buNone/>
              <a:tabLst/>
              <a:defRPr/>
            </a:pPr>
            <a:endParaRPr lang="tr-TR" sz="900" b="1" i="1" u="sng" kern="1200" dirty="0">
              <a:solidFill>
                <a:schemeClr val="tx1"/>
              </a:solidFill>
              <a:latin typeface="Roboto" pitchFamily="2" charset="0"/>
              <a:ea typeface="Roboto" pitchFamily="2" charset="0"/>
              <a:cs typeface="+mn-cs"/>
            </a:endParaRPr>
          </a:p>
          <a:p>
            <a:pPr marL="0" marR="0" lvl="0" indent="0" algn="just" defTabSz="914400" rtl="0" eaLnBrk="1" fontAlgn="auto" latinLnBrk="0" hangingPunct="1">
              <a:lnSpc>
                <a:spcPct val="100000"/>
              </a:lnSpc>
              <a:spcBef>
                <a:spcPts val="0"/>
              </a:spcBef>
              <a:spcAft>
                <a:spcPts val="300"/>
              </a:spcAft>
              <a:buClrTx/>
              <a:buSzTx/>
              <a:buFontTx/>
              <a:buNone/>
              <a:tabLst/>
              <a:defRPr/>
            </a:pPr>
            <a:r>
              <a:rPr lang="tr-TR" sz="900" b="1" i="1" u="sng" kern="1200" dirty="0">
                <a:solidFill>
                  <a:schemeClr val="tx1"/>
                </a:solidFill>
                <a:latin typeface="Roboto" pitchFamily="2" charset="0"/>
                <a:ea typeface="Roboto" pitchFamily="2" charset="0"/>
                <a:cs typeface="+mn-cs"/>
              </a:rPr>
              <a:t>Bilgi Notu 2:</a:t>
            </a:r>
            <a:endParaRPr lang="tr-TR" sz="900" i="1" u="sng" kern="1200" dirty="0">
              <a:solidFill>
                <a:schemeClr val="tx1"/>
              </a:solidFill>
              <a:latin typeface="Roboto" pitchFamily="2" charset="0"/>
              <a:ea typeface="Roboto" pitchFamily="2" charset="0"/>
              <a:cs typeface="+mn-cs"/>
            </a:endParaRPr>
          </a:p>
          <a:p>
            <a:pPr marL="0" marR="0" indent="0" algn="just" defTabSz="914400" rtl="0" eaLnBrk="1" fontAlgn="auto" latinLnBrk="0" hangingPunct="1">
              <a:lnSpc>
                <a:spcPct val="100000"/>
              </a:lnSpc>
              <a:spcBef>
                <a:spcPts val="0"/>
              </a:spcBef>
              <a:spcAft>
                <a:spcPts val="300"/>
              </a:spcAft>
              <a:buClrTx/>
              <a:buSzTx/>
              <a:buFontTx/>
              <a:buNone/>
              <a:tabLst/>
              <a:defRPr/>
            </a:pPr>
            <a:r>
              <a:rPr lang="tr-TR" sz="900" i="1" kern="1200" dirty="0">
                <a:solidFill>
                  <a:schemeClr val="tx1"/>
                </a:solidFill>
                <a:latin typeface="Roboto" pitchFamily="2" charset="0"/>
                <a:ea typeface="Roboto" pitchFamily="2" charset="0"/>
                <a:cs typeface="+mn-cs"/>
              </a:rPr>
              <a:t>Afet ve acil durum çantasında bu kişiler için bulundurulması gereken özel malzemeler şöyle sıralanabilir:</a:t>
            </a:r>
          </a:p>
          <a:p>
            <a:pPr marL="0" marR="0" indent="0" algn="just" defTabSz="914400" rtl="0" eaLnBrk="1" fontAlgn="auto" latinLnBrk="0" hangingPunct="1">
              <a:lnSpc>
                <a:spcPct val="100000"/>
              </a:lnSpc>
              <a:spcBef>
                <a:spcPts val="0"/>
              </a:spcBef>
              <a:spcAft>
                <a:spcPts val="300"/>
              </a:spcAft>
              <a:buClrTx/>
              <a:buSzTx/>
              <a:tabLst/>
              <a:defRPr/>
            </a:pPr>
            <a:r>
              <a:rPr lang="tr-TR" sz="900" b="1" i="1" kern="1200" dirty="0">
                <a:solidFill>
                  <a:schemeClr val="tx1"/>
                </a:solidFill>
                <a:latin typeface="Roboto" pitchFamily="2" charset="0"/>
                <a:ea typeface="Roboto" pitchFamily="2" charset="0"/>
                <a:cs typeface="+mn-cs"/>
              </a:rPr>
              <a:t>Engelliler için; </a:t>
            </a:r>
            <a:r>
              <a:rPr lang="tr-TR" sz="900" i="1" kern="1200" dirty="0">
                <a:solidFill>
                  <a:schemeClr val="tx1"/>
                </a:solidFill>
                <a:latin typeface="Roboto" pitchFamily="2" charset="0"/>
                <a:ea typeface="Roboto" pitchFamily="2" charset="0"/>
                <a:cs typeface="+mn-cs"/>
              </a:rPr>
              <a:t>engelliliği ispatlayan belgeler, varsa engelli kimlik kartı,  yedek protezler ve  ilaçlar ve reçeteleri vb.</a:t>
            </a:r>
            <a:r>
              <a:rPr lang="tr-TR" sz="900" b="1" i="1" kern="1200" dirty="0">
                <a:solidFill>
                  <a:schemeClr val="tx1"/>
                </a:solidFill>
                <a:latin typeface="Roboto" pitchFamily="2" charset="0"/>
                <a:ea typeface="Roboto" pitchFamily="2" charset="0"/>
                <a:cs typeface="+mn-cs"/>
              </a:rPr>
              <a:t> </a:t>
            </a:r>
          </a:p>
          <a:p>
            <a:pPr marL="0" marR="0" indent="0" algn="just" defTabSz="914400" rtl="0" eaLnBrk="1" fontAlgn="auto" latinLnBrk="0" hangingPunct="1">
              <a:lnSpc>
                <a:spcPct val="100000"/>
              </a:lnSpc>
              <a:spcBef>
                <a:spcPts val="0"/>
              </a:spcBef>
              <a:spcAft>
                <a:spcPts val="300"/>
              </a:spcAft>
              <a:buClrTx/>
              <a:buSzTx/>
              <a:tabLst/>
              <a:defRPr/>
            </a:pPr>
            <a:r>
              <a:rPr lang="tr-TR" sz="900" b="1" i="1" kern="1200" dirty="0">
                <a:solidFill>
                  <a:schemeClr val="tx1"/>
                </a:solidFill>
                <a:latin typeface="Roboto" pitchFamily="2" charset="0"/>
                <a:ea typeface="Roboto" pitchFamily="2" charset="0"/>
                <a:cs typeface="+mn-cs"/>
              </a:rPr>
              <a:t>Küçük çocuk veya bebekler için; </a:t>
            </a:r>
            <a:r>
              <a:rPr lang="tr-TR" sz="900" i="1" kern="1200" dirty="0">
                <a:solidFill>
                  <a:schemeClr val="tx1"/>
                </a:solidFill>
                <a:latin typeface="Roboto" pitchFamily="2" charset="0"/>
                <a:ea typeface="Roboto" pitchFamily="2" charset="0"/>
                <a:cs typeface="+mn-cs"/>
              </a:rPr>
              <a:t>bebek maması, biberon, çocuk bezi, oyuncak ve çocuk aktivite çantası vb.</a:t>
            </a:r>
          </a:p>
          <a:p>
            <a:pPr marL="0" marR="0" indent="0" algn="just" defTabSz="914400" rtl="0" eaLnBrk="1" fontAlgn="auto" latinLnBrk="0" hangingPunct="1">
              <a:lnSpc>
                <a:spcPct val="100000"/>
              </a:lnSpc>
              <a:spcBef>
                <a:spcPts val="0"/>
              </a:spcBef>
              <a:spcAft>
                <a:spcPts val="300"/>
              </a:spcAft>
              <a:buClrTx/>
              <a:buSzTx/>
              <a:tabLst/>
              <a:defRPr/>
            </a:pPr>
            <a:r>
              <a:rPr lang="tr-TR" sz="900" b="1" i="1" kern="1200" dirty="0">
                <a:solidFill>
                  <a:schemeClr val="tx1"/>
                </a:solidFill>
                <a:latin typeface="Roboto" pitchFamily="2" charset="0"/>
                <a:ea typeface="Roboto" pitchFamily="2" charset="0"/>
                <a:cs typeface="+mn-cs"/>
              </a:rPr>
              <a:t>Yaşlılar için; </a:t>
            </a:r>
            <a:r>
              <a:rPr lang="tr-TR" sz="900" i="1" kern="1200" dirty="0">
                <a:solidFill>
                  <a:schemeClr val="tx1"/>
                </a:solidFill>
                <a:latin typeface="Roboto" pitchFamily="2" charset="0"/>
                <a:ea typeface="Roboto" pitchFamily="2" charset="0"/>
                <a:cs typeface="+mn-cs"/>
              </a:rPr>
              <a:t>tıbbi belgeler, yedek protezler ve ilaçlar ve reçeteleri vb.</a:t>
            </a:r>
          </a:p>
          <a:p>
            <a:pPr marL="0" marR="0" indent="0" algn="just" defTabSz="914400" rtl="0" eaLnBrk="1" fontAlgn="auto" latinLnBrk="0" hangingPunct="1">
              <a:lnSpc>
                <a:spcPct val="100000"/>
              </a:lnSpc>
              <a:spcBef>
                <a:spcPts val="0"/>
              </a:spcBef>
              <a:spcAft>
                <a:spcPts val="300"/>
              </a:spcAft>
              <a:buClrTx/>
              <a:buSzTx/>
              <a:buFont typeface="Arial" pitchFamily="34" charset="0"/>
              <a:buNone/>
              <a:tabLst/>
              <a:defRPr/>
            </a:pPr>
            <a:r>
              <a:rPr lang="tr-TR" sz="900" b="1" i="1" kern="1200" dirty="0">
                <a:solidFill>
                  <a:schemeClr val="tx1"/>
                </a:solidFill>
                <a:latin typeface="Roboto" pitchFamily="2" charset="0"/>
                <a:ea typeface="Roboto" pitchFamily="2" charset="0"/>
                <a:cs typeface="+mn-cs"/>
              </a:rPr>
              <a:t>Çocuk aktivite</a:t>
            </a:r>
            <a:r>
              <a:rPr lang="tr-TR" sz="900" b="1" i="1" kern="1200" baseline="0" dirty="0">
                <a:solidFill>
                  <a:schemeClr val="tx1"/>
                </a:solidFill>
                <a:latin typeface="Roboto" pitchFamily="2" charset="0"/>
                <a:ea typeface="Roboto" pitchFamily="2" charset="0"/>
                <a:cs typeface="+mn-cs"/>
              </a:rPr>
              <a:t> çantası</a:t>
            </a:r>
            <a:r>
              <a:rPr lang="tr-TR" sz="900" i="1" kern="1200" baseline="0" dirty="0">
                <a:solidFill>
                  <a:schemeClr val="tx1"/>
                </a:solidFill>
                <a:latin typeface="Roboto" pitchFamily="2" charset="0"/>
                <a:ea typeface="Roboto" pitchFamily="2" charset="0"/>
                <a:cs typeface="+mn-cs"/>
              </a:rPr>
              <a:t>;</a:t>
            </a:r>
          </a:p>
          <a:p>
            <a:pPr marL="252000" marR="0" lvl="1" indent="-180000" algn="just" defTabSz="914400" rtl="0" eaLnBrk="1" fontAlgn="auto" latinLnBrk="0" hangingPunct="1">
              <a:lnSpc>
                <a:spcPct val="100000"/>
              </a:lnSpc>
              <a:spcBef>
                <a:spcPts val="0"/>
              </a:spcBef>
              <a:spcAft>
                <a:spcPts val="300"/>
              </a:spcAft>
              <a:buClrTx/>
              <a:buSzTx/>
              <a:buFont typeface="Arial" pitchFamily="34" charset="0"/>
              <a:buChar char="•"/>
              <a:tabLst/>
              <a:defRPr/>
            </a:pPr>
            <a:r>
              <a:rPr lang="tr-TR" sz="900" i="1" kern="1200" dirty="0">
                <a:solidFill>
                  <a:schemeClr val="tx1"/>
                </a:solidFill>
                <a:latin typeface="Roboto" pitchFamily="2" charset="0"/>
                <a:ea typeface="Roboto" pitchFamily="2" charset="0"/>
                <a:cs typeface="+mn-cs"/>
              </a:rPr>
              <a:t> Çocuk yaşadığı travmaları oyun sırasında, resim çizerken anlatabilir ve atlatabilirler.</a:t>
            </a:r>
          </a:p>
          <a:p>
            <a:pPr marL="252000" marR="0" lvl="1" indent="-180000" algn="just" defTabSz="914400" rtl="0" eaLnBrk="1" fontAlgn="auto" latinLnBrk="0" hangingPunct="1">
              <a:lnSpc>
                <a:spcPct val="100000"/>
              </a:lnSpc>
              <a:spcBef>
                <a:spcPts val="0"/>
              </a:spcBef>
              <a:spcAft>
                <a:spcPts val="300"/>
              </a:spcAft>
              <a:buClrTx/>
              <a:buSzTx/>
              <a:buFont typeface="Arial" pitchFamily="34" charset="0"/>
              <a:buChar char="•"/>
              <a:tabLst/>
              <a:defRPr/>
            </a:pPr>
            <a:r>
              <a:rPr lang="tr-TR" sz="900" i="1" kern="1200" dirty="0">
                <a:solidFill>
                  <a:schemeClr val="tx1"/>
                </a:solidFill>
                <a:latin typeface="Roboto" pitchFamily="2" charset="0"/>
                <a:ea typeface="Roboto" pitchFamily="2" charset="0"/>
                <a:cs typeface="+mn-cs"/>
              </a:rPr>
              <a:t> Çocuğun oyalanması ebeveynler için zaman kazandırıcıdır.</a:t>
            </a:r>
          </a:p>
          <a:p>
            <a:pPr marL="252000" marR="0" lvl="1" indent="-180000" algn="just" defTabSz="914400" rtl="0" eaLnBrk="1" fontAlgn="auto" latinLnBrk="0" hangingPunct="1">
              <a:lnSpc>
                <a:spcPct val="100000"/>
              </a:lnSpc>
              <a:spcBef>
                <a:spcPts val="0"/>
              </a:spcBef>
              <a:spcAft>
                <a:spcPts val="300"/>
              </a:spcAft>
              <a:buClrTx/>
              <a:buSzTx/>
              <a:buFont typeface="Arial" pitchFamily="34" charset="0"/>
              <a:buChar char="•"/>
              <a:tabLst/>
              <a:defRPr/>
            </a:pPr>
            <a:r>
              <a:rPr lang="tr-TR" sz="900" i="1" kern="1200" dirty="0">
                <a:solidFill>
                  <a:schemeClr val="tx1"/>
                </a:solidFill>
                <a:latin typeface="Roboto" pitchFamily="2" charset="0"/>
                <a:ea typeface="Roboto" pitchFamily="2" charset="0"/>
                <a:cs typeface="+mn-cs"/>
              </a:rPr>
              <a:t>Afet sonrası ortamı anlamlandırması için acil durum araçları (ambulans, itfaiye aracı vb.) ve bebek karakterlerin olduğu oyuncak setleri kullanılabilir.</a:t>
            </a:r>
          </a:p>
          <a:p>
            <a:pPr marL="252000" marR="0" lvl="1" indent="-180000" algn="just" defTabSz="914400" rtl="0" eaLnBrk="1" fontAlgn="auto" latinLnBrk="0" hangingPunct="1">
              <a:lnSpc>
                <a:spcPct val="100000"/>
              </a:lnSpc>
              <a:spcBef>
                <a:spcPts val="0"/>
              </a:spcBef>
              <a:spcAft>
                <a:spcPts val="300"/>
              </a:spcAft>
              <a:buClrTx/>
              <a:buSzTx/>
              <a:buFont typeface="Arial" pitchFamily="34" charset="0"/>
              <a:buChar char="•"/>
              <a:tabLst/>
              <a:defRPr/>
            </a:pPr>
            <a:r>
              <a:rPr lang="tr-TR" sz="900" i="1" kern="1200" dirty="0">
                <a:solidFill>
                  <a:schemeClr val="tx1"/>
                </a:solidFill>
                <a:latin typeface="Roboto" pitchFamily="2" charset="0"/>
                <a:ea typeface="Roboto" pitchFamily="2" charset="0"/>
                <a:cs typeface="+mn-cs"/>
              </a:rPr>
              <a:t>Afet sonrası çocuklara çantalarını alarak evden çıkma görevi verebilirsiniz.</a:t>
            </a:r>
          </a:p>
          <a:p>
            <a:pPr marL="0" marR="0" lvl="0" indent="0" algn="just" defTabSz="914400" rtl="0" eaLnBrk="1" fontAlgn="auto" latinLnBrk="0" hangingPunct="1">
              <a:lnSpc>
                <a:spcPct val="100000"/>
              </a:lnSpc>
              <a:spcBef>
                <a:spcPts val="0"/>
              </a:spcBef>
              <a:spcAft>
                <a:spcPts val="300"/>
              </a:spcAft>
              <a:buClrTx/>
              <a:buSzTx/>
              <a:buFontTx/>
              <a:buNone/>
              <a:tabLst/>
              <a:defRPr/>
            </a:pPr>
            <a:endParaRPr lang="tr-TR" sz="900" b="1" i="1" u="sng" kern="1200" dirty="0">
              <a:solidFill>
                <a:schemeClr val="tx1"/>
              </a:solidFill>
              <a:latin typeface="Roboto" pitchFamily="2" charset="0"/>
              <a:ea typeface="Roboto" pitchFamily="2" charset="0"/>
              <a:cs typeface="+mn-cs"/>
            </a:endParaRPr>
          </a:p>
          <a:p>
            <a:pPr marL="0" marR="0" lvl="0" indent="0" algn="just" defTabSz="914400" rtl="0" eaLnBrk="1" fontAlgn="auto" latinLnBrk="0" hangingPunct="1">
              <a:lnSpc>
                <a:spcPct val="100000"/>
              </a:lnSpc>
              <a:spcBef>
                <a:spcPts val="0"/>
              </a:spcBef>
              <a:spcAft>
                <a:spcPts val="300"/>
              </a:spcAft>
              <a:buClrTx/>
              <a:buSzTx/>
              <a:buFontTx/>
              <a:buNone/>
              <a:tabLst/>
              <a:defRPr/>
            </a:pPr>
            <a:r>
              <a:rPr lang="tr-TR" sz="900" b="1" i="1" u="sng" kern="1200" dirty="0">
                <a:solidFill>
                  <a:schemeClr val="tx1"/>
                </a:solidFill>
                <a:latin typeface="Roboto" pitchFamily="2" charset="0"/>
                <a:ea typeface="Roboto" pitchFamily="2" charset="0"/>
                <a:cs typeface="+mn-cs"/>
              </a:rPr>
              <a:t>Bilgi Notu 3:</a:t>
            </a:r>
            <a:endParaRPr lang="tr-TR" sz="900" i="1" u="sng" kern="1200" dirty="0">
              <a:solidFill>
                <a:schemeClr val="tx1"/>
              </a:solidFill>
              <a:latin typeface="Roboto" pitchFamily="2" charset="0"/>
              <a:ea typeface="Roboto" pitchFamily="2" charset="0"/>
              <a:cs typeface="+mn-cs"/>
            </a:endParaRPr>
          </a:p>
          <a:p>
            <a:pPr algn="just">
              <a:spcAft>
                <a:spcPts val="300"/>
              </a:spcAft>
            </a:pPr>
            <a:r>
              <a:rPr lang="tr-TR" sz="900" i="1" kern="1200" dirty="0">
                <a:solidFill>
                  <a:schemeClr val="tx1"/>
                </a:solidFill>
                <a:effectLst/>
                <a:latin typeface="Roboto" pitchFamily="2" charset="0"/>
                <a:ea typeface="Roboto" pitchFamily="2" charset="0"/>
                <a:cs typeface="+mn-cs"/>
              </a:rPr>
              <a:t>Ailede engelli, küçük çocuk, bebek, yaşlı veya kronik hastalar varsa bu kişilerin özel ihtiyaçları göz önünde bulundurulmalıdır. Afet ve acil durum çantasında bu kişiler için bulundurulması gereken özel malzemeler şöyle sıralanabilir:</a:t>
            </a:r>
          </a:p>
          <a:p>
            <a:pPr marL="252000" indent="-180000" algn="just">
              <a:spcAft>
                <a:spcPts val="300"/>
              </a:spcAft>
              <a:buFont typeface="Arial" panose="020B0604020202020204" pitchFamily="34" charset="0"/>
              <a:buChar char="•"/>
            </a:pPr>
            <a:r>
              <a:rPr lang="tr-TR" sz="900" i="1" kern="1200" dirty="0">
                <a:solidFill>
                  <a:schemeClr val="tx1"/>
                </a:solidFill>
                <a:effectLst/>
                <a:latin typeface="Roboto" pitchFamily="2" charset="0"/>
                <a:ea typeface="Roboto" pitchFamily="2" charset="0"/>
                <a:cs typeface="+mn-cs"/>
              </a:rPr>
              <a:t>Engellilik veya sağlık durumlarıyla ilgili yazılı açıklamalar.</a:t>
            </a:r>
          </a:p>
          <a:p>
            <a:pPr marL="252000" indent="-180000" algn="just">
              <a:spcAft>
                <a:spcPts val="300"/>
              </a:spcAft>
              <a:buFont typeface="Arial" panose="020B0604020202020204" pitchFamily="34" charset="0"/>
              <a:buChar char="•"/>
            </a:pPr>
            <a:r>
              <a:rPr lang="tr-TR" sz="900" i="1" kern="1200" dirty="0">
                <a:solidFill>
                  <a:schemeClr val="tx1"/>
                </a:solidFill>
                <a:effectLst/>
                <a:latin typeface="Roboto" pitchFamily="2" charset="0"/>
                <a:ea typeface="Roboto" pitchFamily="2" charset="0"/>
                <a:cs typeface="+mn-cs"/>
              </a:rPr>
              <a:t>Tıbbi uyarı etiketleri veya bilezikleri.</a:t>
            </a:r>
          </a:p>
          <a:p>
            <a:pPr marL="252000" indent="-180000" algn="just">
              <a:spcAft>
                <a:spcPts val="300"/>
              </a:spcAft>
              <a:buFont typeface="Arial" panose="020B0604020202020204" pitchFamily="34" charset="0"/>
              <a:buChar char="•"/>
            </a:pPr>
            <a:r>
              <a:rPr lang="tr-TR" sz="900" i="1" kern="1200" dirty="0">
                <a:solidFill>
                  <a:schemeClr val="tx1"/>
                </a:solidFill>
                <a:effectLst/>
                <a:latin typeface="Roboto" pitchFamily="2" charset="0"/>
                <a:ea typeface="Roboto" pitchFamily="2" charset="0"/>
                <a:cs typeface="+mn-cs"/>
              </a:rPr>
              <a:t>Tıbbi ekipman ve yardımcı cihazlar (ihtiyaca göre gözlük, işitme cihazı, </a:t>
            </a:r>
            <a:r>
              <a:rPr lang="tr-TR" sz="900" i="1" kern="1200" dirty="0" err="1">
                <a:solidFill>
                  <a:schemeClr val="tx1"/>
                </a:solidFill>
                <a:effectLst/>
                <a:latin typeface="Roboto" pitchFamily="2" charset="0"/>
                <a:ea typeface="Roboto" pitchFamily="2" charset="0"/>
                <a:cs typeface="+mn-cs"/>
              </a:rPr>
              <a:t>katater</a:t>
            </a:r>
            <a:r>
              <a:rPr lang="tr-TR" sz="900" i="1" kern="1200" dirty="0">
                <a:solidFill>
                  <a:schemeClr val="tx1"/>
                </a:solidFill>
                <a:effectLst/>
                <a:latin typeface="Roboto" pitchFamily="2" charset="0"/>
                <a:ea typeface="Roboto" pitchFamily="2" charset="0"/>
                <a:cs typeface="+mn-cs"/>
              </a:rPr>
              <a:t>, baston, değnek, akülü tekerlekli sandalye, aküyle çalışan teknolojik yardım cihazları gibi), bunların yedek pil/aküleri ve şarj cihazı.</a:t>
            </a:r>
          </a:p>
          <a:p>
            <a:pPr marL="252000" indent="-180000" algn="just">
              <a:spcAft>
                <a:spcPts val="300"/>
              </a:spcAft>
              <a:buFont typeface="Arial" panose="020B0604020202020204" pitchFamily="34" charset="0"/>
              <a:buChar char="•"/>
            </a:pPr>
            <a:r>
              <a:rPr lang="tr-TR" sz="900" i="1" kern="1200" dirty="0">
                <a:solidFill>
                  <a:schemeClr val="tx1"/>
                </a:solidFill>
                <a:effectLst/>
                <a:latin typeface="Roboto" pitchFamily="2" charset="0"/>
                <a:ea typeface="Roboto" pitchFamily="2" charset="0"/>
                <a:cs typeface="+mn-cs"/>
              </a:rPr>
              <a:t>Reçete sahibinin adı, dozu, kullanım periyodu, doktoru ve eczacısını da içerecek şekilde tedavilerinde kullanılan ilaçların listesi.</a:t>
            </a:r>
          </a:p>
          <a:p>
            <a:pPr marL="252000" indent="-180000" algn="just">
              <a:spcAft>
                <a:spcPts val="300"/>
              </a:spcAft>
              <a:buFont typeface="Arial" panose="020B0604020202020204" pitchFamily="34" charset="0"/>
              <a:buChar char="•"/>
            </a:pPr>
            <a:r>
              <a:rPr lang="tr-TR" sz="900" i="1" kern="1200" dirty="0">
                <a:solidFill>
                  <a:schemeClr val="tx1"/>
                </a:solidFill>
                <a:effectLst/>
                <a:latin typeface="Roboto" pitchFamily="2" charset="0"/>
                <a:ea typeface="Roboto" pitchFamily="2" charset="0"/>
                <a:cs typeface="+mn-cs"/>
              </a:rPr>
              <a:t>İlacınızın (mümkünse yedek ilaç, oksijen, insülin vb.) soğuk ortamda muhafaza edilmesi</a:t>
            </a:r>
          </a:p>
          <a:p>
            <a:pPr marL="252000" indent="-180000" algn="just">
              <a:spcAft>
                <a:spcPts val="300"/>
              </a:spcAft>
              <a:buFont typeface="Arial" panose="020B0604020202020204" pitchFamily="34" charset="0"/>
              <a:buChar char="•"/>
            </a:pPr>
            <a:r>
              <a:rPr lang="tr-TR" sz="900" i="1" kern="1200" dirty="0">
                <a:solidFill>
                  <a:schemeClr val="tx1"/>
                </a:solidFill>
                <a:effectLst/>
                <a:latin typeface="Roboto" pitchFamily="2" charset="0"/>
                <a:ea typeface="Roboto" pitchFamily="2" charset="0"/>
                <a:cs typeface="+mn-cs"/>
              </a:rPr>
              <a:t>gerekiyorsa, ilaçlarınızı buz kalıbı içinde veya bir soğutucu içinde saklanacağı yere ulaştırın.</a:t>
            </a:r>
          </a:p>
          <a:p>
            <a:pPr marL="252000" indent="-180000" algn="just">
              <a:spcAft>
                <a:spcPts val="300"/>
              </a:spcAft>
              <a:buFont typeface="Arial" panose="020B0604020202020204" pitchFamily="34" charset="0"/>
              <a:buChar char="•"/>
            </a:pPr>
            <a:r>
              <a:rPr lang="tr-TR" sz="900" i="1" kern="1200" dirty="0">
                <a:solidFill>
                  <a:schemeClr val="tx1"/>
                </a:solidFill>
                <a:effectLst/>
                <a:latin typeface="Roboto" pitchFamily="2" charset="0"/>
                <a:ea typeface="Roboto" pitchFamily="2" charset="0"/>
                <a:cs typeface="+mn-cs"/>
              </a:rPr>
              <a:t>Şehir içi veya şehir dışındaki destek ağı üyelerinin ve hizmet sağlayıcılarının acil durum iletişim bilgileri listesi.</a:t>
            </a:r>
          </a:p>
          <a:p>
            <a:pPr marL="252000" indent="-180000" algn="just">
              <a:spcAft>
                <a:spcPts val="300"/>
              </a:spcAft>
              <a:buFont typeface="Arial" panose="020B0604020202020204" pitchFamily="34" charset="0"/>
              <a:buChar char="•"/>
            </a:pPr>
            <a:r>
              <a:rPr lang="tr-TR" sz="900" i="1" kern="1200" dirty="0">
                <a:solidFill>
                  <a:schemeClr val="tx1"/>
                </a:solidFill>
                <a:effectLst/>
                <a:latin typeface="Roboto" pitchFamily="2" charset="0"/>
                <a:ea typeface="Roboto" pitchFamily="2" charset="0"/>
                <a:cs typeface="+mn-cs"/>
              </a:rPr>
              <a:t>Rehber hayvan için gıda, künye, aşı kartı, veteriner irtibat bilgisi.</a:t>
            </a:r>
          </a:p>
          <a:p>
            <a:pPr marL="252000" indent="-180000" algn="just">
              <a:spcAft>
                <a:spcPts val="300"/>
              </a:spcAft>
              <a:buFont typeface="Arial" panose="020B0604020202020204" pitchFamily="34" charset="0"/>
              <a:buChar char="•"/>
            </a:pPr>
            <a:r>
              <a:rPr lang="tr-TR" sz="900" i="1" kern="1200" dirty="0">
                <a:solidFill>
                  <a:schemeClr val="tx1"/>
                </a:solidFill>
                <a:effectLst/>
                <a:latin typeface="Roboto" pitchFamily="2" charset="0"/>
                <a:ea typeface="Roboto" pitchFamily="2" charset="0"/>
                <a:cs typeface="+mn-cs"/>
              </a:rPr>
              <a:t>Beyaz imdat bayrağı veya beyaz kıyafet, düdük, el feneri ve/veya lazer </a:t>
            </a:r>
            <a:r>
              <a:rPr lang="tr-TR" sz="900" i="1" kern="1200" dirty="0" err="1">
                <a:solidFill>
                  <a:schemeClr val="tx1"/>
                </a:solidFill>
                <a:effectLst/>
                <a:latin typeface="Roboto" pitchFamily="2" charset="0"/>
                <a:ea typeface="Roboto" pitchFamily="2" charset="0"/>
                <a:cs typeface="+mn-cs"/>
              </a:rPr>
              <a:t>pointer</a:t>
            </a:r>
            <a:r>
              <a:rPr lang="tr-TR" sz="900" i="1" kern="1200" dirty="0">
                <a:solidFill>
                  <a:schemeClr val="tx1"/>
                </a:solidFill>
                <a:effectLst/>
                <a:latin typeface="Roboto" pitchFamily="2" charset="0"/>
                <a:ea typeface="Roboto" pitchFamily="2" charset="0"/>
                <a:cs typeface="+mn-cs"/>
              </a:rPr>
              <a:t>.</a:t>
            </a:r>
          </a:p>
          <a:p>
            <a:pPr marL="252000" indent="-180000" algn="just">
              <a:spcAft>
                <a:spcPts val="300"/>
              </a:spcAft>
              <a:buFont typeface="Arial" panose="020B0604020202020204" pitchFamily="34" charset="0"/>
              <a:buChar char="•"/>
            </a:pPr>
            <a:r>
              <a:rPr lang="tr-TR" sz="900" i="1" kern="1200" dirty="0">
                <a:solidFill>
                  <a:schemeClr val="tx1"/>
                </a:solidFill>
                <a:effectLst/>
                <a:latin typeface="Roboto" pitchFamily="2" charset="0"/>
                <a:ea typeface="Roboto" pitchFamily="2" charset="0"/>
                <a:cs typeface="+mn-cs"/>
              </a:rPr>
              <a:t>Yerelde siz ve sizin durumunuzdakilere yardım eden sivil toplum kuruluşlarının listesi.</a:t>
            </a:r>
          </a:p>
          <a:p>
            <a:pPr marL="252000" indent="-180000" algn="just">
              <a:spcAft>
                <a:spcPts val="300"/>
              </a:spcAft>
              <a:buFont typeface="Arial" panose="020B0604020202020204" pitchFamily="34" charset="0"/>
              <a:buChar char="•"/>
            </a:pPr>
            <a:r>
              <a:rPr lang="tr-TR" sz="900" i="1" kern="1200" dirty="0">
                <a:solidFill>
                  <a:schemeClr val="tx1"/>
                </a:solidFill>
                <a:effectLst/>
                <a:latin typeface="Roboto" pitchFamily="2" charset="0"/>
                <a:ea typeface="Roboto" pitchFamily="2" charset="0"/>
                <a:cs typeface="+mn-cs"/>
              </a:rPr>
              <a:t>Söylediklerinizin (veya işitme engelli iseniz) anlaşılmaması durumunda yardım ekibiyle irtibat kurmak üzere kişisel lamine haberleşme tahtası ve kalemi.</a:t>
            </a:r>
          </a:p>
          <a:p>
            <a:pPr algn="just">
              <a:spcAft>
                <a:spcPts val="300"/>
              </a:spcAft>
            </a:pPr>
            <a:r>
              <a:rPr lang="tr-TR" sz="900" i="1" kern="1200" dirty="0">
                <a:solidFill>
                  <a:schemeClr val="tx1"/>
                </a:solidFill>
                <a:effectLst/>
                <a:latin typeface="Roboto" pitchFamily="2" charset="0"/>
                <a:ea typeface="Roboto" pitchFamily="2" charset="0"/>
                <a:cs typeface="+mn-cs"/>
              </a:rPr>
              <a:t>Sorumlu olduğunuz tüm kişi (bebekler, yaşlılar, engelliler) ve canlılar (ev, kümes ve veya çiftlik hayvanları) için 3 günlük ihtiyaçlarını içeren hazırlıklarınızı tamamlayın.</a:t>
            </a:r>
          </a:p>
          <a:p>
            <a:pPr marL="0" marR="0" lvl="0" indent="0" algn="just" defTabSz="914400" rtl="0" eaLnBrk="1" fontAlgn="auto" latinLnBrk="0" hangingPunct="1">
              <a:lnSpc>
                <a:spcPct val="100000"/>
              </a:lnSpc>
              <a:spcBef>
                <a:spcPts val="0"/>
              </a:spcBef>
              <a:spcAft>
                <a:spcPts val="300"/>
              </a:spcAft>
              <a:buClrTx/>
              <a:buSzTx/>
              <a:buFontTx/>
              <a:buNone/>
              <a:tabLst/>
              <a:defRPr/>
            </a:pPr>
            <a:endParaRPr lang="tr-TR" sz="900" b="1" i="1" u="sng" kern="1200" dirty="0">
              <a:solidFill>
                <a:schemeClr val="tx1"/>
              </a:solidFill>
              <a:latin typeface="Roboto" pitchFamily="2" charset="0"/>
              <a:ea typeface="Roboto" pitchFamily="2" charset="0"/>
              <a:cs typeface="+mn-cs"/>
            </a:endParaRPr>
          </a:p>
          <a:p>
            <a:pPr marL="0" marR="0" lvl="0" indent="0" algn="just" defTabSz="914400" rtl="0" eaLnBrk="1" fontAlgn="auto" latinLnBrk="0" hangingPunct="1">
              <a:lnSpc>
                <a:spcPct val="100000"/>
              </a:lnSpc>
              <a:spcBef>
                <a:spcPts val="0"/>
              </a:spcBef>
              <a:spcAft>
                <a:spcPts val="300"/>
              </a:spcAft>
              <a:buClrTx/>
              <a:buSzTx/>
              <a:buFontTx/>
              <a:buNone/>
              <a:tabLst/>
              <a:defRPr/>
            </a:pPr>
            <a:r>
              <a:rPr lang="tr-TR" sz="900" b="1" i="1" u="sng" kern="1200" dirty="0">
                <a:solidFill>
                  <a:schemeClr val="tx1"/>
                </a:solidFill>
                <a:latin typeface="Roboto" pitchFamily="2" charset="0"/>
                <a:ea typeface="Roboto" pitchFamily="2" charset="0"/>
                <a:cs typeface="+mn-cs"/>
              </a:rPr>
              <a:t>Bilgi Notu 4: </a:t>
            </a:r>
          </a:p>
          <a:p>
            <a:pPr marL="0" marR="0" lvl="0" indent="0" algn="just" defTabSz="914400" rtl="0" eaLnBrk="1" fontAlgn="auto" latinLnBrk="0" hangingPunct="1">
              <a:lnSpc>
                <a:spcPct val="100000"/>
              </a:lnSpc>
              <a:spcBef>
                <a:spcPts val="0"/>
              </a:spcBef>
              <a:spcAft>
                <a:spcPts val="300"/>
              </a:spcAft>
              <a:buClrTx/>
              <a:buSzTx/>
              <a:buFontTx/>
              <a:buNone/>
              <a:tabLst/>
              <a:defRPr/>
            </a:pPr>
            <a:r>
              <a:rPr lang="tr-TR" sz="900" i="1" kern="1200" dirty="0">
                <a:solidFill>
                  <a:schemeClr val="tx1"/>
                </a:solidFill>
                <a:effectLst/>
                <a:latin typeface="Roboto" pitchFamily="2" charset="0"/>
                <a:ea typeface="Roboto" pitchFamily="2" charset="0"/>
                <a:cs typeface="+mn-cs"/>
              </a:rPr>
              <a:t>İlkyardım kiti içeriği örnek liste:</a:t>
            </a:r>
          </a:p>
          <a:p>
            <a:pPr marL="252000" indent="-180000" algn="just">
              <a:spcAft>
                <a:spcPts val="300"/>
              </a:spcAft>
              <a:buFont typeface="Arial" panose="020B0604020202020204" pitchFamily="34" charset="0"/>
              <a:buChar char="•"/>
            </a:pPr>
            <a:r>
              <a:rPr lang="tr-TR" sz="900" i="1" kern="1200" dirty="0">
                <a:solidFill>
                  <a:schemeClr val="tx1"/>
                </a:solidFill>
                <a:effectLst/>
                <a:latin typeface="Roboto" pitchFamily="2" charset="0"/>
                <a:ea typeface="Roboto" pitchFamily="2" charset="0"/>
                <a:cs typeface="+mn-cs"/>
              </a:rPr>
              <a:t>(20) Yapışkanlı bandajlar, çeşitli ebatlar</a:t>
            </a:r>
          </a:p>
          <a:p>
            <a:pPr marL="252000" indent="-180000" algn="just">
              <a:spcAft>
                <a:spcPts val="300"/>
              </a:spcAft>
              <a:buFont typeface="Arial" panose="020B0604020202020204" pitchFamily="34" charset="0"/>
              <a:buChar char="•"/>
            </a:pPr>
            <a:r>
              <a:rPr lang="tr-TR" sz="900" i="1" kern="1200" dirty="0">
                <a:solidFill>
                  <a:schemeClr val="tx1"/>
                </a:solidFill>
                <a:effectLst/>
                <a:latin typeface="Roboto" pitchFamily="2" charset="0"/>
                <a:ea typeface="Roboto" pitchFamily="2" charset="0"/>
                <a:cs typeface="+mn-cs"/>
              </a:rPr>
              <a:t>(1) 5 "x 9" steril pansuman</a:t>
            </a:r>
          </a:p>
          <a:p>
            <a:pPr marL="252000" indent="-180000" algn="just">
              <a:spcAft>
                <a:spcPts val="300"/>
              </a:spcAft>
              <a:buFont typeface="Arial" panose="020B0604020202020204" pitchFamily="34" charset="0"/>
              <a:buChar char="•"/>
            </a:pPr>
            <a:r>
              <a:rPr lang="tr-TR" sz="900" i="1" kern="1200" dirty="0">
                <a:solidFill>
                  <a:schemeClr val="tx1"/>
                </a:solidFill>
                <a:effectLst/>
                <a:latin typeface="Roboto" pitchFamily="2" charset="0"/>
                <a:ea typeface="Roboto" pitchFamily="2" charset="0"/>
                <a:cs typeface="+mn-cs"/>
              </a:rPr>
              <a:t>(1) </a:t>
            </a:r>
            <a:r>
              <a:rPr lang="tr-TR" sz="900" i="1" dirty="0">
                <a:latin typeface="Roboto" pitchFamily="2" charset="0"/>
                <a:ea typeface="Roboto" pitchFamily="2" charset="0"/>
              </a:rPr>
              <a:t>U</a:t>
            </a:r>
            <a:r>
              <a:rPr lang="tr-TR" sz="900" i="1" kern="1200" dirty="0">
                <a:solidFill>
                  <a:schemeClr val="tx1"/>
                </a:solidFill>
                <a:effectLst/>
                <a:latin typeface="Roboto" pitchFamily="2" charset="0"/>
                <a:ea typeface="Roboto" pitchFamily="2" charset="0"/>
                <a:cs typeface="+mn-cs"/>
              </a:rPr>
              <a:t>ygun rulo gazlı bez bandaj</a:t>
            </a:r>
          </a:p>
          <a:p>
            <a:pPr marL="252000" indent="-180000" algn="just">
              <a:spcAft>
                <a:spcPts val="300"/>
              </a:spcAft>
              <a:buFont typeface="Arial" panose="020B0604020202020204" pitchFamily="34" charset="0"/>
              <a:buChar char="•"/>
            </a:pPr>
            <a:r>
              <a:rPr lang="tr-TR" sz="900" i="1" kern="1200" dirty="0">
                <a:solidFill>
                  <a:schemeClr val="tx1"/>
                </a:solidFill>
                <a:effectLst/>
                <a:latin typeface="Roboto" pitchFamily="2" charset="0"/>
                <a:ea typeface="Roboto" pitchFamily="2" charset="0"/>
                <a:cs typeface="+mn-cs"/>
              </a:rPr>
              <a:t>(2) Üçgen bandajlar</a:t>
            </a:r>
          </a:p>
          <a:p>
            <a:pPr marL="252000" indent="-180000" algn="just">
              <a:spcAft>
                <a:spcPts val="300"/>
              </a:spcAft>
              <a:buFont typeface="Arial" panose="020B0604020202020204" pitchFamily="34" charset="0"/>
              <a:buChar char="•"/>
            </a:pPr>
            <a:r>
              <a:rPr lang="tr-TR" sz="900" i="1" kern="1200" dirty="0">
                <a:solidFill>
                  <a:schemeClr val="tx1"/>
                </a:solidFill>
                <a:effectLst/>
                <a:latin typeface="Roboto" pitchFamily="2" charset="0"/>
                <a:ea typeface="Roboto" pitchFamily="2" charset="0"/>
                <a:cs typeface="+mn-cs"/>
              </a:rPr>
              <a:t>(2) 3 x 3 steril gazlı bez </a:t>
            </a:r>
            <a:r>
              <a:rPr lang="tr-TR" sz="900" i="1" kern="1200" dirty="0" err="1">
                <a:solidFill>
                  <a:schemeClr val="tx1"/>
                </a:solidFill>
                <a:effectLst/>
                <a:latin typeface="Roboto" pitchFamily="2" charset="0"/>
                <a:ea typeface="Roboto" pitchFamily="2" charset="0"/>
                <a:cs typeface="+mn-cs"/>
              </a:rPr>
              <a:t>pedleri</a:t>
            </a:r>
            <a:endParaRPr lang="tr-TR" sz="900" i="1" kern="1200" dirty="0">
              <a:solidFill>
                <a:schemeClr val="tx1"/>
              </a:solidFill>
              <a:effectLst/>
              <a:latin typeface="Roboto" pitchFamily="2" charset="0"/>
              <a:ea typeface="Roboto" pitchFamily="2" charset="0"/>
              <a:cs typeface="+mn-cs"/>
            </a:endParaRPr>
          </a:p>
          <a:p>
            <a:pPr marL="252000" indent="-180000" algn="just">
              <a:spcAft>
                <a:spcPts val="300"/>
              </a:spcAft>
              <a:buFont typeface="Arial" panose="020B0604020202020204" pitchFamily="34" charset="0"/>
              <a:buChar char="•"/>
            </a:pPr>
            <a:r>
              <a:rPr lang="tr-TR" sz="900" i="1" kern="1200" dirty="0">
                <a:solidFill>
                  <a:schemeClr val="tx1"/>
                </a:solidFill>
                <a:effectLst/>
                <a:latin typeface="Roboto" pitchFamily="2" charset="0"/>
                <a:ea typeface="Roboto" pitchFamily="2" charset="0"/>
                <a:cs typeface="+mn-cs"/>
              </a:rPr>
              <a:t>(2) 4 x 4 steril gazlı bez </a:t>
            </a:r>
            <a:r>
              <a:rPr lang="tr-TR" sz="900" i="1" kern="1200" dirty="0" err="1">
                <a:solidFill>
                  <a:schemeClr val="tx1"/>
                </a:solidFill>
                <a:effectLst/>
                <a:latin typeface="Roboto" pitchFamily="2" charset="0"/>
                <a:ea typeface="Roboto" pitchFamily="2" charset="0"/>
                <a:cs typeface="+mn-cs"/>
              </a:rPr>
              <a:t>pedleri</a:t>
            </a:r>
            <a:endParaRPr lang="tr-TR" sz="900" i="1" kern="1200" dirty="0">
              <a:solidFill>
                <a:schemeClr val="tx1"/>
              </a:solidFill>
              <a:effectLst/>
              <a:latin typeface="Roboto" pitchFamily="2" charset="0"/>
              <a:ea typeface="Roboto" pitchFamily="2" charset="0"/>
              <a:cs typeface="+mn-cs"/>
            </a:endParaRPr>
          </a:p>
          <a:p>
            <a:pPr marL="252000" indent="-180000" algn="just">
              <a:spcAft>
                <a:spcPts val="300"/>
              </a:spcAft>
              <a:buFont typeface="Arial" panose="020B0604020202020204" pitchFamily="34" charset="0"/>
              <a:buChar char="•"/>
            </a:pPr>
            <a:r>
              <a:rPr lang="tr-TR" sz="900" i="1" kern="1200" dirty="0">
                <a:solidFill>
                  <a:schemeClr val="tx1"/>
                </a:solidFill>
                <a:effectLst/>
                <a:latin typeface="Roboto" pitchFamily="2" charset="0"/>
                <a:ea typeface="Roboto" pitchFamily="2" charset="0"/>
                <a:cs typeface="+mn-cs"/>
              </a:rPr>
              <a:t>(1) Rulo 3 "yapışkan bandaj</a:t>
            </a:r>
          </a:p>
          <a:p>
            <a:pPr marL="252000" indent="-180000" algn="just">
              <a:spcAft>
                <a:spcPts val="300"/>
              </a:spcAft>
              <a:buFont typeface="Arial" panose="020B0604020202020204" pitchFamily="34" charset="0"/>
              <a:buChar char="•"/>
            </a:pPr>
            <a:r>
              <a:rPr lang="tr-TR" sz="900" i="1" kern="1200" dirty="0">
                <a:solidFill>
                  <a:schemeClr val="tx1"/>
                </a:solidFill>
                <a:effectLst/>
                <a:latin typeface="Roboto" pitchFamily="2" charset="0"/>
                <a:ea typeface="Roboto" pitchFamily="2" charset="0"/>
                <a:cs typeface="+mn-cs"/>
              </a:rPr>
              <a:t>(2) Antiseptik el bezleri veya susuz alkol bazlı el dezenfektanı</a:t>
            </a:r>
          </a:p>
          <a:p>
            <a:pPr marL="252000" indent="-180000" algn="just">
              <a:spcAft>
                <a:spcPts val="300"/>
              </a:spcAft>
              <a:buFont typeface="Arial" panose="020B0604020202020204" pitchFamily="34" charset="0"/>
              <a:buChar char="•"/>
            </a:pPr>
            <a:r>
              <a:rPr lang="tr-TR" sz="900" i="1" kern="1200" dirty="0">
                <a:solidFill>
                  <a:schemeClr val="tx1"/>
                </a:solidFill>
                <a:effectLst/>
                <a:latin typeface="Roboto" pitchFamily="2" charset="0"/>
                <a:ea typeface="Roboto" pitchFamily="2" charset="0"/>
                <a:cs typeface="+mn-cs"/>
              </a:rPr>
              <a:t>(6) Antiseptik mendiller</a:t>
            </a:r>
          </a:p>
          <a:p>
            <a:pPr marL="252000" indent="-180000" algn="just">
              <a:spcAft>
                <a:spcPts val="300"/>
              </a:spcAft>
              <a:buFont typeface="Arial" panose="020B0604020202020204" pitchFamily="34" charset="0"/>
              <a:buChar char="•"/>
            </a:pPr>
            <a:r>
              <a:rPr lang="tr-TR" sz="900" i="1" kern="1200" dirty="0">
                <a:solidFill>
                  <a:schemeClr val="tx1"/>
                </a:solidFill>
                <a:effectLst/>
                <a:latin typeface="Roboto" pitchFamily="2" charset="0"/>
                <a:ea typeface="Roboto" pitchFamily="2" charset="0"/>
                <a:cs typeface="+mn-cs"/>
              </a:rPr>
              <a:t>(2) T</a:t>
            </a:r>
            <a:r>
              <a:rPr lang="tr-TR" sz="900" i="1" dirty="0">
                <a:latin typeface="Roboto" pitchFamily="2" charset="0"/>
                <a:ea typeface="Roboto" pitchFamily="2" charset="0"/>
              </a:rPr>
              <a:t>ıbbi sınıf </a:t>
            </a:r>
            <a:r>
              <a:rPr lang="tr-TR" sz="900" i="1" kern="1200" dirty="0">
                <a:solidFill>
                  <a:schemeClr val="tx1"/>
                </a:solidFill>
                <a:effectLst/>
                <a:latin typeface="Roboto" pitchFamily="2" charset="0"/>
                <a:ea typeface="Roboto" pitchFamily="2" charset="0"/>
                <a:cs typeface="+mn-cs"/>
              </a:rPr>
              <a:t>büyük boy lateks eldiven</a:t>
            </a:r>
          </a:p>
          <a:p>
            <a:pPr marL="252000" indent="-180000" algn="just">
              <a:spcAft>
                <a:spcPts val="300"/>
              </a:spcAft>
              <a:buFont typeface="Arial" panose="020B0604020202020204" pitchFamily="34" charset="0"/>
              <a:buChar char="•"/>
            </a:pPr>
            <a:r>
              <a:rPr lang="tr-TR" sz="900" i="1" kern="1200" dirty="0">
                <a:solidFill>
                  <a:schemeClr val="tx1"/>
                </a:solidFill>
                <a:effectLst/>
                <a:latin typeface="Roboto" pitchFamily="2" charset="0"/>
                <a:ea typeface="Roboto" pitchFamily="2" charset="0"/>
                <a:cs typeface="+mn-cs"/>
              </a:rPr>
              <a:t>Yapışkan bant, 2 "genişlik</a:t>
            </a:r>
          </a:p>
          <a:p>
            <a:pPr marL="252000" indent="-180000" algn="just">
              <a:spcAft>
                <a:spcPts val="300"/>
              </a:spcAft>
              <a:buFont typeface="Arial" panose="020B0604020202020204" pitchFamily="34" charset="0"/>
              <a:buChar char="•"/>
            </a:pPr>
            <a:r>
              <a:rPr lang="tr-TR" sz="900" i="1" kern="1200" dirty="0">
                <a:solidFill>
                  <a:schemeClr val="tx1"/>
                </a:solidFill>
                <a:effectLst/>
                <a:latin typeface="Roboto" pitchFamily="2" charset="0"/>
                <a:ea typeface="Roboto" pitchFamily="2" charset="0"/>
                <a:cs typeface="+mn-cs"/>
              </a:rPr>
              <a:t>Anti bakteriyel merhem</a:t>
            </a:r>
          </a:p>
          <a:p>
            <a:pPr marL="252000" indent="-180000" algn="just">
              <a:spcAft>
                <a:spcPts val="300"/>
              </a:spcAft>
              <a:buFont typeface="Arial" panose="020B0604020202020204" pitchFamily="34" charset="0"/>
              <a:buChar char="•"/>
            </a:pPr>
            <a:r>
              <a:rPr lang="tr-TR" sz="900" i="1" kern="1200" dirty="0">
                <a:solidFill>
                  <a:schemeClr val="tx1"/>
                </a:solidFill>
                <a:effectLst/>
                <a:latin typeface="Roboto" pitchFamily="2" charset="0"/>
                <a:ea typeface="Roboto" pitchFamily="2" charset="0"/>
                <a:cs typeface="+mn-cs"/>
              </a:rPr>
              <a:t>Soğuk paket</a:t>
            </a:r>
          </a:p>
          <a:p>
            <a:pPr marL="252000" indent="-180000" algn="just">
              <a:spcAft>
                <a:spcPts val="300"/>
              </a:spcAft>
              <a:buFont typeface="Arial" panose="020B0604020202020204" pitchFamily="34" charset="0"/>
              <a:buChar char="•"/>
            </a:pPr>
            <a:r>
              <a:rPr lang="tr-TR" sz="900" i="1" kern="1200" dirty="0">
                <a:solidFill>
                  <a:schemeClr val="tx1"/>
                </a:solidFill>
                <a:effectLst/>
                <a:latin typeface="Roboto" pitchFamily="2" charset="0"/>
                <a:ea typeface="Roboto" pitchFamily="2" charset="0"/>
                <a:cs typeface="+mn-cs"/>
              </a:rPr>
              <a:t>Makas (küçük, kişisel)</a:t>
            </a:r>
          </a:p>
          <a:p>
            <a:pPr marL="252000" indent="-180000" algn="just">
              <a:spcAft>
                <a:spcPts val="300"/>
              </a:spcAft>
              <a:buFont typeface="Arial" panose="020B0604020202020204" pitchFamily="34" charset="0"/>
              <a:buChar char="•"/>
            </a:pPr>
            <a:r>
              <a:rPr lang="tr-TR" sz="900" i="1" kern="1200" dirty="0">
                <a:solidFill>
                  <a:schemeClr val="tx1"/>
                </a:solidFill>
                <a:effectLst/>
                <a:latin typeface="Roboto" pitchFamily="2" charset="0"/>
                <a:ea typeface="Roboto" pitchFamily="2" charset="0"/>
                <a:cs typeface="+mn-cs"/>
              </a:rPr>
              <a:t>Cımbız</a:t>
            </a:r>
          </a:p>
          <a:p>
            <a:pPr marL="252000" indent="-180000" algn="just">
              <a:spcAft>
                <a:spcPts val="300"/>
              </a:spcAft>
              <a:buFont typeface="Arial" panose="020B0604020202020204" pitchFamily="34" charset="0"/>
              <a:buChar char="•"/>
            </a:pPr>
            <a:r>
              <a:rPr lang="tr-TR" sz="900" i="1" kern="1200" dirty="0">
                <a:solidFill>
                  <a:schemeClr val="tx1"/>
                </a:solidFill>
                <a:effectLst/>
                <a:latin typeface="Roboto" pitchFamily="2" charset="0"/>
                <a:ea typeface="Roboto" pitchFamily="2" charset="0"/>
                <a:cs typeface="+mn-cs"/>
              </a:rPr>
              <a:t>Yüz siperi, CPR solunum aparatı</a:t>
            </a:r>
          </a:p>
          <a:p>
            <a:pPr marL="252000" indent="-180000" algn="just">
              <a:spcAft>
                <a:spcPts val="300"/>
              </a:spcAft>
              <a:buFont typeface="Arial" panose="020B0604020202020204" pitchFamily="34" charset="0"/>
              <a:buChar char="•"/>
            </a:pPr>
            <a:r>
              <a:rPr lang="tr-TR" sz="900" i="1" kern="1200" dirty="0">
                <a:solidFill>
                  <a:schemeClr val="tx1"/>
                </a:solidFill>
                <a:effectLst/>
                <a:latin typeface="Roboto" pitchFamily="2" charset="0"/>
                <a:ea typeface="Roboto" pitchFamily="2" charset="0"/>
                <a:cs typeface="+mn-cs"/>
              </a:rPr>
              <a:t>İlk yardım kitapçığı</a:t>
            </a:r>
          </a:p>
          <a:p>
            <a:pPr marL="252000" indent="-180000" algn="just">
              <a:spcAft>
                <a:spcPts val="300"/>
              </a:spcAft>
              <a:buFont typeface="Arial" panose="020B0604020202020204" pitchFamily="34" charset="0"/>
              <a:buChar char="•"/>
            </a:pPr>
            <a:r>
              <a:rPr lang="tr-TR" sz="900" i="1" kern="1200" dirty="0">
                <a:solidFill>
                  <a:schemeClr val="tx1"/>
                </a:solidFill>
                <a:effectLst/>
                <a:latin typeface="Roboto" pitchFamily="2" charset="0"/>
                <a:ea typeface="Roboto" pitchFamily="2" charset="0"/>
                <a:cs typeface="+mn-cs"/>
              </a:rPr>
              <a:t>Reçetesiz ve reçeteli </a:t>
            </a:r>
            <a:r>
              <a:rPr lang="tr-TR" sz="900" i="1" dirty="0">
                <a:latin typeface="Roboto" pitchFamily="2" charset="0"/>
                <a:ea typeface="Roboto" pitchFamily="2" charset="0"/>
              </a:rPr>
              <a:t>i</a:t>
            </a:r>
            <a:r>
              <a:rPr lang="tr-TR" sz="900" i="1" kern="1200" dirty="0">
                <a:solidFill>
                  <a:schemeClr val="tx1"/>
                </a:solidFill>
                <a:effectLst/>
                <a:latin typeface="Roboto" pitchFamily="2" charset="0"/>
                <a:ea typeface="Roboto" pitchFamily="2" charset="0"/>
                <a:cs typeface="+mn-cs"/>
              </a:rPr>
              <a:t>laçlar</a:t>
            </a:r>
            <a:endParaRPr lang="tr-TR" sz="900" i="1" kern="1200" baseline="0" dirty="0">
              <a:solidFill>
                <a:schemeClr val="tx1"/>
              </a:solidFill>
              <a:latin typeface="Roboto" pitchFamily="2" charset="0"/>
              <a:ea typeface="Roboto" pitchFamily="2" charset="0"/>
              <a:cs typeface="+mn-cs"/>
            </a:endParaRPr>
          </a:p>
          <a:p>
            <a:pPr marL="0" marR="0" lvl="0" indent="0" algn="just" defTabSz="914400" rtl="0" eaLnBrk="1" fontAlgn="auto" latinLnBrk="0" hangingPunct="1">
              <a:lnSpc>
                <a:spcPct val="100000"/>
              </a:lnSpc>
              <a:spcBef>
                <a:spcPts val="0"/>
              </a:spcBef>
              <a:spcAft>
                <a:spcPts val="0"/>
              </a:spcAft>
              <a:buClrTx/>
              <a:buSzTx/>
              <a:buFont typeface="Arial" pitchFamily="34" charset="0"/>
              <a:buNone/>
              <a:tabLst/>
              <a:defRPr/>
            </a:pPr>
            <a:endParaRPr lang="tr-TR" sz="1000" kern="1200" baseline="0" dirty="0">
              <a:solidFill>
                <a:schemeClr val="tx1"/>
              </a:solidFill>
              <a:latin typeface="Roboto" pitchFamily="2" charset="0"/>
              <a:ea typeface="Roboto" pitchFamily="2" charset="0"/>
              <a:cs typeface="+mn-cs"/>
            </a:endParaRPr>
          </a:p>
          <a:p>
            <a:pPr algn="just"/>
            <a:endParaRPr lang="tr-TR" sz="1000" kern="1200" dirty="0">
              <a:solidFill>
                <a:schemeClr val="tx1"/>
              </a:solidFill>
              <a:effectLst/>
              <a:latin typeface="Roboto" pitchFamily="2" charset="0"/>
              <a:ea typeface="Roboto" pitchFamily="2" charset="0"/>
              <a:cs typeface="+mn-cs"/>
            </a:endParaRPr>
          </a:p>
          <a:p>
            <a:pPr marL="0" marR="0" lvl="0" indent="0" algn="just" defTabSz="914400" rtl="0" eaLnBrk="1" fontAlgn="auto" latinLnBrk="0" hangingPunct="1">
              <a:lnSpc>
                <a:spcPct val="100000"/>
              </a:lnSpc>
              <a:spcBef>
                <a:spcPts val="0"/>
              </a:spcBef>
              <a:spcAft>
                <a:spcPts val="0"/>
              </a:spcAft>
              <a:buClrTx/>
              <a:buSzTx/>
              <a:buFont typeface="Arial" pitchFamily="34" charset="0"/>
              <a:buNone/>
              <a:tabLst/>
              <a:defRPr/>
            </a:pPr>
            <a:endParaRPr lang="tr-TR" sz="1000" kern="1200" baseline="0" dirty="0">
              <a:solidFill>
                <a:schemeClr val="tx1"/>
              </a:solidFill>
              <a:latin typeface="Roboto" pitchFamily="2" charset="0"/>
              <a:ea typeface="Roboto" pitchFamily="2" charset="0"/>
              <a:cs typeface="+mn-cs"/>
            </a:endParaRPr>
          </a:p>
        </p:txBody>
      </p:sp>
      <p:sp>
        <p:nvSpPr>
          <p:cNvPr id="4" name="Slayt Numarası Yer Tutucusu 3"/>
          <p:cNvSpPr>
            <a:spLocks noGrp="1"/>
          </p:cNvSpPr>
          <p:nvPr>
            <p:ph type="sldNum" sz="quarter" idx="5"/>
          </p:nvPr>
        </p:nvSpPr>
        <p:spPr/>
        <p:txBody>
          <a:bodyPr/>
          <a:lstStyle/>
          <a:p>
            <a:fld id="{4998BAFA-7B26-44C2-9B69-5F7639683827}" type="slidenum">
              <a:rPr lang="tr-TR" smtClean="0"/>
              <a:t>19</a:t>
            </a:fld>
            <a:endParaRPr lang="tr-TR" dirty="0"/>
          </a:p>
        </p:txBody>
      </p:sp>
    </p:spTree>
    <p:extLst>
      <p:ext uri="{BB962C8B-B14F-4D97-AF65-F5344CB8AC3E}">
        <p14:creationId xmlns:p14="http://schemas.microsoft.com/office/powerpoint/2010/main" val="2552495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spcAft>
                <a:spcPts val="600"/>
              </a:spcAft>
            </a:pPr>
            <a:r>
              <a:rPr lang="tr-TR" sz="1000" b="1" kern="1200" dirty="0">
                <a:solidFill>
                  <a:schemeClr val="tx1"/>
                </a:solidFill>
                <a:effectLst/>
                <a:highlight>
                  <a:srgbClr val="FFFFFF"/>
                </a:highlight>
                <a:latin typeface="Roboto" panose="02000000000000000000" pitchFamily="2" charset="0"/>
                <a:ea typeface="Roboto" panose="02000000000000000000" pitchFamily="2" charset="0"/>
              </a:rPr>
              <a:t>Önerilen Süre: 40 sn.</a:t>
            </a:r>
          </a:p>
          <a:p>
            <a:endParaRPr lang="tr-TR" altLang="tr-TR" sz="1000" b="1" i="0" kern="1200" dirty="0">
              <a:solidFill>
                <a:schemeClr val="tx1"/>
              </a:solidFill>
              <a:effectLst/>
              <a:highlight>
                <a:srgbClr val="FFFFFF"/>
              </a:highlight>
              <a:latin typeface="Roboto" panose="02000000000000000000" pitchFamily="2" charset="0"/>
              <a:ea typeface="Roboto" panose="02000000000000000000" pitchFamily="2" charset="0"/>
            </a:endParaRPr>
          </a:p>
          <a:p>
            <a:pPr eaLnBrk="1" hangingPunct="1">
              <a:lnSpc>
                <a:spcPct val="80000"/>
              </a:lnSpc>
              <a:spcBef>
                <a:spcPct val="0"/>
              </a:spcBef>
              <a:spcAft>
                <a:spcPts val="600"/>
              </a:spcAft>
            </a:pPr>
            <a:r>
              <a:rPr lang="tr-TR" sz="1000" dirty="0">
                <a:latin typeface="Roboto" panose="02000000000000000000" pitchFamily="2" charset="0"/>
                <a:ea typeface="Roboto" panose="02000000000000000000" pitchFamily="2" charset="0"/>
                <a:cs typeface="Times New Roman" pitchFamily="18" charset="0"/>
              </a:rPr>
              <a:t>Öncelikle </a:t>
            </a:r>
            <a:r>
              <a:rPr lang="tr-TR" sz="1000" b="1" dirty="0">
                <a:latin typeface="Roboto" panose="02000000000000000000" pitchFamily="2" charset="0"/>
                <a:ea typeface="Roboto" panose="02000000000000000000" pitchFamily="2" charset="0"/>
                <a:cs typeface="Times New Roman" pitchFamily="18" charset="0"/>
              </a:rPr>
              <a:t>Afete Hazır Türkiye Kampanyası</a:t>
            </a:r>
            <a:r>
              <a:rPr lang="tr-TR" sz="1000" dirty="0">
                <a:latin typeface="Roboto" panose="02000000000000000000" pitchFamily="2" charset="0"/>
                <a:ea typeface="Roboto" panose="02000000000000000000" pitchFamily="2" charset="0"/>
                <a:cs typeface="Times New Roman" pitchFamily="18" charset="0"/>
              </a:rPr>
              <a:t> hakkında sizlere bilgi verelim:</a:t>
            </a:r>
            <a:endParaRPr lang="tr-TR" sz="1000" baseline="0" dirty="0">
              <a:latin typeface="Roboto" panose="02000000000000000000" pitchFamily="2" charset="0"/>
              <a:ea typeface="Roboto" panose="02000000000000000000" pitchFamily="2" charset="0"/>
              <a:cs typeface="Times New Roman" pitchFamily="18" charset="0"/>
            </a:endParaRPr>
          </a:p>
          <a:p>
            <a:pPr eaLnBrk="1" hangingPunct="1">
              <a:lnSpc>
                <a:spcPct val="80000"/>
              </a:lnSpc>
              <a:spcBef>
                <a:spcPct val="0"/>
              </a:spcBef>
              <a:spcAft>
                <a:spcPts val="600"/>
              </a:spcAft>
            </a:pPr>
            <a:r>
              <a:rPr lang="tr-TR" sz="1000" baseline="0" dirty="0">
                <a:latin typeface="Roboto" panose="02000000000000000000" pitchFamily="2" charset="0"/>
                <a:ea typeface="Roboto" panose="02000000000000000000" pitchFamily="2" charset="0"/>
                <a:cs typeface="Times New Roman" pitchFamily="18" charset="0"/>
              </a:rPr>
              <a:t>2012 yılında temelleri atılan ve 2013 yılında hayata geçirilen proje ile AFAD toplumumuzun tüm kesimlerine ulaşmayı hedeflediğinden 4 ana proje oluşturulmuştur.</a:t>
            </a:r>
          </a:p>
          <a:p>
            <a:pPr eaLnBrk="1" hangingPunct="1">
              <a:lnSpc>
                <a:spcPct val="80000"/>
              </a:lnSpc>
              <a:spcBef>
                <a:spcPct val="0"/>
              </a:spcBef>
              <a:spcAft>
                <a:spcPts val="600"/>
              </a:spcAft>
            </a:pPr>
            <a:r>
              <a:rPr lang="tr-TR" sz="1000" baseline="0" dirty="0">
                <a:latin typeface="Roboto" panose="02000000000000000000" pitchFamily="2" charset="0"/>
                <a:ea typeface="Roboto" panose="02000000000000000000" pitchFamily="2" charset="0"/>
                <a:cs typeface="Times New Roman" pitchFamily="18" charset="0"/>
              </a:rPr>
              <a:t>Bu kampanyalar;</a:t>
            </a:r>
          </a:p>
          <a:p>
            <a:pPr marL="252000" indent="-180000" eaLnBrk="1" hangingPunct="1">
              <a:lnSpc>
                <a:spcPct val="80000"/>
              </a:lnSpc>
              <a:spcBef>
                <a:spcPct val="0"/>
              </a:spcBef>
              <a:spcAft>
                <a:spcPts val="300"/>
              </a:spcAft>
              <a:buFont typeface="Arial" panose="020B0604020202020204" pitchFamily="34" charset="0"/>
              <a:buChar char="•"/>
            </a:pPr>
            <a:r>
              <a:rPr lang="tr-TR" sz="1000" baseline="0" dirty="0">
                <a:latin typeface="Roboto" panose="02000000000000000000" pitchFamily="2" charset="0"/>
                <a:ea typeface="Roboto" panose="02000000000000000000" pitchFamily="2" charset="0"/>
                <a:cs typeface="Times New Roman" pitchFamily="18" charset="0"/>
              </a:rPr>
              <a:t>Afete Hazır Aile</a:t>
            </a:r>
          </a:p>
          <a:p>
            <a:pPr marL="252000" indent="-180000" eaLnBrk="1" hangingPunct="1">
              <a:lnSpc>
                <a:spcPct val="80000"/>
              </a:lnSpc>
              <a:spcBef>
                <a:spcPct val="0"/>
              </a:spcBef>
              <a:spcAft>
                <a:spcPts val="300"/>
              </a:spcAft>
              <a:buFont typeface="Arial" panose="020B0604020202020204" pitchFamily="34" charset="0"/>
              <a:buChar char="•"/>
            </a:pPr>
            <a:r>
              <a:rPr lang="tr-TR" sz="1000" baseline="0" dirty="0">
                <a:latin typeface="Roboto" panose="02000000000000000000" pitchFamily="2" charset="0"/>
                <a:ea typeface="Roboto" panose="02000000000000000000" pitchFamily="2" charset="0"/>
                <a:cs typeface="Times New Roman" pitchFamily="18" charset="0"/>
              </a:rPr>
              <a:t>Afete Hazır Okul</a:t>
            </a:r>
          </a:p>
          <a:p>
            <a:pPr marL="252000" indent="-180000" eaLnBrk="1" hangingPunct="1">
              <a:lnSpc>
                <a:spcPct val="80000"/>
              </a:lnSpc>
              <a:spcBef>
                <a:spcPct val="0"/>
              </a:spcBef>
              <a:spcAft>
                <a:spcPts val="300"/>
              </a:spcAft>
              <a:buFont typeface="Arial" panose="020B0604020202020204" pitchFamily="34" charset="0"/>
              <a:buChar char="•"/>
            </a:pPr>
            <a:r>
              <a:rPr lang="tr-TR" sz="1000" baseline="0" dirty="0">
                <a:latin typeface="Roboto" panose="02000000000000000000" pitchFamily="2" charset="0"/>
                <a:ea typeface="Roboto" panose="02000000000000000000" pitchFamily="2" charset="0"/>
                <a:cs typeface="Times New Roman" pitchFamily="18" charset="0"/>
              </a:rPr>
              <a:t>Afete Hazır Gençler</a:t>
            </a:r>
          </a:p>
          <a:p>
            <a:pPr marL="252000" indent="-180000" eaLnBrk="1" hangingPunct="1">
              <a:lnSpc>
                <a:spcPct val="80000"/>
              </a:lnSpc>
              <a:spcBef>
                <a:spcPct val="0"/>
              </a:spcBef>
              <a:spcAft>
                <a:spcPts val="300"/>
              </a:spcAft>
              <a:buFont typeface="Arial" panose="020B0604020202020204" pitchFamily="34" charset="0"/>
              <a:buChar char="•"/>
            </a:pPr>
            <a:r>
              <a:rPr lang="tr-TR" sz="1000" baseline="0" dirty="0">
                <a:latin typeface="Roboto" panose="02000000000000000000" pitchFamily="2" charset="0"/>
                <a:ea typeface="Roboto" panose="02000000000000000000" pitchFamily="2" charset="0"/>
                <a:cs typeface="Times New Roman" pitchFamily="18" charset="0"/>
              </a:rPr>
              <a:t>Afete Hazır İşyeri</a:t>
            </a:r>
          </a:p>
          <a:p>
            <a:endParaRPr lang="tr-TR" altLang="tr-TR" sz="1200" i="0" dirty="0">
              <a:highlight>
                <a:srgbClr val="FFFF00"/>
              </a:highlight>
              <a:latin typeface="Roboto" pitchFamily="2" charset="0"/>
              <a:ea typeface="Roboto" pitchFamily="2" charset="0"/>
            </a:endParaRPr>
          </a:p>
          <a:p>
            <a:endParaRPr lang="en-US" dirty="0"/>
          </a:p>
          <a:p>
            <a:endParaRPr lang="en-US" dirty="0"/>
          </a:p>
        </p:txBody>
      </p:sp>
      <p:sp>
        <p:nvSpPr>
          <p:cNvPr id="4" name="Slayt Numarası Yer Tutucusu 3"/>
          <p:cNvSpPr>
            <a:spLocks noGrp="1"/>
          </p:cNvSpPr>
          <p:nvPr>
            <p:ph type="sldNum" sz="quarter" idx="5"/>
          </p:nvPr>
        </p:nvSpPr>
        <p:spPr/>
        <p:txBody>
          <a:bodyPr/>
          <a:lstStyle/>
          <a:p>
            <a:fld id="{4998BAFA-7B26-44C2-9B69-5F7639683827}" type="slidenum">
              <a:rPr lang="tr-TR" smtClean="0"/>
              <a:t>2</a:t>
            </a:fld>
            <a:endParaRPr lang="tr-TR"/>
          </a:p>
        </p:txBody>
      </p:sp>
    </p:spTree>
    <p:extLst>
      <p:ext uri="{BB962C8B-B14F-4D97-AF65-F5344CB8AC3E}">
        <p14:creationId xmlns:p14="http://schemas.microsoft.com/office/powerpoint/2010/main" val="1248334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spcAft>
                <a:spcPts val="600"/>
              </a:spcAft>
            </a:pPr>
            <a:r>
              <a:rPr lang="tr-TR" sz="1000" b="1" kern="1200" dirty="0">
                <a:solidFill>
                  <a:schemeClr val="tx1"/>
                </a:solidFill>
                <a:latin typeface="Roboto" pitchFamily="2" charset="0"/>
                <a:ea typeface="Roboto" pitchFamily="2" charset="0"/>
                <a:cs typeface="+mn-cs"/>
              </a:rPr>
              <a:t>Önerilen</a:t>
            </a:r>
            <a:r>
              <a:rPr lang="tr-TR" sz="1000" b="1" kern="1200" baseline="0" dirty="0">
                <a:solidFill>
                  <a:schemeClr val="tx1"/>
                </a:solidFill>
                <a:latin typeface="Roboto" pitchFamily="2" charset="0"/>
                <a:ea typeface="Roboto" pitchFamily="2" charset="0"/>
                <a:cs typeface="+mn-cs"/>
              </a:rPr>
              <a:t> Süre: 1dk. </a:t>
            </a:r>
            <a:endParaRPr lang="tr-TR" sz="1000" b="1" kern="1200" dirty="0">
              <a:solidFill>
                <a:schemeClr val="tx1"/>
              </a:solidFill>
              <a:latin typeface="Roboto" pitchFamily="2" charset="0"/>
              <a:ea typeface="Roboto" pitchFamily="2" charset="0"/>
              <a:cs typeface="+mn-cs"/>
            </a:endParaRPr>
          </a:p>
          <a:p>
            <a:pPr marL="457200" marR="0" lvl="1" indent="0" algn="just" defTabSz="914400" rtl="0" eaLnBrk="1" fontAlgn="auto" latinLnBrk="0" hangingPunct="1">
              <a:lnSpc>
                <a:spcPct val="100000"/>
              </a:lnSpc>
              <a:spcBef>
                <a:spcPct val="20000"/>
              </a:spcBef>
              <a:spcAft>
                <a:spcPts val="0"/>
              </a:spcAft>
              <a:buClr>
                <a:srgbClr val="F05A28"/>
              </a:buClr>
              <a:buSzPct val="120000"/>
              <a:buFont typeface="Wingdings" pitchFamily="2" charset="2"/>
              <a:buNone/>
              <a:tabLst/>
              <a:defRPr/>
            </a:pPr>
            <a:endParaRPr kumimoji="0" lang="tr-TR" sz="1000" b="0" i="0" u="none" strike="noStrike" kern="1200" cap="none" spc="0" normalizeH="0" baseline="0" noProof="0" dirty="0">
              <a:ln>
                <a:noFill/>
              </a:ln>
              <a:solidFill>
                <a:sysClr val="windowText" lastClr="000000"/>
              </a:solidFill>
              <a:effectLst/>
              <a:uLnTx/>
              <a:uFillTx/>
              <a:latin typeface="Roboto" pitchFamily="2" charset="0"/>
              <a:ea typeface="Roboto" pitchFamily="2" charset="0"/>
              <a:cs typeface="+mn-cs"/>
            </a:endParaRPr>
          </a:p>
          <a:p>
            <a:pPr marL="0" marR="0" lvl="0" indent="0" algn="just" defTabSz="914400" rtl="0" eaLnBrk="1" fontAlgn="auto" latinLnBrk="0" hangingPunct="1">
              <a:lnSpc>
                <a:spcPct val="100000"/>
              </a:lnSpc>
              <a:spcAft>
                <a:spcPts val="600"/>
              </a:spcAft>
              <a:buClr>
                <a:srgbClr val="F05A28"/>
              </a:buClr>
              <a:buSzPct val="120000"/>
              <a:buFont typeface="Wingdings" pitchFamily="2" charset="2"/>
              <a:buNone/>
              <a:tabLst/>
              <a:defRPr/>
            </a:pPr>
            <a:r>
              <a:rPr kumimoji="0" lang="tr-TR" sz="1000" b="0" i="0" u="none" strike="noStrike" kern="1200" cap="none" spc="0" normalizeH="0" baseline="0" noProof="0" dirty="0">
                <a:ln>
                  <a:noFill/>
                </a:ln>
                <a:solidFill>
                  <a:sysClr val="windowText" lastClr="000000"/>
                </a:solidFill>
                <a:effectLst/>
                <a:uLnTx/>
                <a:uFillTx/>
                <a:latin typeface="Roboto" pitchFamily="2" charset="0"/>
                <a:ea typeface="Roboto" pitchFamily="2" charset="0"/>
                <a:cs typeface="+mn-cs"/>
              </a:rPr>
              <a:t>Afetten sonra bazı önemli </a:t>
            </a:r>
            <a:r>
              <a:rPr kumimoji="0" lang="tr-TR" sz="1000" b="1" i="0" u="sng" strike="noStrike" kern="1200" cap="none" spc="0" normalizeH="0" baseline="0" noProof="0" dirty="0">
                <a:ln>
                  <a:noFill/>
                </a:ln>
                <a:solidFill>
                  <a:sysClr val="windowText" lastClr="000000"/>
                </a:solidFill>
                <a:effectLst/>
                <a:uLnTx/>
                <a:uFillTx/>
                <a:latin typeface="Roboto" pitchFamily="2" charset="0"/>
                <a:ea typeface="Roboto" pitchFamily="2" charset="0"/>
                <a:cs typeface="+mn-cs"/>
              </a:rPr>
              <a:t>evraklara</a:t>
            </a:r>
            <a:r>
              <a:rPr kumimoji="0" lang="tr-TR" sz="1000" b="0" i="0" u="none" strike="noStrike" kern="1200" cap="none" spc="0" normalizeH="0" baseline="0" noProof="0" dirty="0">
                <a:ln>
                  <a:noFill/>
                </a:ln>
                <a:solidFill>
                  <a:sysClr val="windowText" lastClr="000000"/>
                </a:solidFill>
                <a:effectLst/>
                <a:uLnTx/>
                <a:uFillTx/>
                <a:latin typeface="Roboto" pitchFamily="2" charset="0"/>
                <a:ea typeface="Roboto" pitchFamily="2" charset="0"/>
                <a:cs typeface="+mn-cs"/>
              </a:rPr>
              <a:t> ihtiyaç duyulacaktır. Özellikle yardım gelmeye başladığında hukuki sorunları önlemek için bazı belgelerin hazır olması gerekir. Belgelerin asıl veya fotokopileri su geçirmez bir poşet içerisinde afet ve acil durum çantasında saklanabilir ya da bölge dışındaki bir akrabaya gönderilebilir. Böylece afetten sonra bu belgeleri bulmak için zaman kaybedilmeyecek ve resmi işlemlerde kolaylık sağlanacaktır. Her bir aile üyesi için;</a:t>
            </a:r>
          </a:p>
          <a:p>
            <a:pPr marL="171450" marR="0" lvl="0" indent="-171450" algn="just" defTabSz="914400" rtl="0" eaLnBrk="1" fontAlgn="auto" latinLnBrk="0" hangingPunct="1">
              <a:lnSpc>
                <a:spcPct val="100000"/>
              </a:lnSpc>
              <a:spcAft>
                <a:spcPts val="300"/>
              </a:spcAft>
              <a:buSzPct val="120000"/>
              <a:buFont typeface="Arial" panose="020B0604020202020204" pitchFamily="34" charset="0"/>
              <a:buChar char="•"/>
              <a:tabLst/>
              <a:defRPr/>
            </a:pPr>
            <a:r>
              <a:rPr kumimoji="0" lang="tr-TR" sz="1000" b="0" i="0" u="none" strike="noStrike" kern="1200" cap="none" spc="0" normalizeH="0" baseline="0" noProof="0" dirty="0">
                <a:ln>
                  <a:noFill/>
                </a:ln>
                <a:solidFill>
                  <a:sysClr val="windowText" lastClr="000000"/>
                </a:solidFill>
                <a:effectLst/>
                <a:uLnTx/>
                <a:uFillTx/>
                <a:latin typeface="Roboto" pitchFamily="2" charset="0"/>
                <a:ea typeface="Roboto" pitchFamily="2" charset="0"/>
                <a:cs typeface="+mn-cs"/>
              </a:rPr>
              <a:t>Ad - </a:t>
            </a:r>
            <a:r>
              <a:rPr kumimoji="0" lang="tr-TR" sz="1000" b="0" i="0" u="none" strike="noStrike" kern="1200" cap="none" spc="0" normalizeH="0" baseline="0" noProof="0" dirty="0" err="1">
                <a:ln>
                  <a:noFill/>
                </a:ln>
                <a:solidFill>
                  <a:sysClr val="windowText" lastClr="000000"/>
                </a:solidFill>
                <a:effectLst/>
                <a:uLnTx/>
                <a:uFillTx/>
                <a:latin typeface="Roboto" pitchFamily="2" charset="0"/>
                <a:ea typeface="Roboto" pitchFamily="2" charset="0"/>
                <a:cs typeface="+mn-cs"/>
              </a:rPr>
              <a:t>Soyad</a:t>
            </a:r>
            <a:r>
              <a:rPr kumimoji="0" lang="tr-TR" sz="1000" b="0" i="0" u="none" strike="noStrike" kern="1200" cap="none" spc="0" normalizeH="0" baseline="0" noProof="0" dirty="0">
                <a:ln>
                  <a:noFill/>
                </a:ln>
                <a:solidFill>
                  <a:sysClr val="windowText" lastClr="000000"/>
                </a:solidFill>
                <a:effectLst/>
                <a:uLnTx/>
                <a:uFillTx/>
                <a:latin typeface="Roboto" pitchFamily="2" charset="0"/>
                <a:ea typeface="Roboto" pitchFamily="2" charset="0"/>
                <a:cs typeface="+mn-cs"/>
              </a:rPr>
              <a:t>, T.C. Kimlik Numarası, Cep telefonu</a:t>
            </a:r>
          </a:p>
          <a:p>
            <a:pPr marL="171450" marR="0" lvl="0" indent="-171450" algn="just" defTabSz="914400" rtl="0" eaLnBrk="1" fontAlgn="auto" latinLnBrk="0" hangingPunct="1">
              <a:lnSpc>
                <a:spcPct val="100000"/>
              </a:lnSpc>
              <a:spcAft>
                <a:spcPts val="300"/>
              </a:spcAft>
              <a:buSzPct val="120000"/>
              <a:buFont typeface="Arial" panose="020B0604020202020204" pitchFamily="34" charset="0"/>
              <a:buChar char="•"/>
              <a:tabLst/>
              <a:defRPr/>
            </a:pPr>
            <a:r>
              <a:rPr kumimoji="0" lang="tr-TR" sz="1000" b="0" i="0" u="none" strike="noStrike" kern="1200" cap="none" spc="0" normalizeH="0" baseline="0" noProof="0" dirty="0">
                <a:ln>
                  <a:noFill/>
                </a:ln>
                <a:solidFill>
                  <a:sysClr val="windowText" lastClr="000000"/>
                </a:solidFill>
                <a:effectLst/>
                <a:uLnTx/>
                <a:uFillTx/>
                <a:latin typeface="Roboto" pitchFamily="2" charset="0"/>
                <a:ea typeface="Roboto" pitchFamily="2" charset="0"/>
                <a:cs typeface="+mn-cs"/>
              </a:rPr>
              <a:t>Mesleki Bilgiler (meslek, işyeri adresi ve telefonu)</a:t>
            </a:r>
          </a:p>
          <a:p>
            <a:pPr marL="171450" marR="0" lvl="0" indent="-171450" algn="just" defTabSz="914400" rtl="0" eaLnBrk="1" fontAlgn="auto" latinLnBrk="0" hangingPunct="1">
              <a:lnSpc>
                <a:spcPct val="100000"/>
              </a:lnSpc>
              <a:spcAft>
                <a:spcPts val="300"/>
              </a:spcAft>
              <a:buSzPct val="120000"/>
              <a:buFont typeface="Arial" panose="020B0604020202020204" pitchFamily="34" charset="0"/>
              <a:buChar char="•"/>
              <a:tabLst/>
              <a:defRPr/>
            </a:pPr>
            <a:r>
              <a:rPr kumimoji="0" lang="tr-TR" sz="1000" b="0" i="0" u="none" strike="noStrike" kern="1200" cap="none" spc="0" normalizeH="0" baseline="0" noProof="0" dirty="0">
                <a:ln>
                  <a:noFill/>
                </a:ln>
                <a:solidFill>
                  <a:sysClr val="windowText" lastClr="000000"/>
                </a:solidFill>
                <a:effectLst/>
                <a:uLnTx/>
                <a:uFillTx/>
                <a:latin typeface="Roboto" pitchFamily="2" charset="0"/>
                <a:ea typeface="Roboto" pitchFamily="2" charset="0"/>
                <a:cs typeface="+mn-cs"/>
              </a:rPr>
              <a:t>Okul Bilgileri (Okulun adı, adresi ve telefonu, okul müdürü ve sınıf öğretmeninin adı)</a:t>
            </a:r>
          </a:p>
          <a:p>
            <a:pPr marL="171450" marR="0" lvl="0" indent="-171450" algn="just" defTabSz="914400" rtl="0" eaLnBrk="1" fontAlgn="auto" latinLnBrk="0" hangingPunct="1">
              <a:lnSpc>
                <a:spcPct val="100000"/>
              </a:lnSpc>
              <a:spcAft>
                <a:spcPts val="300"/>
              </a:spcAft>
              <a:buSzPct val="120000"/>
              <a:buFont typeface="Arial" panose="020B0604020202020204" pitchFamily="34" charset="0"/>
              <a:buChar char="•"/>
              <a:tabLst/>
              <a:defRPr/>
            </a:pPr>
            <a:r>
              <a:rPr kumimoji="0" lang="tr-TR" sz="1000" b="0" i="0" u="none" strike="noStrike" kern="1200" cap="none" spc="0" normalizeH="0" baseline="0" noProof="0" dirty="0">
                <a:ln>
                  <a:noFill/>
                </a:ln>
                <a:solidFill>
                  <a:sysClr val="windowText" lastClr="000000"/>
                </a:solidFill>
                <a:effectLst/>
                <a:uLnTx/>
                <a:uFillTx/>
                <a:latin typeface="Roboto" pitchFamily="2" charset="0"/>
                <a:ea typeface="Roboto" pitchFamily="2" charset="0"/>
                <a:cs typeface="+mn-cs"/>
              </a:rPr>
              <a:t>Sağlık Bilgileri (Kan grubu, aile hekimi adı/soyadı/telefonu, alerji bilgisi, düzenli kullanılan ilaçlar, vb.)</a:t>
            </a:r>
          </a:p>
          <a:p>
            <a:pPr marL="171450" marR="0" lvl="0" indent="-171450" algn="just" defTabSz="914400" rtl="0" eaLnBrk="1" fontAlgn="auto" latinLnBrk="0" hangingPunct="1">
              <a:lnSpc>
                <a:spcPct val="100000"/>
              </a:lnSpc>
              <a:spcAft>
                <a:spcPts val="300"/>
              </a:spcAft>
              <a:buSzPct val="120000"/>
              <a:buFont typeface="Arial" panose="020B0604020202020204" pitchFamily="34" charset="0"/>
              <a:buChar char="•"/>
              <a:tabLst/>
              <a:defRPr/>
            </a:pPr>
            <a:r>
              <a:rPr kumimoji="0" lang="tr-TR" sz="1000" b="0" i="0" u="none" strike="noStrike" kern="1200" cap="none" spc="0" normalizeH="0" baseline="0" noProof="0" dirty="0">
                <a:ln>
                  <a:noFill/>
                </a:ln>
                <a:solidFill>
                  <a:sysClr val="windowText" lastClr="000000"/>
                </a:solidFill>
                <a:effectLst/>
                <a:uLnTx/>
                <a:uFillTx/>
                <a:latin typeface="Roboto" pitchFamily="2" charset="0"/>
                <a:ea typeface="Roboto" pitchFamily="2" charset="0"/>
                <a:cs typeface="+mn-cs"/>
              </a:rPr>
              <a:t>Ev adresi ve telefonu</a:t>
            </a:r>
          </a:p>
          <a:p>
            <a:pPr marL="171450" marR="0" lvl="0" indent="-171450" algn="just" defTabSz="914400" rtl="0" eaLnBrk="1" fontAlgn="auto" latinLnBrk="0" hangingPunct="1">
              <a:lnSpc>
                <a:spcPct val="100000"/>
              </a:lnSpc>
              <a:spcAft>
                <a:spcPts val="300"/>
              </a:spcAft>
              <a:buSzPct val="120000"/>
              <a:buFont typeface="Arial" panose="020B0604020202020204" pitchFamily="34" charset="0"/>
              <a:buChar char="•"/>
              <a:tabLst/>
              <a:defRPr/>
            </a:pPr>
            <a:r>
              <a:rPr kumimoji="0" lang="tr-TR" sz="1000" b="0" i="0" u="none" strike="noStrike" kern="1200" cap="none" spc="0" normalizeH="0" baseline="0" noProof="0" dirty="0">
                <a:ln>
                  <a:noFill/>
                </a:ln>
                <a:solidFill>
                  <a:sysClr val="windowText" lastClr="000000"/>
                </a:solidFill>
                <a:effectLst/>
                <a:uLnTx/>
                <a:uFillTx/>
                <a:latin typeface="Roboto" pitchFamily="2" charset="0"/>
                <a:ea typeface="Roboto" pitchFamily="2" charset="0"/>
                <a:cs typeface="+mn-cs"/>
              </a:rPr>
              <a:t>ZDS poliçe numarası, ilgili acente telefon/faks numarası</a:t>
            </a:r>
          </a:p>
          <a:p>
            <a:pPr marL="171450" marR="0" lvl="0" indent="-171450" algn="just" defTabSz="914400" rtl="0" eaLnBrk="1" fontAlgn="auto" latinLnBrk="0" hangingPunct="1">
              <a:lnSpc>
                <a:spcPct val="100000"/>
              </a:lnSpc>
              <a:spcAft>
                <a:spcPts val="300"/>
              </a:spcAft>
              <a:buSzPct val="120000"/>
              <a:buFont typeface="Arial" panose="020B0604020202020204" pitchFamily="34" charset="0"/>
              <a:buChar char="•"/>
              <a:tabLst/>
              <a:defRPr/>
            </a:pPr>
            <a:r>
              <a:rPr kumimoji="0" lang="tr-TR" sz="1000" b="0" i="0" u="none" strike="noStrike" kern="1200" cap="none" spc="0" normalizeH="0" baseline="0" noProof="0" dirty="0">
                <a:ln>
                  <a:noFill/>
                </a:ln>
                <a:solidFill>
                  <a:sysClr val="windowText" lastClr="000000"/>
                </a:solidFill>
                <a:effectLst/>
                <a:uLnTx/>
                <a:uFillTx/>
                <a:latin typeface="Roboto" pitchFamily="2" charset="0"/>
                <a:ea typeface="Roboto" pitchFamily="2" charset="0"/>
                <a:cs typeface="+mn-cs"/>
              </a:rPr>
              <a:t>Özel sağlık sigortası gibi sigortaların poliçe numarası, ilgili acente telefon/faks numarası</a:t>
            </a:r>
          </a:p>
          <a:p>
            <a:pPr marL="171450" marR="0" lvl="0" indent="-171450" algn="just" defTabSz="914400" rtl="0" eaLnBrk="1" fontAlgn="auto" latinLnBrk="0" hangingPunct="1">
              <a:lnSpc>
                <a:spcPct val="100000"/>
              </a:lnSpc>
              <a:spcAft>
                <a:spcPts val="300"/>
              </a:spcAft>
              <a:buSzPct val="120000"/>
              <a:buFont typeface="Arial" panose="020B0604020202020204" pitchFamily="34" charset="0"/>
              <a:buChar char="•"/>
              <a:tabLst/>
              <a:defRPr/>
            </a:pPr>
            <a:r>
              <a:rPr kumimoji="0" lang="tr-TR" sz="1000" b="0" i="0" u="none" strike="noStrike" kern="1200" cap="none" spc="0" normalizeH="0" baseline="0" noProof="0" dirty="0">
                <a:ln>
                  <a:noFill/>
                </a:ln>
                <a:solidFill>
                  <a:sysClr val="windowText" lastClr="000000"/>
                </a:solidFill>
                <a:effectLst/>
                <a:uLnTx/>
                <a:uFillTx/>
                <a:latin typeface="Roboto" pitchFamily="2" charset="0"/>
                <a:ea typeface="Roboto" pitchFamily="2" charset="0"/>
                <a:cs typeface="+mn-cs"/>
              </a:rPr>
              <a:t>Pasaport numarası</a:t>
            </a:r>
          </a:p>
          <a:p>
            <a:pPr marL="171450" marR="0" lvl="0" indent="-171450" algn="just" defTabSz="914400" rtl="0" eaLnBrk="1" fontAlgn="auto" latinLnBrk="0" hangingPunct="1">
              <a:lnSpc>
                <a:spcPct val="100000"/>
              </a:lnSpc>
              <a:spcAft>
                <a:spcPts val="300"/>
              </a:spcAft>
              <a:buSzPct val="120000"/>
              <a:buFont typeface="Arial" panose="020B0604020202020204" pitchFamily="34" charset="0"/>
              <a:buChar char="•"/>
              <a:tabLst/>
              <a:defRPr/>
            </a:pPr>
            <a:r>
              <a:rPr kumimoji="0" lang="tr-TR" sz="1000" b="0" i="0" u="none" strike="noStrike" kern="1200" cap="none" spc="0" normalizeH="0" baseline="0" noProof="0" dirty="0">
                <a:ln>
                  <a:noFill/>
                </a:ln>
                <a:solidFill>
                  <a:sysClr val="windowText" lastClr="000000"/>
                </a:solidFill>
                <a:effectLst/>
                <a:uLnTx/>
                <a:uFillTx/>
                <a:latin typeface="Roboto" pitchFamily="2" charset="0"/>
                <a:ea typeface="Roboto" pitchFamily="2" charset="0"/>
                <a:cs typeface="+mn-cs"/>
              </a:rPr>
              <a:t>Ehliyet numarası</a:t>
            </a:r>
          </a:p>
          <a:p>
            <a:pPr marL="171450" marR="0" lvl="0" indent="-171450" algn="just" defTabSz="914400" rtl="0" eaLnBrk="1" fontAlgn="auto" latinLnBrk="0" hangingPunct="1">
              <a:lnSpc>
                <a:spcPct val="100000"/>
              </a:lnSpc>
              <a:spcAft>
                <a:spcPts val="300"/>
              </a:spcAft>
              <a:buSzPct val="120000"/>
              <a:buFont typeface="Arial" panose="020B0604020202020204" pitchFamily="34" charset="0"/>
              <a:buChar char="•"/>
              <a:tabLst/>
              <a:defRPr/>
            </a:pPr>
            <a:r>
              <a:rPr kumimoji="0" lang="tr-TR" sz="1000" b="0" i="0" u="none" strike="noStrike" kern="1200" cap="none" spc="0" normalizeH="0" baseline="0" noProof="0" dirty="0">
                <a:ln>
                  <a:noFill/>
                </a:ln>
                <a:solidFill>
                  <a:sysClr val="windowText" lastClr="000000"/>
                </a:solidFill>
                <a:effectLst/>
                <a:uLnTx/>
                <a:uFillTx/>
                <a:latin typeface="Roboto" pitchFamily="2" charset="0"/>
                <a:ea typeface="Roboto" pitchFamily="2" charset="0"/>
                <a:cs typeface="+mn-cs"/>
              </a:rPr>
              <a:t>Araç bilgileri (Plaka, ruhsat numarası, kasko poliçe numarası)</a:t>
            </a:r>
          </a:p>
          <a:p>
            <a:pPr marL="171450" marR="0" lvl="0" indent="-171450" algn="just" defTabSz="914400" rtl="0" eaLnBrk="1" fontAlgn="auto" latinLnBrk="0" hangingPunct="1">
              <a:lnSpc>
                <a:spcPct val="100000"/>
              </a:lnSpc>
              <a:spcAft>
                <a:spcPts val="300"/>
              </a:spcAft>
              <a:buSzPct val="120000"/>
              <a:buFont typeface="Arial" panose="020B0604020202020204" pitchFamily="34" charset="0"/>
              <a:buChar char="•"/>
              <a:tabLst/>
              <a:defRPr/>
            </a:pPr>
            <a:r>
              <a:rPr kumimoji="0" lang="tr-TR" sz="1000" b="0" i="0" u="none" strike="noStrike" kern="1200" cap="none" spc="0" normalizeH="0" baseline="0" noProof="0" dirty="0">
                <a:ln>
                  <a:noFill/>
                </a:ln>
                <a:solidFill>
                  <a:sysClr val="windowText" lastClr="000000"/>
                </a:solidFill>
                <a:effectLst/>
                <a:uLnTx/>
                <a:uFillTx/>
                <a:latin typeface="Roboto" pitchFamily="2" charset="0"/>
                <a:ea typeface="Roboto" pitchFamily="2" charset="0"/>
                <a:cs typeface="+mn-cs"/>
              </a:rPr>
              <a:t>Evcil hayvanların evraklarını</a:t>
            </a:r>
          </a:p>
          <a:p>
            <a:pPr marL="0" marR="0" lvl="0" indent="0" algn="just" defTabSz="914400" rtl="0" eaLnBrk="1" fontAlgn="auto" latinLnBrk="0" hangingPunct="1">
              <a:lnSpc>
                <a:spcPct val="100000"/>
              </a:lnSpc>
              <a:spcBef>
                <a:spcPct val="20000"/>
              </a:spcBef>
              <a:spcAft>
                <a:spcPts val="0"/>
              </a:spcAft>
              <a:buClr>
                <a:srgbClr val="F05A28"/>
              </a:buClr>
              <a:buSzPct val="120000"/>
              <a:buFont typeface="Wingdings" pitchFamily="2" charset="2"/>
              <a:buNone/>
              <a:tabLst/>
              <a:defRPr/>
            </a:pPr>
            <a:r>
              <a:rPr kumimoji="0" lang="tr-TR" sz="1000" b="0" i="0" u="none" strike="noStrike" kern="1200" cap="none" spc="0" normalizeH="0" baseline="0" noProof="0" dirty="0">
                <a:ln>
                  <a:noFill/>
                </a:ln>
                <a:solidFill>
                  <a:sysClr val="windowText" lastClr="000000"/>
                </a:solidFill>
                <a:effectLst/>
                <a:uLnTx/>
                <a:uFillTx/>
                <a:latin typeface="Roboto" pitchFamily="2" charset="0"/>
                <a:ea typeface="Roboto" pitchFamily="2" charset="0"/>
                <a:cs typeface="+mn-cs"/>
              </a:rPr>
              <a:t>su geçirmez bir poşet içinde Afet ve Acil Durum </a:t>
            </a:r>
            <a:r>
              <a:rPr kumimoji="0" lang="tr-TR" sz="1000" b="0" i="0" u="none" strike="noStrike" kern="1200" cap="none" spc="0" normalizeH="0" baseline="0" noProof="0" dirty="0" err="1">
                <a:ln>
                  <a:noFill/>
                </a:ln>
                <a:solidFill>
                  <a:sysClr val="windowText" lastClr="000000"/>
                </a:solidFill>
                <a:effectLst/>
                <a:uLnTx/>
                <a:uFillTx/>
                <a:latin typeface="Roboto" pitchFamily="2" charset="0"/>
                <a:ea typeface="Roboto" pitchFamily="2" charset="0"/>
                <a:cs typeface="+mn-cs"/>
              </a:rPr>
              <a:t>Çantası’na</a:t>
            </a:r>
            <a:r>
              <a:rPr kumimoji="0" lang="tr-TR" sz="1000" b="0" i="0" u="none" strike="noStrike" kern="1200" cap="none" spc="0" normalizeH="0" baseline="0" noProof="0" dirty="0">
                <a:ln>
                  <a:noFill/>
                </a:ln>
                <a:solidFill>
                  <a:sysClr val="windowText" lastClr="000000"/>
                </a:solidFill>
                <a:effectLst/>
                <a:uLnTx/>
                <a:uFillTx/>
                <a:latin typeface="Roboto" pitchFamily="2" charset="0"/>
                <a:ea typeface="Roboto" pitchFamily="2" charset="0"/>
                <a:cs typeface="+mn-cs"/>
              </a:rPr>
              <a:t> yerleştirin.</a:t>
            </a:r>
          </a:p>
          <a:p>
            <a:pPr marL="0" marR="0" lvl="0" indent="0" algn="just" defTabSz="914400" rtl="0" eaLnBrk="1" fontAlgn="auto" latinLnBrk="0" hangingPunct="1">
              <a:lnSpc>
                <a:spcPct val="100000"/>
              </a:lnSpc>
              <a:spcBef>
                <a:spcPct val="20000"/>
              </a:spcBef>
              <a:spcAft>
                <a:spcPts val="0"/>
              </a:spcAft>
              <a:buClr>
                <a:srgbClr val="F05A28"/>
              </a:buClr>
              <a:buSzPct val="120000"/>
              <a:buFont typeface="Wingdings" pitchFamily="2" charset="2"/>
              <a:buNone/>
              <a:tabLst/>
              <a:defRPr/>
            </a:pPr>
            <a:endParaRPr kumimoji="0" lang="tr-TR" sz="1000" b="0" i="0" u="none" strike="noStrike" kern="1200" cap="none" spc="0" normalizeH="0" baseline="0" noProof="0" dirty="0">
              <a:ln>
                <a:noFill/>
              </a:ln>
              <a:solidFill>
                <a:sysClr val="windowText" lastClr="000000"/>
              </a:solidFill>
              <a:effectLst/>
              <a:uLnTx/>
              <a:uFillTx/>
              <a:latin typeface="Roboto" pitchFamily="2" charset="0"/>
              <a:ea typeface="Roboto" pitchFamily="2" charset="0"/>
              <a:cs typeface="+mn-cs"/>
            </a:endParaRPr>
          </a:p>
          <a:p>
            <a:pPr algn="just"/>
            <a:endParaRPr lang="tr-TR" sz="1000" dirty="0">
              <a:latin typeface="Roboto" pitchFamily="2" charset="0"/>
              <a:ea typeface="Roboto" pitchFamily="2" charset="0"/>
            </a:endParaRPr>
          </a:p>
        </p:txBody>
      </p:sp>
      <p:sp>
        <p:nvSpPr>
          <p:cNvPr id="4" name="Slayt Numarası Yer Tutucusu 3"/>
          <p:cNvSpPr>
            <a:spLocks noGrp="1"/>
          </p:cNvSpPr>
          <p:nvPr>
            <p:ph type="sldNum" sz="quarter" idx="5"/>
          </p:nvPr>
        </p:nvSpPr>
        <p:spPr/>
        <p:txBody>
          <a:bodyPr/>
          <a:lstStyle/>
          <a:p>
            <a:fld id="{4998BAFA-7B26-44C2-9B69-5F7639683827}" type="slidenum">
              <a:rPr lang="tr-TR" smtClean="0"/>
              <a:t>20</a:t>
            </a:fld>
            <a:endParaRPr lang="tr-TR"/>
          </a:p>
        </p:txBody>
      </p:sp>
    </p:spTree>
    <p:extLst>
      <p:ext uri="{BB962C8B-B14F-4D97-AF65-F5344CB8AC3E}">
        <p14:creationId xmlns:p14="http://schemas.microsoft.com/office/powerpoint/2010/main" val="488126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altLang="tr-TR" sz="1000" b="1" dirty="0">
                <a:latin typeface="Roboto" pitchFamily="2" charset="0"/>
                <a:ea typeface="Roboto" pitchFamily="2" charset="0"/>
              </a:rPr>
              <a:t>Önerilen Süre: 1 dk.</a:t>
            </a:r>
          </a:p>
          <a:p>
            <a:pPr marL="0" marR="0" lvl="0" indent="0" algn="just" defTabSz="914400" rtl="0" eaLnBrk="1" fontAlgn="auto" latinLnBrk="0" hangingPunct="1">
              <a:lnSpc>
                <a:spcPct val="100000"/>
              </a:lnSpc>
              <a:spcBef>
                <a:spcPts val="600"/>
              </a:spcBef>
              <a:spcAft>
                <a:spcPts val="0"/>
              </a:spcAft>
              <a:buClrTx/>
              <a:buSzTx/>
              <a:buFontTx/>
              <a:buNone/>
              <a:tabLst/>
              <a:defRPr/>
            </a:pPr>
            <a:r>
              <a:rPr lang="tr-TR" altLang="tr-TR" sz="1000" b="1" i="1" dirty="0">
                <a:latin typeface="Roboto" pitchFamily="2" charset="0"/>
                <a:ea typeface="Roboto" pitchFamily="2" charset="0"/>
              </a:rPr>
              <a:t>Slayt animasyonu tıklayınca başlar, sessizdir.</a:t>
            </a:r>
            <a:endParaRPr lang="tr-TR" altLang="tr-TR" sz="1000" i="1" dirty="0">
              <a:latin typeface="Roboto" pitchFamily="2" charset="0"/>
              <a:ea typeface="Roboto"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tr-TR" altLang="tr-TR" sz="1000" b="1" dirty="0">
              <a:latin typeface="Roboto" pitchFamily="2" charset="0"/>
              <a:ea typeface="Roboto" pitchFamily="2" charset="0"/>
            </a:endParaRPr>
          </a:p>
          <a:p>
            <a:pPr marL="0" marR="0" lvl="0" indent="0" algn="just" defTabSz="914400" rtl="0" eaLnBrk="1" fontAlgn="auto" latinLnBrk="0" hangingPunct="1">
              <a:lnSpc>
                <a:spcPct val="100000"/>
              </a:lnSpc>
              <a:spcAft>
                <a:spcPts val="600"/>
              </a:spcAft>
              <a:buClrTx/>
              <a:buSzTx/>
              <a:buFontTx/>
              <a:buNone/>
              <a:tabLst/>
              <a:defRPr/>
            </a:pPr>
            <a:r>
              <a:rPr lang="tr-TR" altLang="tr-TR" sz="1000" b="0" dirty="0">
                <a:latin typeface="Roboto" pitchFamily="2" charset="0"/>
                <a:ea typeface="Roboto" pitchFamily="2" charset="0"/>
              </a:rPr>
              <a:t>Evinizi gerektiğinde daha güvenli ve hızlı bir şekilde tahliye edebilmeniz için öncesinde bazı hazırlıklar yapmalısınız. </a:t>
            </a:r>
            <a:r>
              <a:rPr lang="tr-TR" sz="1000" b="0" dirty="0">
                <a:latin typeface="Roboto" pitchFamily="2" charset="0"/>
                <a:ea typeface="Roboto" pitchFamily="2" charset="0"/>
              </a:rPr>
              <a:t>Tahliyenin başarılı </a:t>
            </a:r>
            <a:r>
              <a:rPr lang="tr-TR" sz="1000" dirty="0">
                <a:latin typeface="Roboto" pitchFamily="2" charset="0"/>
                <a:ea typeface="Roboto" pitchFamily="2" charset="0"/>
              </a:rPr>
              <a:t>o</a:t>
            </a:r>
            <a:r>
              <a:rPr lang="tr-TR" sz="1000" b="0" dirty="0">
                <a:latin typeface="Roboto" pitchFamily="2" charset="0"/>
                <a:ea typeface="Roboto" pitchFamily="2" charset="0"/>
              </a:rPr>
              <a:t>lması için;</a:t>
            </a:r>
          </a:p>
          <a:p>
            <a:pPr marL="0" marR="0" lvl="0" indent="0" algn="just" defTabSz="914400" rtl="0" eaLnBrk="1" fontAlgn="auto" latinLnBrk="0" hangingPunct="1">
              <a:lnSpc>
                <a:spcPct val="100000"/>
              </a:lnSpc>
              <a:spcAft>
                <a:spcPts val="600"/>
              </a:spcAft>
              <a:buClrTx/>
              <a:buSzTx/>
              <a:buFontTx/>
              <a:buNone/>
              <a:tabLst/>
              <a:defRPr/>
            </a:pPr>
            <a:r>
              <a:rPr lang="tr-TR" sz="1000" b="1" u="sng" dirty="0">
                <a:solidFill>
                  <a:schemeClr val="tx2"/>
                </a:solidFill>
                <a:latin typeface="Roboto" pitchFamily="2" charset="0"/>
                <a:ea typeface="Roboto" pitchFamily="2" charset="0"/>
              </a:rPr>
              <a:t>Tıklayın;</a:t>
            </a:r>
          </a:p>
          <a:p>
            <a:pPr marL="0" marR="0" lvl="0" indent="0" algn="just" defTabSz="914400" rtl="0" eaLnBrk="1" fontAlgn="auto" latinLnBrk="0" hangingPunct="1">
              <a:lnSpc>
                <a:spcPct val="100000"/>
              </a:lnSpc>
              <a:spcAft>
                <a:spcPts val="600"/>
              </a:spcAft>
              <a:buClrTx/>
              <a:buSzTx/>
              <a:buFontTx/>
              <a:buNone/>
              <a:tabLst/>
              <a:defRPr/>
            </a:pPr>
            <a:r>
              <a:rPr lang="tr-TR" altLang="tr-TR" sz="1000" b="0" dirty="0">
                <a:latin typeface="Roboto" pitchFamily="2" charset="0"/>
                <a:ea typeface="Roboto" pitchFamily="2" charset="0"/>
              </a:rPr>
              <a:t>Önce çıkış yolları üzerinde bulunan ve tahliyeyi engelleyecek olan eşyaları kaldırın.</a:t>
            </a:r>
          </a:p>
          <a:p>
            <a:pPr marL="0" marR="0" lvl="0" indent="0" algn="just" defTabSz="914400" rtl="0" eaLnBrk="1" fontAlgn="auto" latinLnBrk="0" hangingPunct="1">
              <a:lnSpc>
                <a:spcPct val="100000"/>
              </a:lnSpc>
              <a:spcAft>
                <a:spcPts val="600"/>
              </a:spcAft>
              <a:buClrTx/>
              <a:buSzTx/>
              <a:buFontTx/>
              <a:buNone/>
              <a:tabLst/>
              <a:defRPr/>
            </a:pPr>
            <a:r>
              <a:rPr lang="tr-TR" sz="1000" b="1" u="sng" dirty="0">
                <a:solidFill>
                  <a:schemeClr val="tx2"/>
                </a:solidFill>
                <a:latin typeface="Roboto" pitchFamily="2" charset="0"/>
                <a:ea typeface="Roboto" pitchFamily="2" charset="0"/>
              </a:rPr>
              <a:t>Tıklayın;</a:t>
            </a:r>
          </a:p>
          <a:p>
            <a:pPr marL="0" marR="0" lvl="0" indent="0" algn="just" defTabSz="914400" rtl="0" eaLnBrk="1" fontAlgn="auto" latinLnBrk="0" hangingPunct="1">
              <a:lnSpc>
                <a:spcPct val="100000"/>
              </a:lnSpc>
              <a:spcAft>
                <a:spcPts val="600"/>
              </a:spcAft>
              <a:buClrTx/>
              <a:buSzTx/>
              <a:buFontTx/>
              <a:buNone/>
              <a:tabLst/>
              <a:defRPr/>
            </a:pPr>
            <a:r>
              <a:rPr lang="tr-TR" altLang="tr-TR" sz="1000" b="0" dirty="0">
                <a:latin typeface="Roboto" pitchFamily="2" charset="0"/>
                <a:ea typeface="Roboto" pitchFamily="2" charset="0"/>
              </a:rPr>
              <a:t>Ailece tahliye planı yapmalısınız. Bu planda kaçış yolları, dışarıda toplanma noktası ve ilk kurtarılacak olan eşyalar da yer almalıdır. Bu planı asmayı da unutmayın.</a:t>
            </a:r>
          </a:p>
          <a:p>
            <a:pPr marL="0" marR="0" lvl="0" indent="0" algn="just" defTabSz="914400" rtl="0" eaLnBrk="1" fontAlgn="auto" latinLnBrk="0" hangingPunct="1">
              <a:lnSpc>
                <a:spcPct val="100000"/>
              </a:lnSpc>
              <a:spcAft>
                <a:spcPts val="600"/>
              </a:spcAft>
              <a:buClrTx/>
              <a:buSzTx/>
              <a:buFontTx/>
              <a:buNone/>
              <a:tabLst/>
              <a:defRPr/>
            </a:pPr>
            <a:r>
              <a:rPr lang="tr-TR" sz="1000" b="1" u="sng" dirty="0">
                <a:solidFill>
                  <a:schemeClr val="tx2"/>
                </a:solidFill>
                <a:latin typeface="Roboto" pitchFamily="2" charset="0"/>
                <a:ea typeface="Roboto" pitchFamily="2" charset="0"/>
              </a:rPr>
              <a:t>Tıklayın;</a:t>
            </a:r>
          </a:p>
          <a:p>
            <a:pPr marL="0" marR="0" lvl="0" indent="0" algn="just" defTabSz="914400" rtl="0" eaLnBrk="1" fontAlgn="auto" latinLnBrk="0" hangingPunct="1">
              <a:lnSpc>
                <a:spcPct val="100000"/>
              </a:lnSpc>
              <a:spcAft>
                <a:spcPts val="600"/>
              </a:spcAft>
              <a:buClrTx/>
              <a:buSzTx/>
              <a:buFontTx/>
              <a:buNone/>
              <a:tabLst/>
              <a:defRPr/>
            </a:pPr>
            <a:r>
              <a:rPr lang="tr-TR" sz="1000" dirty="0">
                <a:latin typeface="Roboto" pitchFamily="2" charset="0"/>
                <a:ea typeface="Roboto" pitchFamily="2" charset="0"/>
              </a:rPr>
              <a:t>Evinize ve (varsa) aracınıza ait anahtarları herkesin görüp ulaşabileceği yere asın.</a:t>
            </a:r>
          </a:p>
          <a:p>
            <a:pPr marL="0" marR="0" lvl="0" indent="0" algn="just" defTabSz="914400" rtl="0" eaLnBrk="1" fontAlgn="auto" latinLnBrk="0" hangingPunct="1">
              <a:lnSpc>
                <a:spcPct val="100000"/>
              </a:lnSpc>
              <a:spcAft>
                <a:spcPts val="600"/>
              </a:spcAft>
              <a:buClrTx/>
              <a:buSzTx/>
              <a:buFontTx/>
              <a:buNone/>
              <a:tabLst/>
              <a:defRPr/>
            </a:pPr>
            <a:r>
              <a:rPr lang="tr-TR" sz="1000" b="1" u="sng" dirty="0">
                <a:solidFill>
                  <a:schemeClr val="tx2"/>
                </a:solidFill>
                <a:latin typeface="Roboto" pitchFamily="2" charset="0"/>
                <a:ea typeface="Roboto" pitchFamily="2" charset="0"/>
              </a:rPr>
              <a:t>Tıklayın;</a:t>
            </a:r>
          </a:p>
          <a:p>
            <a:pPr algn="just">
              <a:spcAft>
                <a:spcPts val="600"/>
              </a:spcAft>
            </a:pPr>
            <a:r>
              <a:rPr lang="tr-TR" sz="1000" dirty="0">
                <a:latin typeface="Roboto" pitchFamily="2" charset="0"/>
                <a:ea typeface="Roboto" pitchFamily="2" charset="0"/>
              </a:rPr>
              <a:t>Çıkış yoluna herkesin görebileceği ve karanlıkta yansıtıcı özeliği olan (fosforlu) çıkış işaretleri yerleştirin.</a:t>
            </a:r>
          </a:p>
          <a:p>
            <a:pPr marL="0" marR="0" lvl="0" indent="0" algn="just" defTabSz="914400" rtl="0" eaLnBrk="1" fontAlgn="auto" latinLnBrk="0" hangingPunct="1">
              <a:lnSpc>
                <a:spcPct val="100000"/>
              </a:lnSpc>
              <a:spcAft>
                <a:spcPts val="600"/>
              </a:spcAft>
              <a:buClrTx/>
              <a:buSzTx/>
              <a:buFont typeface="Arial" pitchFamily="34" charset="0"/>
              <a:buNone/>
              <a:tabLst/>
              <a:defRPr/>
            </a:pPr>
            <a:r>
              <a:rPr lang="tr-TR" sz="1000" b="1" u="sng" dirty="0">
                <a:solidFill>
                  <a:schemeClr val="tx2"/>
                </a:solidFill>
                <a:latin typeface="Roboto" pitchFamily="2" charset="0"/>
                <a:ea typeface="Roboto" pitchFamily="2" charset="0"/>
              </a:rPr>
              <a:t>Tıklayın;</a:t>
            </a:r>
          </a:p>
          <a:p>
            <a:pPr marL="0" marR="0" lvl="0" indent="0" algn="just" defTabSz="914400" rtl="0" eaLnBrk="1" fontAlgn="auto" latinLnBrk="0" hangingPunct="1">
              <a:lnSpc>
                <a:spcPct val="100000"/>
              </a:lnSpc>
              <a:spcAft>
                <a:spcPts val="600"/>
              </a:spcAft>
              <a:buClrTx/>
              <a:buSzTx/>
              <a:buFont typeface="Arial" pitchFamily="34" charset="0"/>
              <a:buNone/>
              <a:tabLst/>
              <a:defRPr/>
            </a:pPr>
            <a:r>
              <a:rPr lang="tr-TR" altLang="tr-TR" sz="1000" dirty="0">
                <a:latin typeface="Roboto" pitchFamily="2" charset="0"/>
                <a:ea typeface="Roboto" pitchFamily="2" charset="0"/>
              </a:rPr>
              <a:t>Tahliye olurken vaktiniz varsa yapmanız gereken şey yaşadığınız yerlerin tesisatlarının kapatılmasıdır. Evimizde bulunan elektrik, su, gaz gibi tüm </a:t>
            </a:r>
            <a:r>
              <a:rPr lang="tr-TR" altLang="tr-TR" sz="1000" dirty="0" err="1">
                <a:latin typeface="Roboto" pitchFamily="2" charset="0"/>
                <a:ea typeface="Roboto" pitchFamily="2" charset="0"/>
              </a:rPr>
              <a:t>tesisatların</a:t>
            </a:r>
            <a:r>
              <a:rPr lang="tr-TR" altLang="tr-TR" sz="1000" dirty="0">
                <a:latin typeface="Roboto" pitchFamily="2" charset="0"/>
                <a:ea typeface="Roboto" pitchFamily="2" charset="0"/>
              </a:rPr>
              <a:t> yerlerini ve açma kapama pozisyonlarını öğrenmeliyiz. Şalterlerin açık ya da kapalı yönleri için karanlıkta da gösterir fosforlu etiketleri kullanabilirsiniz. Ayrıca siz evde olmadığınızda tesisatın kapatılması görevi diğer aile fertlerinin olacaktır. Onların da </a:t>
            </a:r>
            <a:r>
              <a:rPr lang="tr-TR" altLang="tr-TR" sz="1000" dirty="0" err="1">
                <a:latin typeface="Roboto" pitchFamily="2" charset="0"/>
                <a:ea typeface="Roboto" pitchFamily="2" charset="0"/>
              </a:rPr>
              <a:t>tesisatların</a:t>
            </a:r>
            <a:r>
              <a:rPr lang="tr-TR" altLang="tr-TR" sz="1000" dirty="0">
                <a:latin typeface="Roboto" pitchFamily="2" charset="0"/>
                <a:ea typeface="Roboto" pitchFamily="2" charset="0"/>
              </a:rPr>
              <a:t> yerlerini bildiğinden ve açık kapalı pozisyonlarında şüpheye düşmediklerinden emin olmanız gerekecektir. Aile Afet Planınızı yaparken bunları konuşup yerlerini öğreniniz ve öğretiniz.</a:t>
            </a:r>
          </a:p>
          <a:p>
            <a:pPr marL="0" marR="0" lvl="0" indent="0" algn="just" defTabSz="914400" rtl="0" eaLnBrk="1" fontAlgn="auto" latinLnBrk="0" hangingPunct="1">
              <a:lnSpc>
                <a:spcPct val="100000"/>
              </a:lnSpc>
              <a:spcAft>
                <a:spcPts val="600"/>
              </a:spcAft>
              <a:buClrTx/>
              <a:buSzTx/>
              <a:buFont typeface="Arial" pitchFamily="34" charset="0"/>
              <a:buNone/>
              <a:tabLst/>
              <a:defRPr/>
            </a:pPr>
            <a:r>
              <a:rPr lang="tr-TR" sz="1000" b="1" u="sng" dirty="0">
                <a:solidFill>
                  <a:schemeClr val="tx2"/>
                </a:solidFill>
                <a:latin typeface="Roboto" pitchFamily="2" charset="0"/>
                <a:ea typeface="Roboto" pitchFamily="2" charset="0"/>
              </a:rPr>
              <a:t>Tıklayın;</a:t>
            </a:r>
          </a:p>
          <a:p>
            <a:pPr algn="just">
              <a:spcAft>
                <a:spcPts val="600"/>
              </a:spcAft>
              <a:buFont typeface="Arial" pitchFamily="34" charset="0"/>
              <a:buNone/>
            </a:pPr>
            <a:r>
              <a:rPr lang="tr-TR" sz="1000" dirty="0">
                <a:latin typeface="Roboto" pitchFamily="2" charset="0"/>
                <a:ea typeface="Roboto" pitchFamily="2" charset="0"/>
              </a:rPr>
              <a:t>Her altı ayda bir tahliye tatbikatı yapılmalıdır. Düzenli tatbikatlar size tahliye sırasında hız ve güvenlik sağlayacaktır. </a:t>
            </a:r>
          </a:p>
        </p:txBody>
      </p:sp>
      <p:sp>
        <p:nvSpPr>
          <p:cNvPr id="4" name="Slayt Numarası Yer Tutucusu 3"/>
          <p:cNvSpPr>
            <a:spLocks noGrp="1"/>
          </p:cNvSpPr>
          <p:nvPr>
            <p:ph type="sldNum" sz="quarter" idx="5"/>
          </p:nvPr>
        </p:nvSpPr>
        <p:spPr/>
        <p:txBody>
          <a:bodyPr/>
          <a:lstStyle/>
          <a:p>
            <a:fld id="{4998BAFA-7B26-44C2-9B69-5F7639683827}" type="slidenum">
              <a:rPr lang="tr-TR" smtClean="0"/>
              <a:t>21</a:t>
            </a:fld>
            <a:endParaRPr lang="tr-TR" dirty="0"/>
          </a:p>
        </p:txBody>
      </p:sp>
    </p:spTree>
    <p:extLst>
      <p:ext uri="{BB962C8B-B14F-4D97-AF65-F5344CB8AC3E}">
        <p14:creationId xmlns:p14="http://schemas.microsoft.com/office/powerpoint/2010/main" val="31261262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r>
              <a:rPr lang="tr-TR" sz="1000" b="1" kern="1200" dirty="0">
                <a:solidFill>
                  <a:schemeClr val="tx1"/>
                </a:solidFill>
                <a:latin typeface="Roboto" pitchFamily="2" charset="0"/>
                <a:ea typeface="Roboto" pitchFamily="2" charset="0"/>
                <a:cs typeface="+mn-cs"/>
              </a:rPr>
              <a:t>Önerilen</a:t>
            </a:r>
            <a:r>
              <a:rPr lang="tr-TR" sz="1000" b="1" kern="1200" baseline="0" dirty="0">
                <a:solidFill>
                  <a:schemeClr val="tx1"/>
                </a:solidFill>
                <a:latin typeface="Roboto" pitchFamily="2" charset="0"/>
                <a:ea typeface="Roboto" pitchFamily="2" charset="0"/>
                <a:cs typeface="+mn-cs"/>
              </a:rPr>
              <a:t> Süre: 1dk. 15 sn.</a:t>
            </a:r>
            <a:endParaRPr lang="tr-TR" sz="1000" b="1" kern="1200" dirty="0">
              <a:solidFill>
                <a:schemeClr val="tx1"/>
              </a:solidFill>
              <a:latin typeface="Roboto" pitchFamily="2" charset="0"/>
              <a:ea typeface="Roboto" pitchFamily="2" charset="0"/>
              <a:cs typeface="+mn-cs"/>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altLang="tr-TR" sz="1000" b="1" i="1" dirty="0">
                <a:latin typeface="Roboto" pitchFamily="2" charset="0"/>
                <a:ea typeface="Roboto" pitchFamily="2" charset="0"/>
              </a:rPr>
              <a:t>Slayt animasyonu tıklayınca başlar, sessizdir.</a:t>
            </a:r>
            <a:endParaRPr lang="tr-TR" altLang="tr-TR" sz="1000" i="1" dirty="0">
              <a:latin typeface="Roboto" pitchFamily="2" charset="0"/>
              <a:ea typeface="Roboto" pitchFamily="2" charset="0"/>
            </a:endParaRPr>
          </a:p>
          <a:p>
            <a:pPr algn="just"/>
            <a:endParaRPr lang="tr-TR" sz="1000" kern="1200" dirty="0">
              <a:solidFill>
                <a:schemeClr val="tx1"/>
              </a:solidFill>
              <a:latin typeface="Roboto" pitchFamily="2" charset="0"/>
              <a:ea typeface="Roboto" pitchFamily="2" charset="0"/>
              <a:cs typeface="+mn-cs"/>
            </a:endParaRPr>
          </a:p>
          <a:p>
            <a:pPr algn="just">
              <a:spcAft>
                <a:spcPts val="600"/>
              </a:spcAft>
            </a:pPr>
            <a:r>
              <a:rPr lang="tr-TR" sz="1000" b="0" u="none" kern="1200" dirty="0">
                <a:solidFill>
                  <a:schemeClr val="tx1"/>
                </a:solidFill>
                <a:effectLst/>
                <a:latin typeface="Roboto" pitchFamily="2" charset="0"/>
                <a:ea typeface="Roboto" pitchFamily="2" charset="0"/>
                <a:cs typeface="+mn-cs"/>
              </a:rPr>
              <a:t>Olası bir afet ve acil durum sonrası aile fertleri ile buluşacağımız toplanma alanlarımızı </a:t>
            </a:r>
            <a:r>
              <a:rPr lang="tr-TR" sz="1000" b="0" u="none" strike="noStrike" kern="1200" dirty="0">
                <a:solidFill>
                  <a:schemeClr val="tx1"/>
                </a:solidFill>
                <a:effectLst/>
                <a:latin typeface="Roboto" pitchFamily="2" charset="0"/>
                <a:ea typeface="Roboto" pitchFamily="2" charset="0"/>
                <a:cs typeface="+mn-cs"/>
              </a:rPr>
              <a:t>öğrenmeliyiz.</a:t>
            </a:r>
          </a:p>
          <a:p>
            <a:pPr algn="just">
              <a:spcAft>
                <a:spcPts val="600"/>
              </a:spcAft>
            </a:pPr>
            <a:r>
              <a:rPr lang="tr-TR" sz="1000" b="0" i="0" kern="1200" dirty="0">
                <a:solidFill>
                  <a:schemeClr val="tx1"/>
                </a:solidFill>
                <a:effectLst/>
                <a:latin typeface="Roboto" pitchFamily="2" charset="0"/>
                <a:ea typeface="Roboto" pitchFamily="2" charset="0"/>
                <a:cs typeface="+mn-cs"/>
              </a:rPr>
              <a:t>Toplanma Alanları; afet ve acil durumlar sonrasında geçici barınma merkezleri hazır olana kadar geçecek süre içerisinde yaşanacak paniği önlemek ve sağlıklı bilgi alışverişini sağlamak amacıyla halkın tehlikeli bölgeden uzaklaşarak toplanabileceği güvenli alanlardır. </a:t>
            </a:r>
          </a:p>
          <a:p>
            <a:pPr marL="0" marR="0" lvl="0" indent="0" algn="just" defTabSz="914400" rtl="0" eaLnBrk="1" fontAlgn="auto" latinLnBrk="0" hangingPunct="1">
              <a:lnSpc>
                <a:spcPct val="100000"/>
              </a:lnSpc>
              <a:spcAft>
                <a:spcPts val="600"/>
              </a:spcAft>
              <a:buClrTx/>
              <a:buSzTx/>
              <a:buFontTx/>
              <a:buNone/>
              <a:tabLst/>
              <a:defRPr/>
            </a:pPr>
            <a:r>
              <a:rPr lang="tr-TR" sz="1000" b="1" u="sng" dirty="0">
                <a:solidFill>
                  <a:schemeClr val="tx2"/>
                </a:solidFill>
                <a:latin typeface="Roboto" pitchFamily="2" charset="0"/>
                <a:ea typeface="Roboto" pitchFamily="2" charset="0"/>
              </a:rPr>
              <a:t>Tıklayın;</a:t>
            </a:r>
          </a:p>
          <a:p>
            <a:pPr marL="0" marR="0" lvl="0" indent="0" algn="just" defTabSz="914400" rtl="0" eaLnBrk="1" fontAlgn="auto" latinLnBrk="0" hangingPunct="1">
              <a:lnSpc>
                <a:spcPct val="100000"/>
              </a:lnSpc>
              <a:spcAft>
                <a:spcPts val="600"/>
              </a:spcAft>
              <a:buClrTx/>
              <a:buSzTx/>
              <a:buFontTx/>
              <a:buNone/>
              <a:tabLst/>
              <a:defRPr/>
            </a:pPr>
            <a:r>
              <a:rPr lang="tr-TR" sz="1000" b="1" dirty="0">
                <a:latin typeface="Roboto" pitchFamily="2" charset="0"/>
                <a:ea typeface="Roboto" pitchFamily="2" charset="0"/>
              </a:rPr>
              <a:t>Evime En Yakın Toplanma Alanını Nasıl Öğrenebilirim?</a:t>
            </a:r>
          </a:p>
          <a:p>
            <a:pPr marL="0" marR="0" lvl="0" indent="0" algn="just" defTabSz="914400" rtl="0" eaLnBrk="1" fontAlgn="auto" latinLnBrk="0" hangingPunct="1">
              <a:lnSpc>
                <a:spcPct val="100000"/>
              </a:lnSpc>
              <a:spcAft>
                <a:spcPts val="600"/>
              </a:spcAft>
              <a:buClrTx/>
              <a:buSzTx/>
              <a:buFontTx/>
              <a:buNone/>
              <a:tabLst/>
              <a:defRPr/>
            </a:pPr>
            <a:r>
              <a:rPr lang="tr-TR" sz="1000" b="0" i="0" kern="1200" dirty="0">
                <a:solidFill>
                  <a:schemeClr val="tx1"/>
                </a:solidFill>
                <a:effectLst/>
                <a:latin typeface="Roboto" pitchFamily="2" charset="0"/>
                <a:ea typeface="Roboto" pitchFamily="2" charset="0"/>
                <a:cs typeface="+mn-cs"/>
              </a:rPr>
              <a:t>Afet ve acil durum toplanma alanlarının yerleri, çeşitli kritere göre bağlı bulunduğu ilgili belediyeler tarafından belirlenmektedir. Bu alanlar, Türkiye Afet Müdahale Planı (TAMP) kapsamındaki 81 ilin İl Afet Müdahale Planı’nda belirtilmektedir. </a:t>
            </a:r>
            <a:r>
              <a:rPr lang="tr-TR" sz="1000" b="0" u="none" strike="noStrike" kern="1200" dirty="0">
                <a:solidFill>
                  <a:schemeClr val="tx1"/>
                </a:solidFill>
                <a:effectLst/>
                <a:latin typeface="Roboto" pitchFamily="2" charset="0"/>
                <a:ea typeface="Roboto" pitchFamily="2" charset="0"/>
                <a:cs typeface="+mn-cs"/>
              </a:rPr>
              <a:t>Acil durum toplanma alanları ile ilgili bilgi almak isteyen vatandaşlar e-Devlet sistemine (https://www.turkiye.gov.tr) giriş yaparak “Acil Toplanma Alanı Sorgulama” başlığından, ikametlerine en yakın toplanma alanının bilgilerini öğrenebilirler. Kendi </a:t>
            </a:r>
            <a:r>
              <a:rPr lang="tr-TR" sz="1000" kern="1200" dirty="0">
                <a:solidFill>
                  <a:schemeClr val="tx1"/>
                </a:solidFill>
                <a:effectLst/>
                <a:latin typeface="Roboto" pitchFamily="2" charset="0"/>
                <a:ea typeface="Roboto" pitchFamily="2" charset="0"/>
                <a:cs typeface="+mn-cs"/>
              </a:rPr>
              <a:t>toplanma alanınızı ve oraya nasıl ulaşacağınızı mutlaka öğren!. Ailenizle mahalle buluşma noktanız burası olmayabilir ancak sıcak aş, battaniye vb. yardımların dağıtımı bu noktalardan yapılacaktır.</a:t>
            </a:r>
          </a:p>
          <a:p>
            <a:pPr marL="0" marR="0" lvl="0" indent="0" algn="just" defTabSz="914400" rtl="0" eaLnBrk="1" fontAlgn="auto" latinLnBrk="0" hangingPunct="1">
              <a:lnSpc>
                <a:spcPct val="100000"/>
              </a:lnSpc>
              <a:spcAft>
                <a:spcPts val="600"/>
              </a:spcAft>
              <a:buClrTx/>
              <a:buSzTx/>
              <a:buFontTx/>
              <a:buNone/>
              <a:tabLst/>
              <a:defRPr/>
            </a:pPr>
            <a:r>
              <a:rPr lang="tr-TR" sz="1000" b="1" u="sng" dirty="0">
                <a:solidFill>
                  <a:schemeClr val="tx2"/>
                </a:solidFill>
                <a:latin typeface="Roboto" pitchFamily="2" charset="0"/>
                <a:ea typeface="Roboto" pitchFamily="2" charset="0"/>
              </a:rPr>
              <a:t>Tıklayın;</a:t>
            </a:r>
            <a:endParaRPr lang="tr-TR" sz="1000" kern="1200" dirty="0">
              <a:solidFill>
                <a:schemeClr val="tx1"/>
              </a:solidFill>
              <a:effectLst/>
              <a:latin typeface="Roboto" pitchFamily="2" charset="0"/>
              <a:ea typeface="Roboto" pitchFamily="2" charset="0"/>
              <a:cs typeface="+mn-cs"/>
            </a:endParaRPr>
          </a:p>
          <a:p>
            <a:pPr marL="0" marR="0" lvl="0" indent="0" algn="just" defTabSz="914400" rtl="0" eaLnBrk="1" fontAlgn="auto" latinLnBrk="0" hangingPunct="1">
              <a:lnSpc>
                <a:spcPct val="100000"/>
              </a:lnSpc>
              <a:spcAft>
                <a:spcPts val="600"/>
              </a:spcAft>
              <a:buClrTx/>
              <a:buSzTx/>
              <a:buFontTx/>
              <a:buNone/>
              <a:tabLst/>
              <a:defRPr/>
            </a:pPr>
            <a:r>
              <a:rPr lang="tr-TR" sz="1000" kern="1200" dirty="0">
                <a:solidFill>
                  <a:schemeClr val="tx1"/>
                </a:solidFill>
                <a:effectLst/>
                <a:latin typeface="Roboto" pitchFamily="2" charset="0"/>
                <a:ea typeface="Roboto" pitchFamily="2" charset="0"/>
                <a:cs typeface="+mn-cs"/>
              </a:rPr>
              <a:t>Afet ve acil durum toplanma tabelalarının hangi kriterler çerçevesinde belirleneceği de detaylı bir şekilde anlatılmıştır. QR kodunun hemen yanında bulunan numaralar sırasıyla il trafik kodunu, ilçe kodunu, mahalle kodunu ve alan numarasını temsil etmektedir. Buna göre İstanbul’un Şişli ilçesinde yer alan bir afet ve acil durum toplanma tabelasındaki 3429 numarası il ve ilçeyi, 010 mahalleyi ve son olarak 01 ise bölgedeki alan numarasını anlatmaktadır. Tabela üzerindeki QR kodu yardımıyla alan bilgisi adres olarak paylaşılabilmektedir.</a:t>
            </a:r>
            <a:endParaRPr lang="tr-TR" sz="1000" kern="1200" dirty="0">
              <a:solidFill>
                <a:schemeClr val="tx1"/>
              </a:solidFill>
              <a:latin typeface="Roboto" pitchFamily="2" charset="0"/>
              <a:ea typeface="Roboto" pitchFamily="2" charset="0"/>
              <a:cs typeface="+mn-cs"/>
            </a:endParaRPr>
          </a:p>
          <a:p>
            <a:pPr marL="0" marR="0" lvl="0" indent="0" algn="just" defTabSz="914400" rtl="0" eaLnBrk="1" fontAlgn="auto" latinLnBrk="0" hangingPunct="1">
              <a:lnSpc>
                <a:spcPct val="100000"/>
              </a:lnSpc>
              <a:spcAft>
                <a:spcPts val="600"/>
              </a:spcAft>
              <a:buClrTx/>
              <a:buSzTx/>
              <a:buFontTx/>
              <a:buNone/>
              <a:tabLst/>
              <a:defRPr/>
            </a:pPr>
            <a:r>
              <a:rPr lang="tr-TR" sz="1000" b="1" kern="1200" dirty="0">
                <a:solidFill>
                  <a:schemeClr val="tx1"/>
                </a:solidFill>
                <a:latin typeface="Roboto" pitchFamily="2" charset="0"/>
                <a:ea typeface="Roboto" pitchFamily="2" charset="0"/>
                <a:cs typeface="+mn-cs"/>
              </a:rPr>
              <a:t>Ayrıca olası bir afet ve acil durum sonrası aile fertleri</a:t>
            </a:r>
            <a:r>
              <a:rPr lang="tr-TR" sz="1000" b="1" kern="1200" baseline="0" dirty="0">
                <a:solidFill>
                  <a:schemeClr val="tx1"/>
                </a:solidFill>
                <a:latin typeface="Roboto" pitchFamily="2" charset="0"/>
                <a:ea typeface="Roboto" pitchFamily="2" charset="0"/>
                <a:cs typeface="+mn-cs"/>
              </a:rPr>
              <a:t> ile </a:t>
            </a:r>
            <a:r>
              <a:rPr lang="tr-TR" sz="1000" b="1" kern="1200" dirty="0">
                <a:solidFill>
                  <a:schemeClr val="tx1"/>
                </a:solidFill>
                <a:latin typeface="Roboto" pitchFamily="2" charset="0"/>
                <a:ea typeface="Roboto" pitchFamily="2" charset="0"/>
                <a:cs typeface="+mn-cs"/>
              </a:rPr>
              <a:t>ev içerisinde buluşacağımız bir yer belirlemelisiniz. Bu buluşma yeri; çıkış yolu üzerinde, güvenli bir yer olmalıdır. Herhangi bir afet ve acil durumda</a:t>
            </a:r>
            <a:r>
              <a:rPr lang="tr-TR" sz="1000" b="1" kern="1200" baseline="0" dirty="0">
                <a:solidFill>
                  <a:schemeClr val="tx1"/>
                </a:solidFill>
                <a:latin typeface="Roboto" pitchFamily="2" charset="0"/>
                <a:ea typeface="Roboto" pitchFamily="2" charset="0"/>
                <a:cs typeface="+mn-cs"/>
              </a:rPr>
              <a:t> tüm aile üyeleri ev içerisinde ise </a:t>
            </a:r>
            <a:r>
              <a:rPr lang="tr-TR" sz="1000" b="1" kern="1200" dirty="0">
                <a:solidFill>
                  <a:schemeClr val="tx1"/>
                </a:solidFill>
                <a:latin typeface="Roboto" pitchFamily="2" charset="0"/>
                <a:ea typeface="Roboto" pitchFamily="2" charset="0"/>
                <a:cs typeface="+mn-cs"/>
              </a:rPr>
              <a:t>buluşulacak</a:t>
            </a:r>
            <a:r>
              <a:rPr lang="tr-TR" sz="1000" b="1" kern="1200" baseline="0" dirty="0">
                <a:solidFill>
                  <a:schemeClr val="tx1"/>
                </a:solidFill>
                <a:latin typeface="Roboto" pitchFamily="2" charset="0"/>
                <a:ea typeface="Roboto" pitchFamily="2" charset="0"/>
                <a:cs typeface="+mn-cs"/>
              </a:rPr>
              <a:t> </a:t>
            </a:r>
            <a:r>
              <a:rPr lang="tr-TR" sz="1000" b="1" kern="1200" dirty="0">
                <a:solidFill>
                  <a:schemeClr val="tx1"/>
                </a:solidFill>
                <a:latin typeface="Roboto" pitchFamily="2" charset="0"/>
                <a:ea typeface="Roboto" pitchFamily="2" charset="0"/>
                <a:cs typeface="+mn-cs"/>
              </a:rPr>
              <a:t>yer burası olacaktır. Hazırladığınız afet ve acil durum çantası, çocuk aktivite çantası bu buluşma noktasında durursa çıkarken almak kolay olacaktır.</a:t>
            </a:r>
          </a:p>
          <a:p>
            <a:pPr marL="0" marR="0" lvl="0" indent="0" algn="just" defTabSz="914400" rtl="0" eaLnBrk="1" fontAlgn="auto" latinLnBrk="0" hangingPunct="1">
              <a:lnSpc>
                <a:spcPct val="100000"/>
              </a:lnSpc>
              <a:spcAft>
                <a:spcPts val="600"/>
              </a:spcAft>
              <a:buClrTx/>
              <a:buSzTx/>
              <a:buFontTx/>
              <a:buNone/>
              <a:tabLst/>
              <a:defRPr/>
            </a:pPr>
            <a:r>
              <a:rPr lang="tr-TR" sz="1000" b="1" kern="1200" dirty="0">
                <a:solidFill>
                  <a:schemeClr val="tx1"/>
                </a:solidFill>
                <a:latin typeface="Roboto" pitchFamily="2" charset="0"/>
                <a:ea typeface="Roboto" pitchFamily="2" charset="0"/>
                <a:cs typeface="+mn-cs"/>
              </a:rPr>
              <a:t>Mahallenizin güvenli olmaması ya da oradaki buluşma yerine ulaşamıyor olmanız durumunda, mahalleniz dışında buluşacağınız bir yer belirleyin. </a:t>
            </a:r>
            <a:endParaRPr lang="tr-TR" sz="1000" dirty="0">
              <a:latin typeface="Roboto" pitchFamily="2" charset="0"/>
              <a:ea typeface="Roboto" pitchFamily="2" charset="0"/>
            </a:endParaRPr>
          </a:p>
          <a:p>
            <a:pPr marL="0" marR="0" lvl="0" indent="0" algn="just" defTabSz="914400" rtl="0" eaLnBrk="1" fontAlgn="auto" latinLnBrk="0" hangingPunct="1">
              <a:lnSpc>
                <a:spcPct val="100000"/>
              </a:lnSpc>
              <a:spcAft>
                <a:spcPts val="600"/>
              </a:spcAft>
              <a:buClrTx/>
              <a:buSzTx/>
              <a:buFontTx/>
              <a:buNone/>
              <a:tabLst/>
              <a:defRPr/>
            </a:pPr>
            <a:r>
              <a:rPr lang="tr-TR" sz="1000" b="1" u="sng" dirty="0">
                <a:solidFill>
                  <a:schemeClr val="tx2"/>
                </a:solidFill>
                <a:latin typeface="Roboto" pitchFamily="2" charset="0"/>
                <a:ea typeface="Roboto" pitchFamily="2" charset="0"/>
              </a:rPr>
              <a:t>Tıklayın;</a:t>
            </a:r>
            <a:endParaRPr lang="tr-TR" sz="1000" b="0" i="0" kern="1200" dirty="0">
              <a:solidFill>
                <a:schemeClr val="tx1"/>
              </a:solidFill>
              <a:effectLst/>
              <a:latin typeface="Roboto" pitchFamily="2" charset="0"/>
              <a:ea typeface="Roboto" pitchFamily="2" charset="0"/>
              <a:cs typeface="+mn-cs"/>
            </a:endParaRPr>
          </a:p>
          <a:p>
            <a:pPr algn="just">
              <a:spcAft>
                <a:spcPts val="600"/>
              </a:spcAft>
            </a:pPr>
            <a:r>
              <a:rPr lang="tr-TR" sz="1000" b="0" i="0" kern="1200" dirty="0">
                <a:solidFill>
                  <a:schemeClr val="tx1"/>
                </a:solidFill>
                <a:effectLst/>
                <a:latin typeface="Roboto" pitchFamily="2" charset="0"/>
                <a:ea typeface="Roboto" pitchFamily="2" charset="0"/>
                <a:cs typeface="+mn-cs"/>
              </a:rPr>
              <a:t>Toplanma alanı ile karıştırılabilen kavramlardan biri olan «barınma alanı» ise afetzedelerin barınma ihtiyaçlarını gidermek için </a:t>
            </a:r>
            <a:r>
              <a:rPr lang="tr-TR" sz="1000" b="0" i="0" kern="1200" dirty="0" err="1">
                <a:solidFill>
                  <a:schemeClr val="tx1"/>
                </a:solidFill>
                <a:effectLst/>
                <a:latin typeface="Roboto" pitchFamily="2" charset="0"/>
                <a:ea typeface="Roboto" pitchFamily="2" charset="0"/>
                <a:cs typeface="+mn-cs"/>
              </a:rPr>
              <a:t>çadırkent-konteynerkent</a:t>
            </a:r>
            <a:r>
              <a:rPr lang="tr-TR" sz="1000" b="0" i="0" kern="1200" dirty="0">
                <a:solidFill>
                  <a:schemeClr val="tx1"/>
                </a:solidFill>
                <a:effectLst/>
                <a:latin typeface="Roboto" pitchFamily="2" charset="0"/>
                <a:ea typeface="Roboto" pitchFamily="2" charset="0"/>
                <a:cs typeface="+mn-cs"/>
              </a:rPr>
              <a:t> kurulacak alanları tanımlanmaktadır. </a:t>
            </a:r>
            <a:endParaRPr lang="tr-TR" sz="1000" dirty="0">
              <a:latin typeface="Roboto" pitchFamily="2" charset="0"/>
              <a:ea typeface="Roboto" pitchFamily="2" charset="0"/>
            </a:endParaRPr>
          </a:p>
          <a:p>
            <a:pPr algn="just"/>
            <a:endParaRPr lang="tr-TR" sz="1000" dirty="0">
              <a:latin typeface="Roboto" pitchFamily="2" charset="0"/>
              <a:ea typeface="Roboto" pitchFamily="2" charset="0"/>
            </a:endParaRPr>
          </a:p>
          <a:p>
            <a:pPr marL="0" marR="0" lvl="0" indent="0" algn="just" defTabSz="914400" rtl="0" eaLnBrk="1" fontAlgn="auto" latinLnBrk="0" hangingPunct="1">
              <a:lnSpc>
                <a:spcPct val="100000"/>
              </a:lnSpc>
              <a:spcBef>
                <a:spcPts val="0"/>
              </a:spcBef>
              <a:spcAft>
                <a:spcPts val="300"/>
              </a:spcAft>
              <a:buClrTx/>
              <a:buSzTx/>
              <a:buFontTx/>
              <a:buNone/>
              <a:tabLst/>
              <a:defRPr/>
            </a:pPr>
            <a:r>
              <a:rPr lang="tr-TR" sz="900" b="1" i="1" u="sng" kern="1200" dirty="0">
                <a:solidFill>
                  <a:schemeClr val="tx1"/>
                </a:solidFill>
                <a:latin typeface="Roboto" pitchFamily="2" charset="0"/>
                <a:ea typeface="Roboto" pitchFamily="2" charset="0"/>
                <a:cs typeface="+mn-cs"/>
              </a:rPr>
              <a:t>Bilgi Notu 1:</a:t>
            </a:r>
            <a:endParaRPr lang="tr-TR" sz="900" i="1" u="sng" kern="1200" dirty="0">
              <a:solidFill>
                <a:schemeClr val="tx1"/>
              </a:solidFill>
              <a:latin typeface="Roboto" pitchFamily="2" charset="0"/>
              <a:ea typeface="Roboto" pitchFamily="2" charset="0"/>
              <a:cs typeface="+mn-cs"/>
            </a:endParaRPr>
          </a:p>
          <a:p>
            <a:pPr algn="just">
              <a:spcAft>
                <a:spcPts val="300"/>
              </a:spcAft>
            </a:pPr>
            <a:r>
              <a:rPr lang="tr-TR" sz="900" b="1" i="1" kern="1200" dirty="0">
                <a:solidFill>
                  <a:schemeClr val="tx1"/>
                </a:solidFill>
                <a:effectLst/>
                <a:latin typeface="Roboto" pitchFamily="2" charset="0"/>
                <a:ea typeface="Roboto" pitchFamily="2" charset="0"/>
                <a:cs typeface="+mn-cs"/>
              </a:rPr>
              <a:t>Toplanma Alanları Diğer Kavramlarla Karıştırılıyor</a:t>
            </a:r>
            <a:endParaRPr lang="tr-TR" sz="900" b="0" i="1" kern="1200" dirty="0">
              <a:solidFill>
                <a:schemeClr val="tx1"/>
              </a:solidFill>
              <a:effectLst/>
              <a:latin typeface="Roboto" pitchFamily="2" charset="0"/>
              <a:ea typeface="Roboto" pitchFamily="2" charset="0"/>
              <a:cs typeface="+mn-cs"/>
            </a:endParaRPr>
          </a:p>
          <a:p>
            <a:pPr algn="just">
              <a:spcAft>
                <a:spcPts val="300"/>
              </a:spcAft>
            </a:pPr>
            <a:r>
              <a:rPr lang="tr-TR" sz="900" b="0" i="1" kern="1200" dirty="0">
                <a:solidFill>
                  <a:schemeClr val="tx1"/>
                </a:solidFill>
                <a:effectLst/>
                <a:latin typeface="Roboto" pitchFamily="2" charset="0"/>
                <a:ea typeface="Roboto" pitchFamily="2" charset="0"/>
                <a:cs typeface="+mn-cs"/>
              </a:rPr>
              <a:t>Toplanma alanları, Türkiye Afet Müdahale Planı’nda (TAMP) yer alan diğer bazı kavramlarla karıştırılabilmektedir. Barınma alanı ve tahliye alanı kavramları, günlük hayatta toplanma alanı kavramı yerine yanlış şekilde kullanılmaktadır. Afet ve acil durum toplanma alanı, afet ve acil durumlar sonrasında geçici barınma merkezleri hazır olana kadar geçecek süre içerisinde paniği önlemek ve sağlıklı bilgi alışverişini sağlamak amacıyla halkın tehlikeli bölgeden uzaklaşarak toplanabileceği güvenli alanları ifade etmektedir. Yani bu alanlar, vatandaşların hızla bir araya gelmesi ve bir süre beklemesi için seçilmektedir. Buna göre İstanbul’da 2.864, Türkiye genelinde yaklaşık 15.984 toplanma alanı bulunmaktadır.</a:t>
            </a:r>
          </a:p>
          <a:p>
            <a:pPr algn="just">
              <a:spcAft>
                <a:spcPts val="300"/>
              </a:spcAft>
            </a:pPr>
            <a:r>
              <a:rPr lang="tr-TR" sz="900" b="0" i="1" kern="1200" dirty="0">
                <a:solidFill>
                  <a:schemeClr val="tx1"/>
                </a:solidFill>
                <a:effectLst/>
                <a:latin typeface="Roboto" pitchFamily="2" charset="0"/>
                <a:ea typeface="Roboto" pitchFamily="2" charset="0"/>
                <a:cs typeface="+mn-cs"/>
              </a:rPr>
              <a:t>Toplanma alanı ile karıştırılabilen kavramlardan olan barınma alanı, afetzedelerin barınma ihtiyaçlarını gidermek için </a:t>
            </a:r>
            <a:r>
              <a:rPr lang="tr-TR" sz="900" b="0" i="1" kern="1200" dirty="0" err="1">
                <a:solidFill>
                  <a:schemeClr val="tx1"/>
                </a:solidFill>
                <a:effectLst/>
                <a:latin typeface="Roboto" pitchFamily="2" charset="0"/>
                <a:ea typeface="Roboto" pitchFamily="2" charset="0"/>
                <a:cs typeface="+mn-cs"/>
              </a:rPr>
              <a:t>çadırkent-konteynerkent</a:t>
            </a:r>
            <a:r>
              <a:rPr lang="tr-TR" sz="900" b="0" i="1" kern="1200" dirty="0">
                <a:solidFill>
                  <a:schemeClr val="tx1"/>
                </a:solidFill>
                <a:effectLst/>
                <a:latin typeface="Roboto" pitchFamily="2" charset="0"/>
                <a:ea typeface="Roboto" pitchFamily="2" charset="0"/>
                <a:cs typeface="+mn-cs"/>
              </a:rPr>
              <a:t> kurulacak alanları tanımlamaktadır. Karıştırılan bir diğer kavram olan «tahliye alanı» ise vatandaşların güvenli bir şekilde afet bölgesinden tahliye edileceği, ulaşım yollarına yakın ve toplanma alanlarına nazaran daha geniş alanları ifade etmektedir. Barınma alanı ve tahliye alanı, toplanma alanından farklı ihtiyaçları karşıladığı için toplanma alanından farklı ölçütlere göre belirleniyor.</a:t>
            </a:r>
          </a:p>
          <a:p>
            <a:pPr marL="0" marR="0" lvl="0" indent="0" algn="just" defTabSz="914400" rtl="0" eaLnBrk="1" fontAlgn="auto" latinLnBrk="0" hangingPunct="1">
              <a:lnSpc>
                <a:spcPct val="100000"/>
              </a:lnSpc>
              <a:spcBef>
                <a:spcPts val="0"/>
              </a:spcBef>
              <a:spcAft>
                <a:spcPts val="300"/>
              </a:spcAft>
              <a:buClrTx/>
              <a:buSzTx/>
              <a:buFontTx/>
              <a:buNone/>
              <a:tabLst/>
              <a:defRPr/>
            </a:pPr>
            <a:endParaRPr lang="tr-TR" sz="900" b="0" i="1" kern="1200" dirty="0">
              <a:solidFill>
                <a:schemeClr val="tx1"/>
              </a:solidFill>
              <a:effectLst/>
              <a:latin typeface="Roboto" pitchFamily="2" charset="0"/>
              <a:ea typeface="Roboto" pitchFamily="2" charset="0"/>
              <a:cs typeface="+mn-cs"/>
            </a:endParaRPr>
          </a:p>
          <a:p>
            <a:pPr marL="0" marR="0" lvl="0" indent="0" algn="just" defTabSz="914400" rtl="0" eaLnBrk="1" fontAlgn="auto" latinLnBrk="0" hangingPunct="1">
              <a:lnSpc>
                <a:spcPct val="100000"/>
              </a:lnSpc>
              <a:spcBef>
                <a:spcPts val="0"/>
              </a:spcBef>
              <a:spcAft>
                <a:spcPts val="300"/>
              </a:spcAft>
              <a:buClrTx/>
              <a:buSzTx/>
              <a:buFontTx/>
              <a:buNone/>
              <a:tabLst/>
              <a:defRPr/>
            </a:pPr>
            <a:r>
              <a:rPr lang="tr-TR" sz="900" b="1" i="1" u="sng" kern="1200" dirty="0">
                <a:solidFill>
                  <a:schemeClr val="tx1"/>
                </a:solidFill>
                <a:latin typeface="Roboto" pitchFamily="2" charset="0"/>
                <a:ea typeface="Roboto" pitchFamily="2" charset="0"/>
                <a:cs typeface="+mn-cs"/>
              </a:rPr>
              <a:t>Bilgi Notu 2:</a:t>
            </a:r>
            <a:endParaRPr lang="tr-TR" sz="900" i="1" u="sng" kern="1200" dirty="0">
              <a:solidFill>
                <a:schemeClr val="tx1"/>
              </a:solidFill>
              <a:latin typeface="Roboto" pitchFamily="2" charset="0"/>
              <a:ea typeface="Roboto" pitchFamily="2" charset="0"/>
              <a:cs typeface="+mn-cs"/>
            </a:endParaRPr>
          </a:p>
          <a:p>
            <a:pPr algn="just">
              <a:spcAft>
                <a:spcPts val="300"/>
              </a:spcAft>
            </a:pPr>
            <a:r>
              <a:rPr lang="tr-TR" sz="900" b="1" i="1" kern="1200" dirty="0">
                <a:solidFill>
                  <a:schemeClr val="tx1"/>
                </a:solidFill>
                <a:effectLst/>
                <a:latin typeface="Roboto" pitchFamily="2" charset="0"/>
                <a:ea typeface="Roboto" pitchFamily="2" charset="0"/>
                <a:cs typeface="+mn-cs"/>
              </a:rPr>
              <a:t>Toplanma Alanları Nasıl Belirleniyor?</a:t>
            </a:r>
            <a:endParaRPr lang="tr-TR" sz="900" b="0" i="1" kern="1200" dirty="0">
              <a:solidFill>
                <a:schemeClr val="tx1"/>
              </a:solidFill>
              <a:effectLst/>
              <a:latin typeface="Roboto" pitchFamily="2" charset="0"/>
              <a:ea typeface="Roboto" pitchFamily="2" charset="0"/>
              <a:cs typeface="+mn-cs"/>
            </a:endParaRPr>
          </a:p>
          <a:p>
            <a:pPr algn="just">
              <a:spcAft>
                <a:spcPts val="300"/>
              </a:spcAft>
            </a:pPr>
            <a:r>
              <a:rPr lang="tr-TR" sz="900" b="0" i="1" kern="1200" dirty="0">
                <a:solidFill>
                  <a:schemeClr val="tx1"/>
                </a:solidFill>
                <a:effectLst/>
                <a:latin typeface="Roboto" pitchFamily="2" charset="0"/>
                <a:ea typeface="Roboto" pitchFamily="2" charset="0"/>
                <a:cs typeface="+mn-cs"/>
              </a:rPr>
              <a:t>Her açık ya da boş alan, toplanma alanı olmaya uygun nitelik taşımamaktadır. Toplanma alanları belirlenirken çeşitli kriterler bir arada değerlendirilmektedir. Her bir kriterin önemi ağırlıklı olarak hesap ediliyor ve kriterleri karşılama durumuna göre o yerin toplanma alanı olup olamayacağı tespit ediliyor. Afet ve acil durum toplanma alanı tespit kriterlerini: Bölgedeki nüfus yoğunluğu, alanın ulaşım ve tahliye edilme kolaylığı, mümkün olduğunca engellilerin ve yaşlıların ulaşımına uygun olması, ikincil tehlikelerden uzaklığı, mümkün olduğunca engebesiz düz arazilerde yer alması, konut alanlarına yakın ancak yapısal ve yapısal olmayan unsurlardan etkilenmiyor olması, elektrik, su, tuvalet gibi temel ihtiyaçlar ve benzeri unsurların karşılanabileceği yapılara yakın olması oluşturmaktadır. Bu kriterleri ağırlıklı hesaplamaya uygun olarak karşılayan yerler, toplanma alanı olarak tespit edilmektedir.</a:t>
            </a:r>
          </a:p>
          <a:p>
            <a:pPr marL="0" marR="0" lvl="0" indent="0" algn="just" defTabSz="914400" rtl="0" eaLnBrk="1" fontAlgn="auto" latinLnBrk="0" hangingPunct="1">
              <a:lnSpc>
                <a:spcPct val="100000"/>
              </a:lnSpc>
              <a:spcBef>
                <a:spcPts val="0"/>
              </a:spcBef>
              <a:spcAft>
                <a:spcPts val="300"/>
              </a:spcAft>
              <a:buClrTx/>
              <a:buSzTx/>
              <a:buFontTx/>
              <a:buNone/>
              <a:tabLst/>
              <a:defRPr/>
            </a:pPr>
            <a:r>
              <a:rPr lang="tr-TR" sz="900" b="0" i="1" kern="1200" dirty="0">
                <a:solidFill>
                  <a:schemeClr val="tx1"/>
                </a:solidFill>
                <a:effectLst/>
                <a:latin typeface="Roboto" pitchFamily="2" charset="0"/>
                <a:ea typeface="Roboto" pitchFamily="2" charset="0"/>
                <a:cs typeface="+mn-cs"/>
              </a:rPr>
              <a:t/>
            </a:r>
            <a:br>
              <a:rPr lang="tr-TR" sz="900" b="0" i="1" kern="1200" dirty="0">
                <a:solidFill>
                  <a:schemeClr val="tx1"/>
                </a:solidFill>
                <a:effectLst/>
                <a:latin typeface="Roboto" pitchFamily="2" charset="0"/>
                <a:ea typeface="Roboto" pitchFamily="2" charset="0"/>
                <a:cs typeface="+mn-cs"/>
              </a:rPr>
            </a:br>
            <a:r>
              <a:rPr lang="tr-TR" sz="900" b="1" i="1" u="sng" kern="1200" dirty="0">
                <a:solidFill>
                  <a:schemeClr val="tx1"/>
                </a:solidFill>
                <a:latin typeface="Roboto" pitchFamily="2" charset="0"/>
                <a:ea typeface="Roboto" pitchFamily="2" charset="0"/>
                <a:cs typeface="+mn-cs"/>
              </a:rPr>
              <a:t>Bilgi Notu 3:</a:t>
            </a:r>
          </a:p>
          <a:p>
            <a:pPr algn="just">
              <a:spcAft>
                <a:spcPts val="300"/>
              </a:spcAft>
            </a:pPr>
            <a:r>
              <a:rPr lang="tr-TR" sz="900" b="1" i="1" u="none" strike="noStrike" kern="1200" baseline="0" dirty="0">
                <a:solidFill>
                  <a:schemeClr val="tx1"/>
                </a:solidFill>
                <a:latin typeface="Roboto" pitchFamily="2" charset="0"/>
                <a:ea typeface="Roboto" pitchFamily="2" charset="0"/>
                <a:cs typeface="+mn-cs"/>
              </a:rPr>
              <a:t>Toplanma Alanı Bilgisine Erişim İçin;</a:t>
            </a:r>
          </a:p>
          <a:p>
            <a:pPr marL="171450" indent="-171450" algn="just">
              <a:spcAft>
                <a:spcPts val="300"/>
              </a:spcAft>
              <a:buFont typeface="Arial" panose="020B0604020202020204" pitchFamily="34" charset="0"/>
              <a:buChar char="•"/>
            </a:pPr>
            <a:r>
              <a:rPr lang="tr-TR" sz="900" b="0" i="1" u="none" strike="noStrike" kern="1200" baseline="0" dirty="0">
                <a:solidFill>
                  <a:schemeClr val="tx1"/>
                </a:solidFill>
                <a:latin typeface="Roboto" pitchFamily="2" charset="0"/>
                <a:ea typeface="Roboto" pitchFamily="2" charset="0"/>
                <a:cs typeface="+mn-cs"/>
              </a:rPr>
              <a:t>e-Devlet sistemine girin ve T.C. kimlik numaranızı yazın,</a:t>
            </a:r>
          </a:p>
          <a:p>
            <a:pPr marL="171450" indent="-171450" algn="just">
              <a:spcAft>
                <a:spcPts val="300"/>
              </a:spcAft>
              <a:buFont typeface="Arial" panose="020B0604020202020204" pitchFamily="34" charset="0"/>
              <a:buChar char="•"/>
            </a:pPr>
            <a:r>
              <a:rPr lang="tr-TR" sz="900" b="0" i="1" u="none" strike="noStrike" kern="1200" baseline="0" dirty="0">
                <a:solidFill>
                  <a:schemeClr val="tx1"/>
                </a:solidFill>
                <a:latin typeface="Roboto" pitchFamily="2" charset="0"/>
                <a:ea typeface="Roboto" pitchFamily="2" charset="0"/>
                <a:cs typeface="+mn-cs"/>
              </a:rPr>
              <a:t>Ardından </a:t>
            </a:r>
            <a:r>
              <a:rPr lang="tr-TR" sz="900" b="0" i="1" u="none" strike="noStrike" kern="1200" baseline="0" dirty="0" err="1">
                <a:solidFill>
                  <a:schemeClr val="tx1"/>
                </a:solidFill>
                <a:latin typeface="Roboto" pitchFamily="2" charset="0"/>
                <a:ea typeface="Roboto" pitchFamily="2" charset="0"/>
                <a:cs typeface="+mn-cs"/>
              </a:rPr>
              <a:t>AFAD’ın</a:t>
            </a:r>
            <a:r>
              <a:rPr lang="tr-TR" sz="900" b="0" i="1" u="none" strike="noStrike" kern="1200" baseline="0" dirty="0">
                <a:solidFill>
                  <a:schemeClr val="tx1"/>
                </a:solidFill>
                <a:latin typeface="Roboto" pitchFamily="2" charset="0"/>
                <a:ea typeface="Roboto" pitchFamily="2" charset="0"/>
                <a:cs typeface="+mn-cs"/>
              </a:rPr>
              <a:t> sunduğu hizmetlerden Afet ve Acil Durum Toplanma </a:t>
            </a:r>
            <a:r>
              <a:rPr lang="tr-TR" sz="900" b="0" i="1" u="none" strike="noStrike" kern="1200" baseline="0" dirty="0" err="1">
                <a:solidFill>
                  <a:schemeClr val="tx1"/>
                </a:solidFill>
                <a:latin typeface="Roboto" pitchFamily="2" charset="0"/>
                <a:ea typeface="Roboto" pitchFamily="2" charset="0"/>
                <a:cs typeface="+mn-cs"/>
              </a:rPr>
              <a:t>Alanları’nı</a:t>
            </a:r>
            <a:r>
              <a:rPr lang="tr-TR" sz="900" b="0" i="1" u="none" strike="noStrike" kern="1200" baseline="0" dirty="0">
                <a:solidFill>
                  <a:schemeClr val="tx1"/>
                </a:solidFill>
                <a:latin typeface="Roboto" pitchFamily="2" charset="0"/>
                <a:ea typeface="Roboto" pitchFamily="2" charset="0"/>
                <a:cs typeface="+mn-cs"/>
              </a:rPr>
              <a:t> seçin,</a:t>
            </a:r>
          </a:p>
          <a:p>
            <a:pPr marL="171450" indent="-171450" algn="just">
              <a:spcAft>
                <a:spcPts val="300"/>
              </a:spcAft>
              <a:buFont typeface="Arial" panose="020B0604020202020204" pitchFamily="34" charset="0"/>
              <a:buChar char="•"/>
            </a:pPr>
            <a:r>
              <a:rPr lang="tr-TR" sz="900" b="0" i="1" u="none" strike="noStrike" kern="1200" baseline="0" dirty="0">
                <a:solidFill>
                  <a:schemeClr val="tx1"/>
                </a:solidFill>
                <a:latin typeface="Roboto" pitchFamily="2" charset="0"/>
                <a:ea typeface="Roboto" pitchFamily="2" charset="0"/>
                <a:cs typeface="+mn-cs"/>
              </a:rPr>
              <a:t>İkamet ettiğiniz adrese en yakın toplanma alanını belirleyin,</a:t>
            </a:r>
          </a:p>
          <a:p>
            <a:pPr marL="171450" indent="-171450" algn="just">
              <a:spcAft>
                <a:spcPts val="300"/>
              </a:spcAft>
              <a:buFont typeface="Arial" panose="020B0604020202020204" pitchFamily="34" charset="0"/>
              <a:buChar char="•"/>
            </a:pPr>
            <a:r>
              <a:rPr lang="tr-TR" sz="900" b="0" i="1" u="none" strike="noStrike" kern="1200" baseline="0" dirty="0">
                <a:solidFill>
                  <a:schemeClr val="tx1"/>
                </a:solidFill>
                <a:latin typeface="Roboto" pitchFamily="2" charset="0"/>
                <a:ea typeface="Roboto" pitchFamily="2" charset="0"/>
                <a:cs typeface="+mn-cs"/>
              </a:rPr>
              <a:t>Harita özelliğinden yararlanarak alanın yerini öğrenin,</a:t>
            </a:r>
          </a:p>
          <a:p>
            <a:pPr marL="171450" indent="-171450" algn="just">
              <a:spcAft>
                <a:spcPts val="300"/>
              </a:spcAft>
              <a:buFont typeface="Arial" panose="020B0604020202020204" pitchFamily="34" charset="0"/>
              <a:buChar char="•"/>
            </a:pPr>
            <a:r>
              <a:rPr lang="tr-TR" sz="900" b="0" i="1" u="none" strike="noStrike" kern="1200" baseline="0" dirty="0">
                <a:solidFill>
                  <a:schemeClr val="tx1"/>
                </a:solidFill>
                <a:latin typeface="Roboto" pitchFamily="2" charset="0"/>
                <a:ea typeface="Roboto" pitchFamily="2" charset="0"/>
                <a:cs typeface="+mn-cs"/>
              </a:rPr>
              <a:t>Alanın adres ve koordinat bilgilerini kaydedin,</a:t>
            </a:r>
          </a:p>
          <a:p>
            <a:pPr marL="171450" indent="-171450" algn="just">
              <a:spcAft>
                <a:spcPts val="300"/>
              </a:spcAft>
              <a:buFont typeface="Arial" panose="020B0604020202020204" pitchFamily="34" charset="0"/>
              <a:buChar char="•"/>
            </a:pPr>
            <a:r>
              <a:rPr lang="tr-TR" sz="900" b="0" i="1" u="none" strike="noStrike" kern="1200" baseline="0" dirty="0">
                <a:solidFill>
                  <a:schemeClr val="tx1"/>
                </a:solidFill>
                <a:latin typeface="Roboto" pitchFamily="2" charset="0"/>
                <a:ea typeface="Roboto" pitchFamily="2" charset="0"/>
                <a:cs typeface="+mn-cs"/>
              </a:rPr>
              <a:t>Afet ve Acil Durum Planınıza bu alanı ekleyin,</a:t>
            </a:r>
          </a:p>
          <a:p>
            <a:pPr marL="171450" indent="-171450" algn="just">
              <a:spcAft>
                <a:spcPts val="300"/>
              </a:spcAft>
              <a:buFont typeface="Arial" panose="020B0604020202020204" pitchFamily="34" charset="0"/>
              <a:buChar char="•"/>
            </a:pPr>
            <a:r>
              <a:rPr lang="tr-TR" sz="900" b="0" i="1" u="none" strike="noStrike" kern="1200" baseline="0" dirty="0">
                <a:solidFill>
                  <a:schemeClr val="tx1"/>
                </a:solidFill>
                <a:latin typeface="Roboto" pitchFamily="2" charset="0"/>
                <a:ea typeface="Roboto" pitchFamily="2" charset="0"/>
                <a:cs typeface="+mn-cs"/>
              </a:rPr>
              <a:t>Alanı önceden görün ve alana gidiş için alternatif rotalar belirleyin,</a:t>
            </a:r>
          </a:p>
          <a:p>
            <a:pPr marL="171450" indent="-171450" algn="just">
              <a:spcAft>
                <a:spcPts val="300"/>
              </a:spcAft>
              <a:buFont typeface="Arial" panose="020B0604020202020204" pitchFamily="34" charset="0"/>
              <a:buChar char="•"/>
            </a:pPr>
            <a:r>
              <a:rPr lang="tr-TR" sz="900" b="0" i="1" u="none" strike="noStrike" kern="1200" baseline="0" dirty="0">
                <a:solidFill>
                  <a:schemeClr val="tx1"/>
                </a:solidFill>
                <a:latin typeface="Roboto" pitchFamily="2" charset="0"/>
                <a:ea typeface="Roboto" pitchFamily="2" charset="0"/>
                <a:cs typeface="+mn-cs"/>
              </a:rPr>
              <a:t>Aile bireyleri ile bu alanı paylaşın, (alan bilgisi adres olarak paylaşılabileceği gibi alanda bulunan tabela üzerindeki </a:t>
            </a:r>
            <a:r>
              <a:rPr lang="tr-TR" sz="900" b="0" i="1" u="none" strike="noStrike" kern="1200" baseline="0" dirty="0" err="1">
                <a:solidFill>
                  <a:schemeClr val="tx1"/>
                </a:solidFill>
                <a:latin typeface="Roboto" pitchFamily="2" charset="0"/>
                <a:ea typeface="Roboto" pitchFamily="2" charset="0"/>
                <a:cs typeface="+mn-cs"/>
              </a:rPr>
              <a:t>karekod</a:t>
            </a:r>
            <a:r>
              <a:rPr lang="tr-TR" sz="900" b="0" i="1" u="none" strike="noStrike" kern="1200" baseline="0" dirty="0">
                <a:solidFill>
                  <a:schemeClr val="tx1"/>
                </a:solidFill>
                <a:latin typeface="Roboto" pitchFamily="2" charset="0"/>
                <a:ea typeface="Roboto" pitchFamily="2" charset="0"/>
                <a:cs typeface="+mn-cs"/>
              </a:rPr>
              <a:t> okutularak da paylaşılabilir.)</a:t>
            </a:r>
          </a:p>
          <a:p>
            <a:pPr marL="171450" indent="-171450" algn="just">
              <a:spcAft>
                <a:spcPts val="300"/>
              </a:spcAft>
              <a:buFont typeface="Arial" panose="020B0604020202020204" pitchFamily="34" charset="0"/>
              <a:buChar char="•"/>
            </a:pPr>
            <a:r>
              <a:rPr lang="tr-TR" sz="900" b="0" i="1" u="none" strike="noStrike" kern="1200" baseline="0" dirty="0">
                <a:solidFill>
                  <a:schemeClr val="tx1"/>
                </a:solidFill>
                <a:latin typeface="Roboto" pitchFamily="2" charset="0"/>
                <a:ea typeface="Roboto" pitchFamily="2" charset="0"/>
                <a:cs typeface="+mn-cs"/>
              </a:rPr>
              <a:t>Afet ve acil durumlarda adresini paylaştığınız alanda buluşmayı kararlaştırın,</a:t>
            </a:r>
          </a:p>
          <a:p>
            <a:pPr marL="171450" indent="-171450" algn="just">
              <a:spcAft>
                <a:spcPts val="300"/>
              </a:spcAft>
              <a:buFont typeface="Arial" panose="020B0604020202020204" pitchFamily="34" charset="0"/>
              <a:buChar char="•"/>
            </a:pPr>
            <a:r>
              <a:rPr lang="tr-TR" sz="900" b="0" i="1" u="none" strike="noStrike" kern="1200" baseline="0" dirty="0">
                <a:solidFill>
                  <a:schemeClr val="tx1"/>
                </a:solidFill>
                <a:latin typeface="Roboto" pitchFamily="2" charset="0"/>
                <a:ea typeface="Roboto" pitchFamily="2" charset="0"/>
                <a:cs typeface="+mn-cs"/>
              </a:rPr>
              <a:t>Alana giderken afet ve acil durum çantanızı alın,</a:t>
            </a:r>
          </a:p>
          <a:p>
            <a:pPr marL="171450" indent="-171450" algn="just">
              <a:spcAft>
                <a:spcPts val="300"/>
              </a:spcAft>
              <a:buFont typeface="Arial" panose="020B0604020202020204" pitchFamily="34" charset="0"/>
              <a:buChar char="•"/>
            </a:pPr>
            <a:r>
              <a:rPr lang="tr-TR" sz="900" b="0" i="1" u="none" strike="noStrike" kern="1200" baseline="0" dirty="0">
                <a:solidFill>
                  <a:schemeClr val="tx1"/>
                </a:solidFill>
                <a:latin typeface="Roboto" pitchFamily="2" charset="0"/>
                <a:ea typeface="Roboto" pitchFamily="2" charset="0"/>
                <a:cs typeface="+mn-cs"/>
              </a:rPr>
              <a:t>Çantanızda bulunan pilli radyoyu çalıştırın,</a:t>
            </a:r>
          </a:p>
          <a:p>
            <a:pPr marL="171450" indent="-171450" algn="just">
              <a:spcAft>
                <a:spcPts val="300"/>
              </a:spcAft>
              <a:buFont typeface="Arial" panose="020B0604020202020204" pitchFamily="34" charset="0"/>
              <a:buChar char="•"/>
            </a:pPr>
            <a:r>
              <a:rPr lang="tr-TR" sz="900" b="0" i="1" u="none" strike="noStrike" kern="1200" baseline="0" dirty="0">
                <a:solidFill>
                  <a:schemeClr val="tx1"/>
                </a:solidFill>
                <a:latin typeface="Roboto" pitchFamily="2" charset="0"/>
                <a:ea typeface="Roboto" pitchFamily="2" charset="0"/>
                <a:cs typeface="+mn-cs"/>
              </a:rPr>
              <a:t>Geçici barınma merkezleri oluşturulana kadar bu alanda bulunun.</a:t>
            </a:r>
          </a:p>
          <a:p>
            <a:pPr marL="171450" indent="-171450" algn="just">
              <a:spcAft>
                <a:spcPts val="300"/>
              </a:spcAft>
              <a:buFont typeface="Arial" panose="020B0604020202020204" pitchFamily="34" charset="0"/>
              <a:buChar char="•"/>
            </a:pPr>
            <a:r>
              <a:rPr lang="tr-TR" sz="900" b="0" i="1" u="none" strike="noStrike" kern="1200" baseline="0" dirty="0">
                <a:solidFill>
                  <a:schemeClr val="tx1"/>
                </a:solidFill>
                <a:latin typeface="Roboto" pitchFamily="2" charset="0"/>
                <a:ea typeface="Roboto" pitchFamily="2" charset="0"/>
                <a:cs typeface="+mn-cs"/>
              </a:rPr>
              <a:t>Bu alanda tehlikelerden uzak olacağınızı ve doğru bilgilerin size ulaşacağını unutmayın,</a:t>
            </a:r>
            <a:endParaRPr lang="tr-TR" sz="900" i="1" u="sng" kern="1200" dirty="0">
              <a:solidFill>
                <a:schemeClr val="tx1"/>
              </a:solidFill>
              <a:latin typeface="Roboto" pitchFamily="2" charset="0"/>
              <a:ea typeface="Roboto" pitchFamily="2" charset="0"/>
              <a:cs typeface="+mn-cs"/>
            </a:endParaRPr>
          </a:p>
          <a:p>
            <a:pPr algn="just"/>
            <a:endParaRPr lang="tr-TR" sz="1000" kern="1200" dirty="0">
              <a:solidFill>
                <a:schemeClr val="tx1"/>
              </a:solidFill>
              <a:effectLst/>
              <a:latin typeface="Roboto" pitchFamily="2" charset="0"/>
              <a:ea typeface="Roboto" pitchFamily="2" charset="0"/>
              <a:cs typeface="+mn-cs"/>
            </a:endParaRPr>
          </a:p>
          <a:p>
            <a:pPr algn="just"/>
            <a:endParaRPr lang="tr-TR" sz="1000" kern="1200" dirty="0">
              <a:solidFill>
                <a:schemeClr val="tx1"/>
              </a:solidFill>
              <a:effectLst/>
              <a:latin typeface="Roboto" pitchFamily="2" charset="0"/>
              <a:ea typeface="Roboto" pitchFamily="2" charset="0"/>
              <a:cs typeface="+mn-cs"/>
            </a:endParaRPr>
          </a:p>
          <a:p>
            <a:pPr algn="just"/>
            <a:endParaRPr lang="tr-TR" sz="1000" kern="1200" dirty="0">
              <a:solidFill>
                <a:schemeClr val="tx1"/>
              </a:solidFill>
              <a:effectLst/>
              <a:latin typeface="Roboto" pitchFamily="2" charset="0"/>
              <a:ea typeface="Roboto" pitchFamily="2" charset="0"/>
              <a:cs typeface="+mn-cs"/>
            </a:endParaRPr>
          </a:p>
          <a:p>
            <a:pPr algn="just"/>
            <a:endParaRPr lang="tr-TR" sz="1000" dirty="0">
              <a:latin typeface="Roboto" pitchFamily="2" charset="0"/>
              <a:ea typeface="Roboto" pitchFamily="2" charset="0"/>
            </a:endParaRPr>
          </a:p>
        </p:txBody>
      </p:sp>
      <p:sp>
        <p:nvSpPr>
          <p:cNvPr id="4" name="Slayt Numarası Yer Tutucusu 3"/>
          <p:cNvSpPr>
            <a:spLocks noGrp="1"/>
          </p:cNvSpPr>
          <p:nvPr>
            <p:ph type="sldNum" sz="quarter" idx="5"/>
          </p:nvPr>
        </p:nvSpPr>
        <p:spPr/>
        <p:txBody>
          <a:bodyPr/>
          <a:lstStyle/>
          <a:p>
            <a:fld id="{4998BAFA-7B26-44C2-9B69-5F7639683827}" type="slidenum">
              <a:rPr lang="tr-TR" smtClean="0"/>
              <a:t>22</a:t>
            </a:fld>
            <a:endParaRPr lang="tr-TR"/>
          </a:p>
        </p:txBody>
      </p:sp>
    </p:spTree>
    <p:extLst>
      <p:ext uri="{BB962C8B-B14F-4D97-AF65-F5344CB8AC3E}">
        <p14:creationId xmlns:p14="http://schemas.microsoft.com/office/powerpoint/2010/main" val="30857525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000" b="1" dirty="0">
                <a:latin typeface="Roboto" pitchFamily="2" charset="0"/>
                <a:ea typeface="Roboto" pitchFamily="2" charset="0"/>
              </a:rPr>
              <a:t>Önerilen Süre: 1</a:t>
            </a:r>
            <a:r>
              <a:rPr lang="tr-TR" sz="1000" b="1" baseline="0" dirty="0">
                <a:latin typeface="Roboto" pitchFamily="2" charset="0"/>
                <a:ea typeface="Roboto" pitchFamily="2" charset="0"/>
              </a:rPr>
              <a:t> dk. 30 sn.</a:t>
            </a:r>
            <a:endParaRPr lang="tr-TR" sz="1000" b="1" dirty="0">
              <a:latin typeface="Roboto" pitchFamily="2" charset="0"/>
              <a:ea typeface="Roboto"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tr-TR" altLang="tr-TR" sz="1000" b="1" i="1" dirty="0">
                <a:latin typeface="Roboto" pitchFamily="2" charset="0"/>
                <a:ea typeface="Roboto" pitchFamily="2" charset="0"/>
              </a:rPr>
              <a:t>Slayt animasyonu tıklayınca başlar, sessizdir.</a:t>
            </a:r>
            <a:endParaRPr lang="tr-TR" altLang="tr-TR" sz="1000" i="1" dirty="0">
              <a:latin typeface="Roboto" pitchFamily="2" charset="0"/>
              <a:ea typeface="Roboto" pitchFamily="2" charset="0"/>
            </a:endParaRPr>
          </a:p>
          <a:p>
            <a:endParaRPr lang="tr-TR" sz="1000" kern="1200" dirty="0">
              <a:solidFill>
                <a:schemeClr val="tx1"/>
              </a:solidFill>
              <a:latin typeface="Roboto" pitchFamily="2" charset="0"/>
              <a:ea typeface="Roboto" pitchFamily="2" charset="0"/>
              <a:cs typeface="+mn-cs"/>
            </a:endParaRPr>
          </a:p>
          <a:p>
            <a:pPr algn="just">
              <a:spcAft>
                <a:spcPts val="600"/>
              </a:spcAft>
            </a:pPr>
            <a:r>
              <a:rPr lang="tr-TR" sz="1000" b="0" kern="1200" dirty="0">
                <a:solidFill>
                  <a:schemeClr val="tx1"/>
                </a:solidFill>
                <a:latin typeface="Roboto" pitchFamily="2" charset="0"/>
                <a:ea typeface="Roboto" pitchFamily="2" charset="0"/>
                <a:cs typeface="+mn-cs"/>
              </a:rPr>
              <a:t>Ülkemizde çeşitli nedenlerle pek çok yangın çıkmakta, maddi ve manevi kayıpların yanında onlarca insanımız hayatını kaybetmektedir. Bu kayıpların yaşanmaması veya en aza indirilmesi için; herkes,</a:t>
            </a:r>
            <a:r>
              <a:rPr lang="tr-TR" sz="1000" b="0" kern="1200" baseline="0" dirty="0">
                <a:solidFill>
                  <a:schemeClr val="tx1"/>
                </a:solidFill>
                <a:latin typeface="Roboto" pitchFamily="2" charset="0"/>
                <a:ea typeface="Roboto" pitchFamily="2" charset="0"/>
                <a:cs typeface="+mn-cs"/>
              </a:rPr>
              <a:t> </a:t>
            </a:r>
            <a:r>
              <a:rPr lang="tr-TR" sz="1000" b="0" kern="1200" dirty="0">
                <a:solidFill>
                  <a:schemeClr val="tx1"/>
                </a:solidFill>
                <a:latin typeface="Roboto" pitchFamily="2" charset="0"/>
                <a:ea typeface="Roboto" pitchFamily="2" charset="0"/>
                <a:cs typeface="+mn-cs"/>
              </a:rPr>
              <a:t>“yangınlara karşı alınması gereken tedbirleri” ve  “bir yangın karşısında yapılması gerekenleri” öğrenmelidir.</a:t>
            </a:r>
          </a:p>
          <a:p>
            <a:pPr marL="0" marR="0" indent="0" algn="just" defTabSz="914400" rtl="0" eaLnBrk="1" fontAlgn="auto" latinLnBrk="0" hangingPunct="1">
              <a:lnSpc>
                <a:spcPct val="100000"/>
              </a:lnSpc>
              <a:spcAft>
                <a:spcPts val="600"/>
              </a:spcAft>
              <a:buClrTx/>
              <a:buSzTx/>
              <a:buFont typeface="Arial" pitchFamily="34" charset="0"/>
              <a:buNone/>
              <a:tabLst/>
              <a:defRPr/>
            </a:pPr>
            <a:r>
              <a:rPr lang="tr-TR" sz="1000" b="0" dirty="0">
                <a:latin typeface="Roboto" pitchFamily="2" charset="0"/>
                <a:ea typeface="Roboto" pitchFamily="2" charset="0"/>
              </a:rPr>
              <a:t>Elektrik</a:t>
            </a:r>
            <a:r>
              <a:rPr lang="tr-TR" sz="1000" b="0" baseline="0" dirty="0">
                <a:latin typeface="Roboto" pitchFamily="2" charset="0"/>
                <a:ea typeface="Roboto" pitchFamily="2" charset="0"/>
              </a:rPr>
              <a:t> kaynaklı yangınlar; </a:t>
            </a:r>
            <a:r>
              <a:rPr lang="tr-TR" sz="1000" b="0" dirty="0">
                <a:latin typeface="Roboto" pitchFamily="2" charset="0"/>
                <a:ea typeface="Roboto" pitchFamily="2" charset="0"/>
              </a:rPr>
              <a:t>kısa devre, kıvılcım, voltaj kaybı ve aşırı ısınma gibi nedenlerle</a:t>
            </a:r>
            <a:r>
              <a:rPr lang="tr-TR" sz="1000" b="0" baseline="0" dirty="0">
                <a:latin typeface="Roboto" pitchFamily="2" charset="0"/>
                <a:ea typeface="Roboto" pitchFamily="2" charset="0"/>
              </a:rPr>
              <a:t> </a:t>
            </a:r>
            <a:r>
              <a:rPr lang="tr-TR" sz="1000" b="0" dirty="0">
                <a:latin typeface="Roboto" pitchFamily="2" charset="0"/>
                <a:ea typeface="Roboto" pitchFamily="2" charset="0"/>
              </a:rPr>
              <a:t>gerçekleşmektedir. Bu olaylar, standart dışı malzeme kullanımı, yanlış tesisat kurulumu, elektrik hatlarına aşırı yüklenme</a:t>
            </a:r>
            <a:r>
              <a:rPr lang="tr-TR" sz="1000" b="0" baseline="0" dirty="0">
                <a:latin typeface="Roboto" pitchFamily="2" charset="0"/>
                <a:ea typeface="Roboto" pitchFamily="2" charset="0"/>
              </a:rPr>
              <a:t>, </a:t>
            </a:r>
            <a:r>
              <a:rPr lang="tr-TR" sz="1000" b="0" dirty="0">
                <a:latin typeface="Roboto" pitchFamily="2" charset="0"/>
                <a:ea typeface="Roboto" pitchFamily="2" charset="0"/>
              </a:rPr>
              <a:t>kontrol ve bakım eksikliği gibi diğer etmenlerle birleşince elektrik kaynaklı yangın riskleri</a:t>
            </a:r>
            <a:r>
              <a:rPr lang="tr-TR" sz="1000" b="0" baseline="0" dirty="0">
                <a:latin typeface="Roboto" pitchFamily="2" charset="0"/>
                <a:ea typeface="Roboto" pitchFamily="2" charset="0"/>
              </a:rPr>
              <a:t> doğurmaktadır. </a:t>
            </a:r>
            <a:endParaRPr lang="en-US" sz="1000" b="0" dirty="0">
              <a:latin typeface="Roboto" pitchFamily="2" charset="0"/>
              <a:ea typeface="Roboto" pitchFamily="2" charset="0"/>
            </a:endParaRPr>
          </a:p>
          <a:p>
            <a:pPr marL="0" marR="0" indent="0" algn="just" defTabSz="914400" rtl="0" eaLnBrk="1" fontAlgn="auto" latinLnBrk="0" hangingPunct="1">
              <a:lnSpc>
                <a:spcPct val="100000"/>
              </a:lnSpc>
              <a:spcAft>
                <a:spcPts val="600"/>
              </a:spcAft>
              <a:buClrTx/>
              <a:buSzTx/>
              <a:buFont typeface="Arial" pitchFamily="34" charset="0"/>
              <a:buNone/>
              <a:tabLst/>
              <a:defRPr/>
            </a:pPr>
            <a:r>
              <a:rPr lang="tr-TR" sz="1000" b="0" dirty="0">
                <a:latin typeface="Roboto" pitchFamily="2" charset="0"/>
                <a:ea typeface="Roboto" pitchFamily="2" charset="0"/>
              </a:rPr>
              <a:t>Doğalgazın yangına neden olması için bir sızıntı olması ve bu sızan gazın tutuşması </a:t>
            </a:r>
            <a:r>
              <a:rPr lang="tr-TR" sz="1000" dirty="0">
                <a:latin typeface="Roboto" pitchFamily="2" charset="0"/>
                <a:ea typeface="Roboto" pitchFamily="2" charset="0"/>
              </a:rPr>
              <a:t>gerekmektedir</a:t>
            </a:r>
            <a:r>
              <a:rPr lang="tr-TR" sz="1000" b="0" dirty="0">
                <a:latin typeface="Roboto" pitchFamily="2" charset="0"/>
                <a:ea typeface="Roboto" pitchFamily="2" charset="0"/>
              </a:rPr>
              <a:t>. Gaz sızıntısının öncelikli nedenleri tesisat arızası, ocağın kendiliğinden sönmesi ve emniyetinin olmamasıdır. Sızan gaz yeterli seviyeye ulaştığında bir ateş kaynağı ile karşılaşırsa patlayabilir. Muhtemel ateş kaynakları, elektrik düğmeleri, sigara, çakmak</a:t>
            </a:r>
            <a:r>
              <a:rPr lang="tr-TR" sz="1000" b="0" baseline="0" dirty="0">
                <a:latin typeface="Roboto" pitchFamily="2" charset="0"/>
                <a:ea typeface="Roboto" pitchFamily="2" charset="0"/>
              </a:rPr>
              <a:t> veya </a:t>
            </a:r>
            <a:r>
              <a:rPr lang="tr-TR" sz="1000" b="0" dirty="0">
                <a:latin typeface="Roboto" pitchFamily="2" charset="0"/>
                <a:ea typeface="Roboto" pitchFamily="2" charset="0"/>
              </a:rPr>
              <a:t>el fenerleri olabilir. Evimizde veya yaşam alanlarımızda bizim için yangın riski oluşturabilecek diğer bir durum ise tüp gazlardır. Kaçak olarak imal edilmiş ve markasız standart dışı tüpler, tüpün uzman olmayan kişilerce doldurulması veya takılması, standart dışı şofben ve ocak kullanımı, kaçak kontrolünün yanlış yapılması gibi bir çok etken </a:t>
            </a:r>
            <a:r>
              <a:rPr lang="tr-TR" sz="1000" b="0" dirty="0" err="1">
                <a:latin typeface="Roboto" pitchFamily="2" charset="0"/>
                <a:ea typeface="Roboto" pitchFamily="2" charset="0"/>
              </a:rPr>
              <a:t>tüpgaz</a:t>
            </a:r>
            <a:r>
              <a:rPr lang="tr-TR" sz="1000" b="0" dirty="0">
                <a:latin typeface="Roboto" pitchFamily="2" charset="0"/>
                <a:ea typeface="Roboto" pitchFamily="2" charset="0"/>
              </a:rPr>
              <a:t> kaynaklı yangın riskleri oluşturmaktadır.</a:t>
            </a:r>
          </a:p>
          <a:p>
            <a:pPr marL="0" marR="0" indent="0" algn="just" defTabSz="914400" rtl="0" eaLnBrk="1" fontAlgn="auto" latinLnBrk="0" hangingPunct="1">
              <a:lnSpc>
                <a:spcPct val="100000"/>
              </a:lnSpc>
              <a:spcAft>
                <a:spcPts val="600"/>
              </a:spcAft>
              <a:buClrTx/>
              <a:buSzTx/>
              <a:buFont typeface="Arial" pitchFamily="34" charset="0"/>
              <a:buNone/>
              <a:tabLst/>
              <a:defRPr/>
            </a:pPr>
            <a:r>
              <a:rPr lang="tr-TR" sz="1000" b="0" dirty="0">
                <a:latin typeface="Roboto" pitchFamily="2" charset="0"/>
                <a:ea typeface="Roboto" pitchFamily="2" charset="0"/>
              </a:rPr>
              <a:t>Yaşadığımız alanlarda ısınmak için kullandığımız ısıtıcıların ve sobaların,</a:t>
            </a:r>
            <a:r>
              <a:rPr lang="tr-TR" sz="1000" b="0" baseline="0" dirty="0">
                <a:latin typeface="Roboto" pitchFamily="2" charset="0"/>
                <a:ea typeface="Roboto" pitchFamily="2" charset="0"/>
              </a:rPr>
              <a:t> </a:t>
            </a:r>
            <a:r>
              <a:rPr lang="tr-TR" sz="1000" b="0" dirty="0">
                <a:latin typeface="Roboto" pitchFamily="2" charset="0"/>
                <a:ea typeface="Roboto" pitchFamily="2" charset="0"/>
              </a:rPr>
              <a:t>sarsıntıya karşı sabitlenmemesi, bacalarının, borularının, ısıtma sistemlerinin yıllık bakımlarının yapılmaması,</a:t>
            </a:r>
            <a:r>
              <a:rPr lang="tr-TR" sz="1000" b="0" baseline="0" dirty="0">
                <a:latin typeface="Roboto" pitchFamily="2" charset="0"/>
                <a:ea typeface="Roboto" pitchFamily="2" charset="0"/>
              </a:rPr>
              <a:t> </a:t>
            </a:r>
            <a:r>
              <a:rPr lang="tr-TR" sz="1000" b="0" dirty="0">
                <a:latin typeface="Roboto" pitchFamily="2" charset="0"/>
                <a:ea typeface="Roboto" pitchFamily="2" charset="0"/>
              </a:rPr>
              <a:t>sobaların temizlenmemesi ve hatalı baca inşası gibi birçok etken yangın riskine </a:t>
            </a:r>
            <a:r>
              <a:rPr lang="tr-TR" sz="1000" b="0" baseline="0" dirty="0">
                <a:latin typeface="Roboto" pitchFamily="2" charset="0"/>
                <a:ea typeface="Roboto" pitchFamily="2" charset="0"/>
              </a:rPr>
              <a:t>neden olmaktadır. </a:t>
            </a:r>
            <a:endParaRPr lang="tr-TR" sz="1000" b="0" dirty="0">
              <a:latin typeface="Roboto" pitchFamily="2" charset="0"/>
              <a:ea typeface="Roboto" pitchFamily="2" charset="0"/>
            </a:endParaRPr>
          </a:p>
          <a:p>
            <a:pPr marL="0" marR="0" lvl="1" indent="0" algn="just" defTabSz="914400" rtl="0" eaLnBrk="1" fontAlgn="auto" latinLnBrk="0" hangingPunct="1">
              <a:lnSpc>
                <a:spcPct val="100000"/>
              </a:lnSpc>
              <a:spcAft>
                <a:spcPts val="600"/>
              </a:spcAft>
              <a:buClrTx/>
              <a:buSzTx/>
              <a:buFont typeface="Arial" pitchFamily="34" charset="0"/>
              <a:buNone/>
              <a:tabLst/>
              <a:defRPr/>
            </a:pPr>
            <a:r>
              <a:rPr lang="sv-SE" sz="1000" b="0" dirty="0">
                <a:latin typeface="Roboto" pitchFamily="2" charset="0"/>
                <a:ea typeface="Roboto" pitchFamily="2" charset="0"/>
              </a:rPr>
              <a:t>Petrol veya petrol ürünleri, </a:t>
            </a:r>
            <a:r>
              <a:rPr lang="tr-TR" sz="1000" b="0" dirty="0">
                <a:latin typeface="Roboto" pitchFamily="2" charset="0"/>
                <a:ea typeface="Roboto" pitchFamily="2" charset="0"/>
              </a:rPr>
              <a:t>benzin, tiner, gaz yağı, ispirto, boya</a:t>
            </a:r>
            <a:r>
              <a:rPr lang="sv-SE" sz="1000" b="0" dirty="0">
                <a:latin typeface="Roboto" pitchFamily="2" charset="0"/>
                <a:ea typeface="Roboto" pitchFamily="2" charset="0"/>
              </a:rPr>
              <a:t> gibi çoğu yanıcı sıvılar kendi başlarına ve/veya herhangi bir afet durumunda büyük riskler oluşturmaktadır.</a:t>
            </a:r>
            <a:r>
              <a:rPr lang="tr-TR" sz="1000" b="0" dirty="0">
                <a:latin typeface="Roboto" pitchFamily="2" charset="0"/>
                <a:ea typeface="Roboto" pitchFamily="2" charset="0"/>
              </a:rPr>
              <a:t> Aynı zamanda tuz ruhu, çamaşır suyu gibi aşındırıcı sıvılar veya zehirli maddeler de</a:t>
            </a:r>
            <a:r>
              <a:rPr lang="tr-TR" sz="1000" b="0" baseline="0" dirty="0">
                <a:latin typeface="Roboto" pitchFamily="2" charset="0"/>
                <a:ea typeface="Roboto" pitchFamily="2" charset="0"/>
              </a:rPr>
              <a:t> d</a:t>
            </a:r>
            <a:r>
              <a:rPr lang="sv-SE" sz="1000" b="0" dirty="0">
                <a:latin typeface="Roboto" pitchFamily="2" charset="0"/>
                <a:ea typeface="Roboto" pitchFamily="2" charset="0"/>
              </a:rPr>
              <a:t>ü</a:t>
            </a:r>
            <a:r>
              <a:rPr lang="tr-TR" sz="1000" b="0" dirty="0" err="1">
                <a:latin typeface="Roboto" pitchFamily="2" charset="0"/>
                <a:ea typeface="Roboto" pitchFamily="2" charset="0"/>
              </a:rPr>
              <a:t>şüp</a:t>
            </a:r>
            <a:r>
              <a:rPr lang="sv-SE" sz="1000" b="0" dirty="0">
                <a:latin typeface="Roboto" pitchFamily="2" charset="0"/>
                <a:ea typeface="Roboto" pitchFamily="2" charset="0"/>
              </a:rPr>
              <a:t> saçılma</a:t>
            </a:r>
            <a:r>
              <a:rPr lang="tr-TR" sz="1000" b="0" dirty="0">
                <a:latin typeface="Roboto" pitchFamily="2" charset="0"/>
                <a:ea typeface="Roboto" pitchFamily="2" charset="0"/>
              </a:rPr>
              <a:t> nedeniyle hem yanıcı hem de zehirli</a:t>
            </a:r>
            <a:r>
              <a:rPr lang="tr-TR" sz="1000" b="0" baseline="0" dirty="0">
                <a:latin typeface="Roboto" pitchFamily="2" charset="0"/>
                <a:ea typeface="Roboto" pitchFamily="2" charset="0"/>
              </a:rPr>
              <a:t> gaz çıkarma özellikleri nedeniyle ciddi riskler taşımaktadır. </a:t>
            </a:r>
          </a:p>
          <a:p>
            <a:pPr algn="just">
              <a:spcAft>
                <a:spcPts val="600"/>
              </a:spcAft>
            </a:pPr>
            <a:r>
              <a:rPr lang="tr-TR" sz="1000" b="0" kern="1200" baseline="0" dirty="0">
                <a:solidFill>
                  <a:schemeClr val="tx1"/>
                </a:solidFill>
                <a:latin typeface="Roboto" pitchFamily="2" charset="0"/>
                <a:ea typeface="Roboto" pitchFamily="2" charset="0"/>
                <a:cs typeface="+mn-cs"/>
              </a:rPr>
              <a:t>Bir çok yangın insanların bilinçsiz ve özensiz davranışlarının sonucunda çıkmaktadır. </a:t>
            </a:r>
            <a:r>
              <a:rPr lang="tr-TR" sz="1000" b="0" dirty="0">
                <a:latin typeface="Roboto" pitchFamily="2" charset="0"/>
                <a:ea typeface="Roboto" pitchFamily="2" charset="0"/>
              </a:rPr>
              <a:t>Söndürülmeden yere atılan sigaralar,</a:t>
            </a:r>
            <a:r>
              <a:rPr lang="tr-TR" sz="1000" b="0" baseline="0" dirty="0">
                <a:latin typeface="Roboto" pitchFamily="2" charset="0"/>
                <a:ea typeface="Roboto" pitchFamily="2" charset="0"/>
              </a:rPr>
              <a:t> çocuklar tarafından kullanılan kibrit ve çakmaklar, son zamanlarda yaygın olarak kullanılan mumlar, ev hanımlarının mutfakta yemek veya kızartma yaparken dikkatsizliği sonucu yanan ocak üzerinde unutulmuş kızgın yağlar, </a:t>
            </a:r>
            <a:r>
              <a:rPr lang="tr-TR" sz="1000" b="0" dirty="0">
                <a:latin typeface="Roboto" pitchFamily="2" charset="0"/>
                <a:ea typeface="Roboto" pitchFamily="2" charset="0"/>
              </a:rPr>
              <a:t>özellikle çabuk alev</a:t>
            </a:r>
            <a:r>
              <a:rPr lang="tr-TR" sz="1000" b="0" baseline="0" dirty="0">
                <a:latin typeface="Roboto" pitchFamily="2" charset="0"/>
                <a:ea typeface="Roboto" pitchFamily="2" charset="0"/>
              </a:rPr>
              <a:t> alan </a:t>
            </a:r>
            <a:r>
              <a:rPr lang="tr-TR" sz="1000" b="0" dirty="0">
                <a:latin typeface="Roboto" pitchFamily="2" charset="0"/>
                <a:ea typeface="Roboto" pitchFamily="2" charset="0"/>
              </a:rPr>
              <a:t>yanıcı malzemelerin, ısı üreten soba,</a:t>
            </a:r>
            <a:r>
              <a:rPr lang="tr-TR" sz="1000" b="0" baseline="0" dirty="0">
                <a:latin typeface="Roboto" pitchFamily="2" charset="0"/>
                <a:ea typeface="Roboto" pitchFamily="2" charset="0"/>
              </a:rPr>
              <a:t> ütü, ocak vb. eşyaların çok yakınına </a:t>
            </a:r>
            <a:r>
              <a:rPr lang="tr-TR" sz="1000" b="0" dirty="0">
                <a:latin typeface="Roboto" pitchFamily="2" charset="0"/>
                <a:ea typeface="Roboto" pitchFamily="2" charset="0"/>
              </a:rPr>
              <a:t>bırakılması ve ateşe meraklı çocukların bilinçsiz davranışları çok ciddi yangın</a:t>
            </a:r>
            <a:r>
              <a:rPr lang="tr-TR" sz="1000" b="0" baseline="0" dirty="0">
                <a:latin typeface="Roboto" pitchFamily="2" charset="0"/>
                <a:ea typeface="Roboto" pitchFamily="2" charset="0"/>
              </a:rPr>
              <a:t> riskleri </a:t>
            </a:r>
            <a:r>
              <a:rPr lang="tr-TR" sz="1000" b="0" dirty="0">
                <a:latin typeface="Roboto" pitchFamily="2" charset="0"/>
                <a:ea typeface="Roboto" pitchFamily="2" charset="0"/>
              </a:rPr>
              <a:t>doğurmaktadır. </a:t>
            </a:r>
          </a:p>
          <a:p>
            <a:pPr algn="just" eaLnBrk="1" hangingPunct="1">
              <a:spcAft>
                <a:spcPts val="600"/>
              </a:spcAft>
            </a:pPr>
            <a:r>
              <a:rPr lang="tr-TR" altLang="tr-TR" sz="1000" b="0" dirty="0">
                <a:latin typeface="Roboto" pitchFamily="2" charset="0"/>
                <a:ea typeface="Roboto" pitchFamily="2" charset="0"/>
              </a:rPr>
              <a:t>Bu yangın risklerine karşı önlemlerin alınması konusunda herkesin evinde uygulayabileceği basit tedbirler bulunmaktadır. Örneğin; </a:t>
            </a:r>
          </a:p>
          <a:p>
            <a:pPr marL="0" marR="0" lvl="0" indent="0" algn="l" defTabSz="914400" rtl="0" eaLnBrk="1" fontAlgn="auto" latinLnBrk="0" hangingPunct="1">
              <a:lnSpc>
                <a:spcPct val="100000"/>
              </a:lnSpc>
              <a:spcBef>
                <a:spcPct val="0"/>
              </a:spcBef>
              <a:spcAft>
                <a:spcPts val="0"/>
              </a:spcAft>
              <a:buClrTx/>
              <a:buSzTx/>
              <a:buFontTx/>
              <a:buNone/>
              <a:tabLst/>
              <a:defRPr/>
            </a:pPr>
            <a:r>
              <a:rPr lang="tr-TR" sz="1000" b="1" u="sng" dirty="0">
                <a:solidFill>
                  <a:schemeClr val="tx2"/>
                </a:solidFill>
                <a:latin typeface="Roboto" pitchFamily="2" charset="0"/>
                <a:ea typeface="Roboto" pitchFamily="2" charset="0"/>
              </a:rPr>
              <a:t>Tıklayın;</a:t>
            </a:r>
          </a:p>
          <a:p>
            <a:pPr marL="252000" indent="-180000">
              <a:spcAft>
                <a:spcPts val="300"/>
              </a:spcAft>
              <a:buFont typeface="Arial" panose="020B0604020202020204" pitchFamily="34" charset="0"/>
              <a:buChar char="•"/>
            </a:pPr>
            <a:r>
              <a:rPr lang="tr-TR" sz="1000" b="0" dirty="0">
                <a:latin typeface="Roboto" pitchFamily="2" charset="0"/>
                <a:ea typeface="Roboto" pitchFamily="2" charset="0"/>
              </a:rPr>
              <a:t>Standartlara uygun malzemelerin kullanılması</a:t>
            </a:r>
          </a:p>
          <a:p>
            <a:pPr marL="252000" indent="-180000">
              <a:spcAft>
                <a:spcPts val="300"/>
              </a:spcAft>
              <a:buFont typeface="Arial" panose="020B0604020202020204" pitchFamily="34" charset="0"/>
              <a:buChar char="•"/>
            </a:pPr>
            <a:r>
              <a:rPr lang="tr-TR" sz="1000" b="0" dirty="0">
                <a:latin typeface="Roboto" pitchFamily="2" charset="0"/>
                <a:ea typeface="Roboto" pitchFamily="2" charset="0"/>
              </a:rPr>
              <a:t>Elektrikli cihazların güvenli kullanımı</a:t>
            </a:r>
          </a:p>
          <a:p>
            <a:pPr marL="252000" indent="-180000">
              <a:spcAft>
                <a:spcPts val="300"/>
              </a:spcAft>
              <a:buFont typeface="Arial" panose="020B0604020202020204" pitchFamily="34" charset="0"/>
              <a:buChar char="•"/>
            </a:pPr>
            <a:r>
              <a:rPr lang="tr-TR" sz="1000" b="0" dirty="0">
                <a:latin typeface="Roboto" pitchFamily="2" charset="0"/>
                <a:ea typeface="Roboto" pitchFamily="2" charset="0"/>
              </a:rPr>
              <a:t>Bakım ve kontrol</a:t>
            </a:r>
          </a:p>
          <a:p>
            <a:pPr marL="252000" indent="-180000">
              <a:spcAft>
                <a:spcPts val="300"/>
              </a:spcAft>
              <a:buFont typeface="Arial" panose="020B0604020202020204" pitchFamily="34" charset="0"/>
              <a:buChar char="•"/>
            </a:pPr>
            <a:r>
              <a:rPr lang="tr-TR" sz="1000" b="0" dirty="0">
                <a:latin typeface="Roboto" pitchFamily="2" charset="0"/>
                <a:ea typeface="Roboto" pitchFamily="2" charset="0"/>
              </a:rPr>
              <a:t>Evimizde yangın detektörünün ve yangın tüpünün bulunması</a:t>
            </a:r>
          </a:p>
          <a:p>
            <a:pPr marL="252000" indent="-180000">
              <a:spcAft>
                <a:spcPts val="300"/>
              </a:spcAft>
              <a:buFont typeface="Arial" panose="020B0604020202020204" pitchFamily="34" charset="0"/>
              <a:buChar char="•"/>
            </a:pPr>
            <a:r>
              <a:rPr lang="tr-TR" sz="1000" b="0" dirty="0">
                <a:latin typeface="Roboto" pitchFamily="2" charset="0"/>
                <a:ea typeface="Roboto" pitchFamily="2" charset="0"/>
              </a:rPr>
              <a:t>Konuyla ilgili eğitimlere katılarak bilgilenmek </a:t>
            </a:r>
          </a:p>
          <a:p>
            <a:pPr>
              <a:lnSpc>
                <a:spcPct val="150000"/>
              </a:lnSpc>
              <a:buClr>
                <a:schemeClr val="accent1">
                  <a:lumMod val="75000"/>
                </a:schemeClr>
              </a:buClr>
            </a:pPr>
            <a:r>
              <a:rPr lang="tr-TR" sz="1000" b="0" dirty="0">
                <a:latin typeface="Roboto" pitchFamily="2" charset="0"/>
                <a:ea typeface="Roboto" pitchFamily="2" charset="0"/>
              </a:rPr>
              <a:t>bu basit tedbirlerin konu başlıklarıdır. </a:t>
            </a:r>
          </a:p>
          <a:p>
            <a:pPr marL="0" marR="0" indent="0" algn="l" defTabSz="914400" rtl="0" eaLnBrk="1" fontAlgn="auto" latinLnBrk="0" hangingPunct="1">
              <a:lnSpc>
                <a:spcPct val="100000"/>
              </a:lnSpc>
              <a:spcBef>
                <a:spcPts val="0"/>
              </a:spcBef>
              <a:spcAft>
                <a:spcPts val="0"/>
              </a:spcAft>
              <a:buClrTx/>
              <a:buSzTx/>
              <a:buFontTx/>
              <a:buNone/>
              <a:tabLst/>
              <a:defRPr/>
            </a:pPr>
            <a:endParaRPr lang="tr-TR" sz="1000" b="1" i="1" dirty="0">
              <a:latin typeface="Roboto" pitchFamily="2" charset="0"/>
              <a:ea typeface="Roboto" pitchFamily="2" charset="0"/>
            </a:endParaRPr>
          </a:p>
          <a:p>
            <a:pPr marL="0" marR="0" indent="0" algn="l" defTabSz="914400" rtl="0" eaLnBrk="1" fontAlgn="auto" latinLnBrk="0" hangingPunct="1">
              <a:lnSpc>
                <a:spcPct val="100000"/>
              </a:lnSpc>
              <a:spcBef>
                <a:spcPts val="0"/>
              </a:spcBef>
              <a:spcAft>
                <a:spcPts val="600"/>
              </a:spcAft>
              <a:buClrTx/>
              <a:buSzTx/>
              <a:buFontTx/>
              <a:buNone/>
              <a:tabLst/>
              <a:defRPr/>
            </a:pPr>
            <a:r>
              <a:rPr lang="tr-TR" sz="900" b="1" i="1" u="sng" dirty="0">
                <a:latin typeface="Roboto" pitchFamily="2" charset="0"/>
                <a:ea typeface="Roboto" pitchFamily="2" charset="0"/>
              </a:rPr>
              <a:t>Bilgi Notu:</a:t>
            </a:r>
            <a:r>
              <a:rPr lang="tr-TR" sz="900" b="1" i="1" dirty="0">
                <a:latin typeface="Roboto" pitchFamily="2" charset="0"/>
                <a:ea typeface="Roboto" pitchFamily="2" charset="0"/>
              </a:rPr>
              <a:t> Soba Zehirlenmeleri</a:t>
            </a:r>
          </a:p>
          <a:p>
            <a:pPr algn="just">
              <a:spcAft>
                <a:spcPts val="600"/>
              </a:spcAft>
            </a:pPr>
            <a:r>
              <a:rPr lang="tr-TR" sz="900" i="1" dirty="0">
                <a:latin typeface="Roboto" pitchFamily="2" charset="0"/>
                <a:ea typeface="Roboto" pitchFamily="2" charset="0"/>
              </a:rPr>
              <a:t>Soba zehirlenmelerinden yaşanan ölümler çok ciddi bir sorundur.  Soba zehirlenmelerinin asıl nedeni genellikle bilinçsizliktir. Soba zehirlenmelerinde zehirlenmeye neden olan «</a:t>
            </a:r>
            <a:r>
              <a:rPr lang="tr-TR" sz="900" i="1" dirty="0" err="1">
                <a:latin typeface="Roboto" pitchFamily="2" charset="0"/>
                <a:ea typeface="Roboto" pitchFamily="2" charset="0"/>
              </a:rPr>
              <a:t>karbonmonoksit</a:t>
            </a:r>
            <a:r>
              <a:rPr lang="tr-TR" sz="900" i="1" dirty="0">
                <a:latin typeface="Roboto" pitchFamily="2" charset="0"/>
                <a:ea typeface="Roboto" pitchFamily="2" charset="0"/>
              </a:rPr>
              <a:t>» gazıdır. Bu gaz sadece sobalardan değil açık ateşin olduğu banyo, mutfak gibi yerlerde de bulunmaktadır.</a:t>
            </a:r>
          </a:p>
          <a:p>
            <a:pPr marL="0" marR="0" indent="0" algn="just" defTabSz="914400" rtl="0" eaLnBrk="1" fontAlgn="auto" latinLnBrk="0" hangingPunct="1">
              <a:lnSpc>
                <a:spcPct val="100000"/>
              </a:lnSpc>
              <a:spcAft>
                <a:spcPts val="600"/>
              </a:spcAft>
              <a:buClrTx/>
              <a:buSzTx/>
              <a:buFontTx/>
              <a:buNone/>
              <a:tabLst/>
              <a:defRPr/>
            </a:pPr>
            <a:r>
              <a:rPr lang="tr-TR" sz="900" i="1" dirty="0" err="1">
                <a:latin typeface="Roboto" pitchFamily="2" charset="0"/>
                <a:ea typeface="Roboto" pitchFamily="2" charset="0"/>
              </a:rPr>
              <a:t>Karbonmonoksit</a:t>
            </a:r>
            <a:r>
              <a:rPr lang="tr-TR" sz="900" i="1" dirty="0">
                <a:latin typeface="Roboto" pitchFamily="2" charset="0"/>
                <a:ea typeface="Roboto" pitchFamily="2" charset="0"/>
              </a:rPr>
              <a:t> renksiz, kokusuz ve tatsız bir gazdır. Her türlü açık ateş kaynağında oluşabilmektedir. Doğalgaz dahil her türlü yakıt </a:t>
            </a:r>
            <a:r>
              <a:rPr lang="tr-TR" sz="900" i="1" dirty="0" err="1">
                <a:latin typeface="Roboto" pitchFamily="2" charset="0"/>
                <a:ea typeface="Roboto" pitchFamily="2" charset="0"/>
              </a:rPr>
              <a:t>karbonmonoksit</a:t>
            </a:r>
            <a:r>
              <a:rPr lang="tr-TR" sz="900" i="1" dirty="0">
                <a:latin typeface="Roboto" pitchFamily="2" charset="0"/>
                <a:ea typeface="Roboto" pitchFamily="2" charset="0"/>
              </a:rPr>
              <a:t> üretebilir ve </a:t>
            </a:r>
            <a:r>
              <a:rPr lang="tr-TR" sz="900" i="1" dirty="0" err="1">
                <a:latin typeface="Roboto" pitchFamily="2" charset="0"/>
                <a:ea typeface="Roboto" pitchFamily="2" charset="0"/>
              </a:rPr>
              <a:t>karbonmonoksit</a:t>
            </a:r>
            <a:r>
              <a:rPr lang="tr-TR" sz="900" i="1" dirty="0">
                <a:latin typeface="Roboto" pitchFamily="2" charset="0"/>
                <a:ea typeface="Roboto" pitchFamily="2" charset="0"/>
              </a:rPr>
              <a:t> zehirlenmesine neden olabilir. </a:t>
            </a:r>
            <a:r>
              <a:rPr lang="tr-TR" sz="900" i="1" dirty="0" err="1">
                <a:latin typeface="Roboto" pitchFamily="2" charset="0"/>
                <a:ea typeface="Roboto" pitchFamily="2" charset="0"/>
              </a:rPr>
              <a:t>Karbonmonoksit</a:t>
            </a:r>
            <a:r>
              <a:rPr lang="tr-TR" sz="900" i="1" dirty="0">
                <a:latin typeface="Roboto" pitchFamily="2" charset="0"/>
                <a:ea typeface="Roboto" pitchFamily="2" charset="0"/>
              </a:rPr>
              <a:t> açık ateşin kullanıldığı her ortamda bir miktar bulunur</a:t>
            </a:r>
            <a:r>
              <a:rPr lang="tr-TR" sz="900" i="1" baseline="0" dirty="0">
                <a:latin typeface="Roboto" pitchFamily="2" charset="0"/>
                <a:ea typeface="Roboto" pitchFamily="2" charset="0"/>
              </a:rPr>
              <a:t> f</a:t>
            </a:r>
            <a:r>
              <a:rPr lang="tr-TR" sz="900" i="1" dirty="0">
                <a:latin typeface="Roboto" pitchFamily="2" charset="0"/>
                <a:ea typeface="Roboto" pitchFamily="2" charset="0"/>
              </a:rPr>
              <a:t>akat aşırı miktarda bulunmasının nedeni açık ateş kullanımının olduğu soba, ocak veya şofben gibi aletlerin hatalı şekilde yapılmış veya kurulmuş olmasıdır. Havalandırma yetersizliği de zehirleyici miktarda </a:t>
            </a:r>
            <a:r>
              <a:rPr lang="tr-TR" sz="900" i="1" dirty="0" err="1">
                <a:latin typeface="Roboto" pitchFamily="2" charset="0"/>
                <a:ea typeface="Roboto" pitchFamily="2" charset="0"/>
              </a:rPr>
              <a:t>karbonmonoksit</a:t>
            </a:r>
            <a:r>
              <a:rPr lang="tr-TR" sz="900" i="1" dirty="0">
                <a:latin typeface="Roboto" pitchFamily="2" charset="0"/>
                <a:ea typeface="Roboto" pitchFamily="2" charset="0"/>
              </a:rPr>
              <a:t> gazı birikmesine neden olmaktadır. </a:t>
            </a:r>
          </a:p>
          <a:p>
            <a:pPr marL="0" marR="0" indent="0" algn="just" defTabSz="914400" rtl="0" eaLnBrk="1" fontAlgn="auto" latinLnBrk="0" hangingPunct="1">
              <a:lnSpc>
                <a:spcPct val="100000"/>
              </a:lnSpc>
              <a:spcAft>
                <a:spcPts val="600"/>
              </a:spcAft>
              <a:buClrTx/>
              <a:buSzTx/>
              <a:buFontTx/>
              <a:buNone/>
              <a:tabLst/>
              <a:defRPr/>
            </a:pPr>
            <a:r>
              <a:rPr lang="tr-TR" sz="900" i="1" dirty="0" err="1">
                <a:latin typeface="Roboto" pitchFamily="2" charset="0"/>
                <a:ea typeface="Roboto" pitchFamily="2" charset="0"/>
              </a:rPr>
              <a:t>Karbonmonoksit</a:t>
            </a:r>
            <a:r>
              <a:rPr lang="tr-TR" sz="900" i="1" dirty="0">
                <a:latin typeface="Roboto" pitchFamily="2" charset="0"/>
                <a:ea typeface="Roboto" pitchFamily="2" charset="0"/>
              </a:rPr>
              <a:t> zehirlenmesinin en büyük göstergesi, kişinin nezle ve benzeri belirtiler yaşamasıdır. Akut zehirlenmelerde insanlar bu belirtileri </a:t>
            </a:r>
            <a:r>
              <a:rPr lang="tr-TR" sz="900" i="1" dirty="0" err="1">
                <a:latin typeface="Roboto" pitchFamily="2" charset="0"/>
                <a:ea typeface="Roboto" pitchFamily="2" charset="0"/>
              </a:rPr>
              <a:t>farkedemeden</a:t>
            </a:r>
            <a:r>
              <a:rPr lang="tr-TR" sz="900" i="1" dirty="0">
                <a:latin typeface="Roboto" pitchFamily="2" charset="0"/>
                <a:ea typeface="Roboto" pitchFamily="2" charset="0"/>
              </a:rPr>
              <a:t> ölebilmektedir. Fakat uzun süren kronik zehirlenmelerde bu belirtiler daha rahat görülebilir.  Eğer evde herkes nezle belirtileri gösteriyor ve dışarıda bu belirtiler gözlenmiyorsa </a:t>
            </a:r>
            <a:r>
              <a:rPr lang="tr-TR" sz="900" i="1" dirty="0" err="1">
                <a:latin typeface="Roboto" pitchFamily="2" charset="0"/>
                <a:ea typeface="Roboto" pitchFamily="2" charset="0"/>
              </a:rPr>
              <a:t>karbonmonoksit</a:t>
            </a:r>
            <a:r>
              <a:rPr lang="tr-TR" sz="900" i="1" dirty="0">
                <a:latin typeface="Roboto" pitchFamily="2" charset="0"/>
                <a:ea typeface="Roboto" pitchFamily="2" charset="0"/>
              </a:rPr>
              <a:t> zehirlenmesinden şüphelenilmelidir.</a:t>
            </a:r>
            <a:endParaRPr lang="en-US" sz="900" i="1" dirty="0">
              <a:latin typeface="Roboto" pitchFamily="2" charset="0"/>
              <a:ea typeface="Roboto" pitchFamily="2" charset="0"/>
            </a:endParaRPr>
          </a:p>
        </p:txBody>
      </p:sp>
      <p:sp>
        <p:nvSpPr>
          <p:cNvPr id="4" name="Slayt Numarası Yer Tutucusu 3"/>
          <p:cNvSpPr>
            <a:spLocks noGrp="1"/>
          </p:cNvSpPr>
          <p:nvPr>
            <p:ph type="sldNum" sz="quarter" idx="5"/>
          </p:nvPr>
        </p:nvSpPr>
        <p:spPr/>
        <p:txBody>
          <a:bodyPr/>
          <a:lstStyle/>
          <a:p>
            <a:fld id="{4998BAFA-7B26-44C2-9B69-5F7639683827}" type="slidenum">
              <a:rPr lang="tr-TR" smtClean="0"/>
              <a:t>23</a:t>
            </a:fld>
            <a:endParaRPr lang="tr-TR" dirty="0"/>
          </a:p>
        </p:txBody>
      </p:sp>
    </p:spTree>
    <p:extLst>
      <p:ext uri="{BB962C8B-B14F-4D97-AF65-F5344CB8AC3E}">
        <p14:creationId xmlns:p14="http://schemas.microsoft.com/office/powerpoint/2010/main" val="4251997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tr-TR" sz="1000" b="1" dirty="0">
                <a:latin typeface="Roboto" panose="02000000000000000000" pitchFamily="2" charset="0"/>
                <a:ea typeface="Roboto" panose="02000000000000000000" pitchFamily="2" charset="0"/>
              </a:rPr>
              <a:t>Önerilen Süre: 1</a:t>
            </a:r>
            <a:r>
              <a:rPr lang="tr-TR" sz="1000" b="1" baseline="0" dirty="0">
                <a:latin typeface="Roboto" panose="02000000000000000000" pitchFamily="2" charset="0"/>
                <a:ea typeface="Roboto" panose="02000000000000000000" pitchFamily="2" charset="0"/>
              </a:rPr>
              <a:t> dk. </a:t>
            </a:r>
            <a:endParaRPr lang="tr-TR" sz="1000" b="1" dirty="0">
              <a:latin typeface="Roboto" panose="02000000000000000000" pitchFamily="2" charset="0"/>
              <a:ea typeface="Roboto" panose="02000000000000000000" pitchFamily="2" charset="0"/>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altLang="tr-TR" sz="1000" b="1" i="1" dirty="0">
                <a:latin typeface="Roboto" panose="02000000000000000000" pitchFamily="2" charset="0"/>
                <a:ea typeface="Roboto" panose="02000000000000000000" pitchFamily="2" charset="0"/>
              </a:rPr>
              <a:t>Slayt animasyonu tıklayınca başlar, sessizdir.</a:t>
            </a:r>
            <a:endParaRPr lang="tr-TR" altLang="tr-TR" sz="1000" i="1" dirty="0">
              <a:latin typeface="Roboto" panose="02000000000000000000" pitchFamily="2" charset="0"/>
              <a:ea typeface="Roboto" panose="02000000000000000000"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tr-TR" dirty="0">
              <a:latin typeface="Roboto" panose="02000000000000000000" pitchFamily="2" charset="0"/>
              <a:ea typeface="Roboto" panose="02000000000000000000" pitchFamily="2" charset="0"/>
            </a:endParaRPr>
          </a:p>
          <a:p>
            <a:pPr algn="just">
              <a:spcAft>
                <a:spcPts val="600"/>
              </a:spcAft>
            </a:pPr>
            <a:r>
              <a:rPr lang="tr-TR" sz="1000" strike="noStrike" dirty="0">
                <a:latin typeface="Roboto" panose="02000000000000000000" pitchFamily="2" charset="0"/>
                <a:ea typeface="Roboto" panose="02000000000000000000" pitchFamily="2" charset="0"/>
                <a:cs typeface="Arial" pitchFamily="34" charset="0"/>
              </a:rPr>
              <a:t>Meteorolojik uyarılar sayesinde sel nedeniyle oluşabilecek can ve mal kayıplarını </a:t>
            </a:r>
            <a:r>
              <a:rPr lang="tr-TR" sz="1000" dirty="0">
                <a:latin typeface="Roboto" pitchFamily="2" charset="0"/>
                <a:ea typeface="Roboto" pitchFamily="2" charset="0"/>
                <a:cs typeface="Arial" pitchFamily="34" charset="0"/>
              </a:rPr>
              <a:t>azaltmak mümkündür. </a:t>
            </a:r>
          </a:p>
          <a:p>
            <a:pPr algn="just">
              <a:spcAft>
                <a:spcPts val="600"/>
              </a:spcAft>
            </a:pPr>
            <a:r>
              <a:rPr lang="tr-TR" sz="1000" b="0" dirty="0">
                <a:latin typeface="Roboto" panose="02000000000000000000" pitchFamily="2" charset="0"/>
                <a:ea typeface="Roboto" panose="02000000000000000000" pitchFamily="2" charset="0"/>
              </a:rPr>
              <a:t>Sel ve taşkınlara </a:t>
            </a:r>
            <a:r>
              <a:rPr lang="tr-TR" sz="1000" dirty="0">
                <a:latin typeface="Roboto" panose="02000000000000000000" pitchFamily="2" charset="0"/>
                <a:ea typeface="Roboto" panose="02000000000000000000" pitchFamily="2" charset="0"/>
              </a:rPr>
              <a:t>k</a:t>
            </a:r>
            <a:r>
              <a:rPr lang="tr-TR" sz="1000" b="0" dirty="0">
                <a:latin typeface="Roboto" panose="02000000000000000000" pitchFamily="2" charset="0"/>
                <a:ea typeface="Roboto" panose="02000000000000000000" pitchFamily="2" charset="0"/>
              </a:rPr>
              <a:t>arşı; «Hazırlıklı Olun!»</a:t>
            </a:r>
            <a:endParaRPr lang="tr-TR" sz="1200" b="0" kern="1200" dirty="0">
              <a:solidFill>
                <a:schemeClr val="accent1">
                  <a:lumMod val="75000"/>
                </a:schemeClr>
              </a:solidFill>
              <a:effectLst/>
              <a:latin typeface="Roboto" panose="02000000000000000000" pitchFamily="2" charset="0"/>
              <a:ea typeface="Roboto" panose="02000000000000000000" pitchFamily="2" charset="0"/>
            </a:endParaRPr>
          </a:p>
          <a:p>
            <a:pPr algn="just">
              <a:spcAft>
                <a:spcPts val="600"/>
              </a:spcAft>
            </a:pPr>
            <a:r>
              <a:rPr lang="tr-TR" sz="1000" b="0" kern="1200" dirty="0">
                <a:solidFill>
                  <a:schemeClr val="tx1"/>
                </a:solidFill>
                <a:effectLst/>
                <a:latin typeface="Roboto" panose="02000000000000000000" pitchFamily="2" charset="0"/>
                <a:ea typeface="Roboto" panose="02000000000000000000" pitchFamily="2" charset="0"/>
              </a:rPr>
              <a:t>Sel/Taşkın Öncesinde:</a:t>
            </a: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b="1" u="sng" dirty="0">
                <a:solidFill>
                  <a:schemeClr val="tx2"/>
                </a:solidFill>
                <a:latin typeface="Roboto" panose="02000000000000000000" pitchFamily="2" charset="0"/>
                <a:ea typeface="Roboto" panose="02000000000000000000" pitchFamily="2" charset="0"/>
              </a:rPr>
              <a:t>Tıklayın;</a:t>
            </a:r>
          </a:p>
          <a:p>
            <a:pPr marL="243450" indent="-171450" algn="just">
              <a:spcBef>
                <a:spcPts val="50"/>
              </a:spcBef>
              <a:spcAft>
                <a:spcPts val="300"/>
              </a:spcAft>
              <a:buFont typeface="Arial" panose="020B0604020202020204" pitchFamily="34" charset="0"/>
              <a:buChar char="•"/>
            </a:pPr>
            <a:r>
              <a:rPr lang="tr-TR" sz="1000" b="0" i="0" u="none" strike="noStrike" kern="1200" baseline="0" dirty="0">
                <a:solidFill>
                  <a:schemeClr val="tx1"/>
                </a:solidFill>
                <a:latin typeface="Roboto" panose="02000000000000000000" pitchFamily="2" charset="0"/>
                <a:ea typeface="Roboto" panose="02000000000000000000" pitchFamily="2" charset="0"/>
              </a:rPr>
              <a:t>Bulunduğunuz yerin sele maruz kalma riskini öğrenin. Sel yataklarına yerleşmemeye özen gösterin. </a:t>
            </a:r>
          </a:p>
          <a:p>
            <a:pPr marL="243450" indent="-171450" algn="just">
              <a:spcBef>
                <a:spcPts val="50"/>
              </a:spcBef>
              <a:spcAft>
                <a:spcPts val="300"/>
              </a:spcAft>
              <a:buFont typeface="Arial" panose="020B0604020202020204" pitchFamily="34" charset="0"/>
              <a:buChar char="•"/>
            </a:pPr>
            <a:r>
              <a:rPr lang="tr-TR" sz="1000" b="0" i="0" u="none" strike="noStrike" kern="1200" baseline="0" dirty="0">
                <a:solidFill>
                  <a:schemeClr val="tx1"/>
                </a:solidFill>
                <a:latin typeface="Roboto" panose="02000000000000000000" pitchFamily="2" charset="0"/>
                <a:ea typeface="Roboto" panose="02000000000000000000" pitchFamily="2" charset="0"/>
              </a:rPr>
              <a:t>Sel riskine karşı nasıl hazırlanacağınızı ve korunacağınızı öğrenebileceğiniz eğitim programlarına katılın. İlk yardım vb. tamamlayıcı eğitimleri de alın. </a:t>
            </a:r>
          </a:p>
          <a:p>
            <a:pPr marL="243450" indent="-171450" algn="just">
              <a:spcBef>
                <a:spcPts val="50"/>
              </a:spcBef>
              <a:spcAft>
                <a:spcPts val="300"/>
              </a:spcAft>
              <a:buFont typeface="Arial" panose="020B0604020202020204" pitchFamily="34" charset="0"/>
              <a:buChar char="•"/>
            </a:pPr>
            <a:r>
              <a:rPr lang="tr-TR" sz="1000" b="0" i="0" u="none" strike="noStrike" kern="1200" baseline="0" dirty="0">
                <a:solidFill>
                  <a:schemeClr val="tx1"/>
                </a:solidFill>
                <a:latin typeface="Roboto" panose="02000000000000000000" pitchFamily="2" charset="0"/>
                <a:ea typeface="Roboto" panose="02000000000000000000" pitchFamily="2" charset="0"/>
              </a:rPr>
              <a:t>Sel konusundaki uyarıları radyo ve TV'den mutlaka takip edin. Gerektiğinde meteorolojiden telefonla bilgi alın. </a:t>
            </a:r>
          </a:p>
          <a:p>
            <a:pPr marL="243450" indent="-171450" algn="just">
              <a:spcBef>
                <a:spcPts val="50"/>
              </a:spcBef>
              <a:spcAft>
                <a:spcPts val="300"/>
              </a:spcAft>
              <a:buFont typeface="Arial" panose="020B0604020202020204" pitchFamily="34" charset="0"/>
              <a:buChar char="•"/>
            </a:pPr>
            <a:r>
              <a:rPr lang="tr-TR" sz="1000" b="0" i="0" u="none" strike="noStrike" kern="1200" baseline="0" dirty="0">
                <a:solidFill>
                  <a:schemeClr val="tx1"/>
                </a:solidFill>
                <a:latin typeface="Roboto" panose="02000000000000000000" pitchFamily="2" charset="0"/>
                <a:ea typeface="Roboto" panose="02000000000000000000" pitchFamily="2" charset="0"/>
              </a:rPr>
              <a:t>Kısa süreli yoğun yağışların ani sele, uzun süreli yağışların ise nehirlerin taşmasına neden olacağını unutmayın. </a:t>
            </a:r>
          </a:p>
          <a:p>
            <a:pPr marL="243450" indent="-171450" algn="just">
              <a:spcBef>
                <a:spcPts val="50"/>
              </a:spcBef>
              <a:spcAft>
                <a:spcPts val="300"/>
              </a:spcAft>
              <a:buFont typeface="Arial" panose="020B0604020202020204" pitchFamily="34" charset="0"/>
              <a:buChar char="•"/>
            </a:pPr>
            <a:r>
              <a:rPr lang="tr-TR" sz="1000" b="0" i="0" u="none" strike="noStrike" kern="1200" baseline="0" dirty="0">
                <a:solidFill>
                  <a:schemeClr val="tx1"/>
                </a:solidFill>
                <a:latin typeface="Roboto" panose="02000000000000000000" pitchFamily="2" charset="0"/>
                <a:ea typeface="Roboto" panose="02000000000000000000" pitchFamily="2" charset="0"/>
              </a:rPr>
              <a:t>Sel sigortası yaptırın. </a:t>
            </a:r>
          </a:p>
          <a:p>
            <a:pPr marL="243450" indent="-171450" algn="just">
              <a:spcBef>
                <a:spcPts val="50"/>
              </a:spcBef>
              <a:spcAft>
                <a:spcPts val="300"/>
              </a:spcAft>
              <a:buFont typeface="Arial" panose="020B0604020202020204" pitchFamily="34" charset="0"/>
              <a:buChar char="•"/>
            </a:pPr>
            <a:r>
              <a:rPr lang="tr-TR" sz="1000" b="0" i="0" u="none" strike="noStrike" kern="1200" baseline="0" dirty="0">
                <a:solidFill>
                  <a:schemeClr val="tx1"/>
                </a:solidFill>
                <a:latin typeface="Roboto" panose="02000000000000000000" pitchFamily="2" charset="0"/>
                <a:ea typeface="Roboto" panose="02000000000000000000" pitchFamily="2" charset="0"/>
              </a:rPr>
              <a:t>Afet ve Acil Durum Aile Planınızı hazırlarken sel riskini göz önünde bulundurun. Tahliye güzergâhını buna göre belirlemek gibi gerekli ek önlemleri alın. </a:t>
            </a:r>
          </a:p>
          <a:p>
            <a:pPr marL="243450" indent="-171450" algn="just">
              <a:spcBef>
                <a:spcPts val="50"/>
              </a:spcBef>
              <a:spcAft>
                <a:spcPts val="300"/>
              </a:spcAft>
              <a:buFont typeface="Arial" panose="020B0604020202020204" pitchFamily="34" charset="0"/>
              <a:buChar char="•"/>
            </a:pPr>
            <a:r>
              <a:rPr lang="tr-TR" sz="1000" b="0" i="0" u="none" strike="noStrike" kern="1200" baseline="0" dirty="0">
                <a:solidFill>
                  <a:schemeClr val="tx1"/>
                </a:solidFill>
                <a:latin typeface="Roboto" panose="02000000000000000000" pitchFamily="2" charset="0"/>
                <a:ea typeface="Roboto" panose="02000000000000000000" pitchFamily="2" charset="0"/>
              </a:rPr>
              <a:t>Gerektiğinde kullanmak üzere kum, kum torbaları, naylon, çivi, kontrplak, tahta vb. inşaat malzemelerini depolayın ve bir alet sandığını hazır bulundurun. </a:t>
            </a:r>
          </a:p>
          <a:p>
            <a:pPr marL="243450" indent="-171450" algn="just">
              <a:spcBef>
                <a:spcPts val="50"/>
              </a:spcBef>
              <a:spcAft>
                <a:spcPts val="300"/>
              </a:spcAft>
              <a:buFont typeface="Arial" panose="020B0604020202020204" pitchFamily="34" charset="0"/>
              <a:buChar char="•"/>
            </a:pPr>
            <a:r>
              <a:rPr lang="tr-TR" sz="1000" b="0" i="0" u="none" strike="noStrike" kern="1200" baseline="0" dirty="0">
                <a:solidFill>
                  <a:schemeClr val="tx1"/>
                </a:solidFill>
                <a:latin typeface="Roboto" panose="02000000000000000000" pitchFamily="2" charset="0"/>
                <a:ea typeface="Roboto" panose="02000000000000000000" pitchFamily="2" charset="0"/>
              </a:rPr>
              <a:t>Binanızda yer seviyesi altında kullanılan bölümlerin rampa aşağıya olan giriş kısımlarında kum torbası vb. malzemeyle setler oluşturun. </a:t>
            </a:r>
          </a:p>
          <a:p>
            <a:pPr marL="243450" indent="-171450" algn="just">
              <a:spcBef>
                <a:spcPts val="50"/>
              </a:spcBef>
              <a:spcAft>
                <a:spcPts val="300"/>
              </a:spcAft>
              <a:buFont typeface="Arial" panose="020B0604020202020204" pitchFamily="34" charset="0"/>
              <a:buChar char="•"/>
            </a:pPr>
            <a:r>
              <a:rPr lang="tr-TR" sz="1000" b="0" i="0" u="none" strike="noStrike" kern="1200" baseline="0" dirty="0">
                <a:solidFill>
                  <a:schemeClr val="tx1"/>
                </a:solidFill>
                <a:latin typeface="Roboto" panose="02000000000000000000" pitchFamily="2" charset="0"/>
                <a:ea typeface="Roboto" panose="02000000000000000000" pitchFamily="2" charset="0"/>
              </a:rPr>
              <a:t>Özellikle mazgallar ve su tahliye sistemleri ile çatı giderlerinin temizliğini yapın; tıkanıklıkları giderin. </a:t>
            </a:r>
          </a:p>
          <a:p>
            <a:pPr marL="243450" indent="-171450" algn="just">
              <a:spcBef>
                <a:spcPts val="50"/>
              </a:spcBef>
              <a:spcAft>
                <a:spcPts val="300"/>
              </a:spcAft>
              <a:buFont typeface="Arial" panose="020B0604020202020204" pitchFamily="34" charset="0"/>
              <a:buChar char="•"/>
            </a:pPr>
            <a:r>
              <a:rPr lang="tr-TR" sz="1000" b="0" i="0" u="none" strike="noStrike" kern="1200" baseline="0" dirty="0">
                <a:solidFill>
                  <a:schemeClr val="tx1"/>
                </a:solidFill>
                <a:latin typeface="Roboto" panose="02000000000000000000" pitchFamily="2" charset="0"/>
                <a:ea typeface="Roboto" panose="02000000000000000000" pitchFamily="2" charset="0"/>
              </a:rPr>
              <a:t>Suyun sürükleyerek zarar verebileceğini düşündüğünüz eşya ve makineleri mümkün olduğunca üst seviyelere çıkarın. </a:t>
            </a:r>
          </a:p>
          <a:p>
            <a:pPr algn="just"/>
            <a:endParaRPr lang="tr-TR" dirty="0">
              <a:latin typeface="Roboto" panose="02000000000000000000" pitchFamily="2" charset="0"/>
              <a:ea typeface="Roboto" panose="02000000000000000000" pitchFamily="2" charset="0"/>
            </a:endParaRPr>
          </a:p>
          <a:p>
            <a:pPr algn="just">
              <a:spcAft>
                <a:spcPts val="300"/>
              </a:spcAft>
            </a:pPr>
            <a:r>
              <a:rPr lang="tr-TR" sz="900" b="1" i="1" u="sng" dirty="0">
                <a:latin typeface="Roboto" panose="02000000000000000000" pitchFamily="2" charset="0"/>
                <a:ea typeface="Roboto" panose="02000000000000000000" pitchFamily="2" charset="0"/>
              </a:rPr>
              <a:t>Bilgi Notu:</a:t>
            </a:r>
            <a:endParaRPr lang="tr-TR" sz="900" dirty="0">
              <a:latin typeface="Roboto" panose="02000000000000000000" pitchFamily="2" charset="0"/>
              <a:ea typeface="Roboto" panose="02000000000000000000" pitchFamily="2" charset="0"/>
            </a:endParaRPr>
          </a:p>
          <a:p>
            <a:pPr algn="just">
              <a:spcAft>
                <a:spcPts val="300"/>
              </a:spcAft>
            </a:pPr>
            <a:r>
              <a:rPr lang="tr-TR" sz="900" b="0" i="1" u="none" strike="noStrike" kern="1200" baseline="0" dirty="0">
                <a:solidFill>
                  <a:schemeClr val="tx1"/>
                </a:solidFill>
                <a:latin typeface="Roboto" panose="02000000000000000000" pitchFamily="2" charset="0"/>
                <a:ea typeface="Roboto" panose="02000000000000000000" pitchFamily="2" charset="0"/>
              </a:rPr>
              <a:t>Bir nehir/dere yatağındaki mevcut su miktarının, havzaya normalden fazla yağmur yağması veya havzada mevcut kar örtüsünün erimesi sonucu hızla artması ve yatak çevresinde yaşayan canlılara, arazilere, mala, mülke zarar vermesi olayına </a:t>
            </a:r>
            <a:r>
              <a:rPr lang="tr-TR" sz="900" b="1" i="1" u="none" strike="noStrike" kern="1200" baseline="0" dirty="0">
                <a:solidFill>
                  <a:schemeClr val="tx1"/>
                </a:solidFill>
                <a:latin typeface="Roboto" panose="02000000000000000000" pitchFamily="2" charset="0"/>
                <a:ea typeface="Roboto" panose="02000000000000000000" pitchFamily="2" charset="0"/>
              </a:rPr>
              <a:t>"sel" </a:t>
            </a:r>
            <a:r>
              <a:rPr lang="tr-TR" sz="900" b="0" i="1" u="none" strike="noStrike" kern="1200" baseline="0" dirty="0">
                <a:solidFill>
                  <a:schemeClr val="tx1"/>
                </a:solidFill>
                <a:latin typeface="Roboto" panose="02000000000000000000" pitchFamily="2" charset="0"/>
                <a:ea typeface="Roboto" panose="02000000000000000000" pitchFamily="2" charset="0"/>
              </a:rPr>
              <a:t>denir. </a:t>
            </a:r>
          </a:p>
          <a:p>
            <a:pPr algn="just">
              <a:spcAft>
                <a:spcPts val="300"/>
              </a:spcAft>
            </a:pPr>
            <a:r>
              <a:rPr lang="tr-TR" sz="900" b="1" i="1" u="none" strike="noStrike" kern="1200" baseline="0" dirty="0">
                <a:solidFill>
                  <a:schemeClr val="tx1"/>
                </a:solidFill>
                <a:latin typeface="Roboto" panose="02000000000000000000" pitchFamily="2" charset="0"/>
                <a:ea typeface="Roboto" panose="02000000000000000000" pitchFamily="2" charset="0"/>
              </a:rPr>
              <a:t>Sel, </a:t>
            </a:r>
            <a:r>
              <a:rPr lang="tr-TR" sz="900" b="0" i="1" u="none" strike="noStrike" kern="1200" baseline="0" dirty="0">
                <a:solidFill>
                  <a:schemeClr val="tx1"/>
                </a:solidFill>
                <a:latin typeface="Roboto" panose="02000000000000000000" pitchFamily="2" charset="0"/>
                <a:ea typeface="Roboto" panose="02000000000000000000" pitchFamily="2" charset="0"/>
              </a:rPr>
              <a:t>akarsu yataklarında, vadi tabanlarında, yamaçlar boyunca düzensiz ve geçici sel yatakları içinde, kıyılarda ve şehirlerde görülmektedir. Yamaçların yukarı kesimlerinde yüzeysel olarak akan büyük su kütlesi genellikle daha aşağı seviyede kendisine bir yatak açarak yüzeysel akıştan çizgisel akışa geçmektedir. Açılan bu yataklara «sel yatağı» ya da «sel yarıntısı» denir. Bunlar bir bakıma ana sel ağının kollarıdır ve şiddetli yağışlarla oluşan sellerin de en büyük kaynağıdır. Sel yarıntılarının hem yamaçlarda hem de daha düz alanlarda açılabilmesi ve buralardan hızla akan suyun, bol miktarda yüzey malzemesi (toprak, bitki, kaya parçaları vb.) taşıması nedeniyle, sel suları daima bulanık ve çamur rengi görünümündedir. </a:t>
            </a:r>
          </a:p>
          <a:p>
            <a:pPr algn="just">
              <a:spcAft>
                <a:spcPts val="300"/>
              </a:spcAft>
            </a:pPr>
            <a:r>
              <a:rPr lang="tr-TR" sz="900" b="1" i="1" u="none" strike="noStrike" kern="1200" baseline="0" dirty="0">
                <a:solidFill>
                  <a:schemeClr val="tx1"/>
                </a:solidFill>
                <a:latin typeface="Roboto" panose="02000000000000000000" pitchFamily="2" charset="0"/>
                <a:ea typeface="Roboto" panose="02000000000000000000" pitchFamily="2" charset="0"/>
              </a:rPr>
              <a:t>Su Baskını: </a:t>
            </a:r>
            <a:r>
              <a:rPr lang="tr-TR" sz="900" b="0" i="1" u="none" strike="noStrike" kern="1200" baseline="0" dirty="0">
                <a:solidFill>
                  <a:schemeClr val="tx1"/>
                </a:solidFill>
                <a:latin typeface="Roboto" panose="02000000000000000000" pitchFamily="2" charset="0"/>
                <a:ea typeface="Roboto" panose="02000000000000000000" pitchFamily="2" charset="0"/>
              </a:rPr>
              <a:t>Selden sonra suyun yatağından taşarak çevredeki geniş düzlük ve çukur alanlara yayılmasına "su baskını" (taşkın) denir. </a:t>
            </a:r>
          </a:p>
          <a:p>
            <a:pPr algn="just"/>
            <a:endParaRPr lang="tr-TR" dirty="0">
              <a:latin typeface="Roboto" panose="02000000000000000000" pitchFamily="2" charset="0"/>
              <a:ea typeface="Roboto" panose="02000000000000000000" pitchFamily="2" charset="0"/>
            </a:endParaRPr>
          </a:p>
        </p:txBody>
      </p:sp>
      <p:sp>
        <p:nvSpPr>
          <p:cNvPr id="4" name="Slayt Numarası Yer Tutucusu 3"/>
          <p:cNvSpPr>
            <a:spLocks noGrp="1"/>
          </p:cNvSpPr>
          <p:nvPr>
            <p:ph type="sldNum" sz="quarter" idx="5"/>
          </p:nvPr>
        </p:nvSpPr>
        <p:spPr/>
        <p:txBody>
          <a:bodyPr/>
          <a:lstStyle/>
          <a:p>
            <a:fld id="{4998BAFA-7B26-44C2-9B69-5F7639683827}" type="slidenum">
              <a:rPr lang="tr-TR" smtClean="0"/>
              <a:t>24</a:t>
            </a:fld>
            <a:endParaRPr lang="tr-TR"/>
          </a:p>
        </p:txBody>
      </p:sp>
    </p:spTree>
    <p:extLst>
      <p:ext uri="{BB962C8B-B14F-4D97-AF65-F5344CB8AC3E}">
        <p14:creationId xmlns:p14="http://schemas.microsoft.com/office/powerpoint/2010/main" val="1370818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b="1" dirty="0">
                <a:latin typeface="Roboto" panose="02000000000000000000" pitchFamily="2" charset="0"/>
                <a:ea typeface="Roboto" panose="02000000000000000000" pitchFamily="2" charset="0"/>
              </a:rPr>
              <a:t>Önerilen</a:t>
            </a:r>
            <a:r>
              <a:rPr lang="tr-TR" sz="1000" b="1" baseline="0" dirty="0">
                <a:latin typeface="Roboto" panose="02000000000000000000" pitchFamily="2" charset="0"/>
                <a:ea typeface="Roboto" panose="02000000000000000000" pitchFamily="2" charset="0"/>
              </a:rPr>
              <a:t> Süre: 1 dk.</a:t>
            </a:r>
          </a:p>
          <a:p>
            <a:pPr algn="just"/>
            <a:endParaRPr lang="tr-TR" sz="1000" b="1" kern="1200" baseline="0" dirty="0">
              <a:solidFill>
                <a:schemeClr val="tx1"/>
              </a:solidFill>
              <a:latin typeface="Roboto" panose="02000000000000000000" pitchFamily="2" charset="0"/>
              <a:ea typeface="Roboto" panose="02000000000000000000" pitchFamily="2" charset="0"/>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b="1" dirty="0">
                <a:latin typeface="Roboto" panose="02000000000000000000" pitchFamily="2" charset="0"/>
                <a:ea typeface="Roboto" panose="02000000000000000000" pitchFamily="2" charset="0"/>
              </a:rPr>
              <a:t>Heyelan</a:t>
            </a:r>
            <a:r>
              <a:rPr lang="tr-TR" sz="1000" dirty="0">
                <a:latin typeface="Roboto" panose="02000000000000000000" pitchFamily="2" charset="0"/>
                <a:ea typeface="Roboto" panose="02000000000000000000" pitchFamily="2" charset="0"/>
              </a:rPr>
              <a:t>; yüzeydeki malzemenin (kaya, toprak veya doğal zemin) yer çekimi etkisiyle bir düzlem boyunca yamaç aşağıya kayması sonucu oluşur. Riski azaltmak için </a:t>
            </a:r>
            <a:r>
              <a:rPr lang="tr-TR" sz="1000" kern="1200" baseline="0" dirty="0">
                <a:solidFill>
                  <a:schemeClr val="tx1"/>
                </a:solidFill>
                <a:latin typeface="Roboto" panose="02000000000000000000" pitchFamily="2" charset="0"/>
                <a:ea typeface="Roboto" panose="02000000000000000000" pitchFamily="2" charset="0"/>
              </a:rPr>
              <a:t>heyelan öncesinde, heyelan belirtileri konusunda bilgi sahip olunmalıdır.</a:t>
            </a: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dirty="0">
                <a:latin typeface="Roboto" panose="02000000000000000000" pitchFamily="2" charset="0"/>
                <a:ea typeface="Roboto" panose="02000000000000000000" pitchFamily="2" charset="0"/>
              </a:rPr>
              <a:t>Heyelan belirtileri şöyledir:</a:t>
            </a:r>
            <a:endParaRPr lang="tr-TR" sz="1000" kern="1200" baseline="0" dirty="0">
              <a:solidFill>
                <a:schemeClr val="tx1"/>
              </a:solidFill>
              <a:latin typeface="Roboto" panose="02000000000000000000" pitchFamily="2" charset="0"/>
              <a:ea typeface="Roboto" panose="02000000000000000000" pitchFamily="2" charset="0"/>
            </a:endParaRPr>
          </a:p>
          <a:p>
            <a:pPr marL="252000" indent="-180000" algn="just">
              <a:spcAft>
                <a:spcPts val="300"/>
              </a:spcAft>
              <a:buFont typeface="Arial" panose="020B0604020202020204" pitchFamily="34" charset="0"/>
              <a:buChar char="•"/>
            </a:pPr>
            <a:r>
              <a:rPr lang="tr-TR" sz="1000" kern="1200" baseline="0" dirty="0">
                <a:solidFill>
                  <a:schemeClr val="tx1"/>
                </a:solidFill>
                <a:latin typeface="Roboto" panose="02000000000000000000" pitchFamily="2" charset="0"/>
                <a:ea typeface="Roboto" panose="02000000000000000000" pitchFamily="2" charset="0"/>
              </a:rPr>
              <a:t>Kapılar ve pencerelerde sıkışmaların gözlenmesi</a:t>
            </a:r>
          </a:p>
          <a:p>
            <a:pPr marL="252000" indent="-180000" algn="just">
              <a:spcAft>
                <a:spcPts val="300"/>
              </a:spcAft>
              <a:buFont typeface="Arial" panose="020B0604020202020204" pitchFamily="34" charset="0"/>
              <a:buChar char="•"/>
            </a:pPr>
            <a:r>
              <a:rPr lang="tr-TR" sz="1000" kern="1200" baseline="0" dirty="0">
                <a:solidFill>
                  <a:schemeClr val="tx1"/>
                </a:solidFill>
                <a:latin typeface="Roboto" panose="02000000000000000000" pitchFamily="2" charset="0"/>
                <a:ea typeface="Roboto" panose="02000000000000000000" pitchFamily="2" charset="0"/>
              </a:rPr>
              <a:t>Volkanik veya sismik faaliyet yaşanması</a:t>
            </a:r>
          </a:p>
          <a:p>
            <a:pPr marL="252000" indent="-180000" algn="just">
              <a:spcAft>
                <a:spcPts val="300"/>
              </a:spcAft>
              <a:buFont typeface="Arial" panose="020B0604020202020204" pitchFamily="34" charset="0"/>
              <a:buChar char="•"/>
            </a:pPr>
            <a:r>
              <a:rPr lang="tr-TR" sz="1000" kern="1200" baseline="0" dirty="0">
                <a:solidFill>
                  <a:schemeClr val="tx1"/>
                </a:solidFill>
                <a:latin typeface="Roboto" panose="02000000000000000000" pitchFamily="2" charset="0"/>
                <a:ea typeface="Roboto" panose="02000000000000000000" pitchFamily="2" charset="0"/>
              </a:rPr>
              <a:t>Yeraltı su borularında sızıntıların ve kanalizasyon kanallarında kırılma ve çatlakların oluşması</a:t>
            </a:r>
          </a:p>
          <a:p>
            <a:pPr marL="252000" indent="-180000" algn="just">
              <a:spcAft>
                <a:spcPts val="300"/>
              </a:spcAft>
              <a:buFont typeface="Arial" panose="020B0604020202020204" pitchFamily="34" charset="0"/>
              <a:buChar char="•"/>
            </a:pPr>
            <a:r>
              <a:rPr lang="tr-TR" sz="1000" kern="1200" baseline="0" dirty="0">
                <a:solidFill>
                  <a:schemeClr val="tx1"/>
                </a:solidFill>
                <a:latin typeface="Roboto" panose="02000000000000000000" pitchFamily="2" charset="0"/>
                <a:ea typeface="Roboto" panose="02000000000000000000" pitchFamily="2" charset="0"/>
              </a:rPr>
              <a:t>Daha önce o bölgede heyelan meydana gelmiş olması</a:t>
            </a:r>
          </a:p>
          <a:p>
            <a:pPr marL="252000" indent="-180000" algn="just">
              <a:spcAft>
                <a:spcPts val="300"/>
              </a:spcAft>
              <a:buFont typeface="Arial" panose="020B0604020202020204" pitchFamily="34" charset="0"/>
              <a:buChar char="•"/>
            </a:pPr>
            <a:r>
              <a:rPr lang="tr-TR" sz="1000" kern="1200" baseline="0" dirty="0">
                <a:solidFill>
                  <a:schemeClr val="tx1"/>
                </a:solidFill>
                <a:latin typeface="Roboto" panose="02000000000000000000" pitchFamily="2" charset="0"/>
                <a:ea typeface="Roboto" panose="02000000000000000000" pitchFamily="2" charset="0"/>
              </a:rPr>
              <a:t>Arazide veya yollarda çatlakların, yarıkların veya açılmaların oluşması</a:t>
            </a:r>
          </a:p>
          <a:p>
            <a:pPr marL="252000" indent="-180000" algn="just">
              <a:spcAft>
                <a:spcPts val="300"/>
              </a:spcAft>
              <a:buFont typeface="Arial" panose="020B0604020202020204" pitchFamily="34" charset="0"/>
              <a:buChar char="•"/>
            </a:pPr>
            <a:r>
              <a:rPr lang="tr-TR" sz="1000" kern="1200" baseline="0" dirty="0">
                <a:solidFill>
                  <a:schemeClr val="tx1"/>
                </a:solidFill>
                <a:latin typeface="Roboto" panose="02000000000000000000" pitchFamily="2" charset="0"/>
                <a:ea typeface="Roboto" panose="02000000000000000000" pitchFamily="2" charset="0"/>
              </a:rPr>
              <a:t>Olağandışı seslerin duyulması (ağaç çatlama sesleri, birbirine sürtünen kaya vb. cisimler)</a:t>
            </a:r>
          </a:p>
          <a:p>
            <a:pPr marL="252000" indent="-180000" algn="just">
              <a:spcAft>
                <a:spcPts val="300"/>
              </a:spcAft>
              <a:buFont typeface="Arial" panose="020B0604020202020204" pitchFamily="34" charset="0"/>
              <a:buChar char="•"/>
            </a:pPr>
            <a:r>
              <a:rPr lang="tr-TR" sz="1000" kern="1200" baseline="0" dirty="0">
                <a:solidFill>
                  <a:schemeClr val="tx1"/>
                </a:solidFill>
                <a:latin typeface="Roboto" panose="02000000000000000000" pitchFamily="2" charset="0"/>
                <a:ea typeface="Roboto" panose="02000000000000000000" pitchFamily="2" charset="0"/>
              </a:rPr>
              <a:t>Yoğun veya kesintisiz yağan yağmurlar</a:t>
            </a:r>
          </a:p>
          <a:p>
            <a:pPr marL="252000" indent="-180000" algn="just">
              <a:spcAft>
                <a:spcPts val="300"/>
              </a:spcAft>
              <a:buFont typeface="Arial" panose="020B0604020202020204" pitchFamily="34" charset="0"/>
              <a:buChar char="•"/>
            </a:pPr>
            <a:r>
              <a:rPr lang="tr-TR" sz="1000" kern="1200" baseline="0" dirty="0">
                <a:solidFill>
                  <a:schemeClr val="tx1"/>
                </a:solidFill>
                <a:latin typeface="Roboto" panose="02000000000000000000" pitchFamily="2" charset="0"/>
                <a:ea typeface="Roboto" panose="02000000000000000000" pitchFamily="2" charset="0"/>
              </a:rPr>
              <a:t>Tel veya ahşap çitlerde yer değiştirmelerin görülmesi</a:t>
            </a:r>
          </a:p>
          <a:p>
            <a:pPr marL="252000" indent="-180000" algn="just">
              <a:spcAft>
                <a:spcPts val="300"/>
              </a:spcAft>
              <a:buFont typeface="Arial" panose="020B0604020202020204" pitchFamily="34" charset="0"/>
              <a:buChar char="•"/>
            </a:pPr>
            <a:r>
              <a:rPr lang="tr-TR" sz="1000" kern="1200" baseline="0" dirty="0">
                <a:solidFill>
                  <a:schemeClr val="tx1"/>
                </a:solidFill>
                <a:latin typeface="Roboto" panose="02000000000000000000" pitchFamily="2" charset="0"/>
                <a:ea typeface="Roboto" panose="02000000000000000000" pitchFamily="2" charset="0"/>
              </a:rPr>
              <a:t>Telefon direklerinde, çitlerde ve ağaçlarda yamaç aşağı eğilme ve yatmaların gözlemlenmesi</a:t>
            </a:r>
          </a:p>
          <a:p>
            <a:pPr marL="252000" indent="-180000" algn="just">
              <a:spcAft>
                <a:spcPts val="300"/>
              </a:spcAft>
              <a:buFont typeface="Arial" panose="020B0604020202020204" pitchFamily="34" charset="0"/>
              <a:buChar char="•"/>
            </a:pPr>
            <a:r>
              <a:rPr lang="tr-TR" sz="1000" kern="1200" baseline="0" dirty="0">
                <a:solidFill>
                  <a:schemeClr val="tx1"/>
                </a:solidFill>
                <a:latin typeface="Roboto" panose="02000000000000000000" pitchFamily="2" charset="0"/>
                <a:ea typeface="Roboto" panose="02000000000000000000" pitchFamily="2" charset="0"/>
              </a:rPr>
              <a:t>Arazide daha önce olmayan, kaynak suların, suya doygun alanların ve su sızıntılarının oluşması</a:t>
            </a:r>
          </a:p>
          <a:p>
            <a:pPr marL="252000" indent="-180000" algn="just">
              <a:spcAft>
                <a:spcPts val="300"/>
              </a:spcAft>
              <a:buFont typeface="Arial" panose="020B0604020202020204" pitchFamily="34" charset="0"/>
              <a:buChar char="•"/>
            </a:pPr>
            <a:r>
              <a:rPr lang="tr-TR" sz="1000" kern="1200" baseline="0" dirty="0">
                <a:solidFill>
                  <a:schemeClr val="tx1"/>
                </a:solidFill>
                <a:latin typeface="Roboto" panose="02000000000000000000" pitchFamily="2" charset="0"/>
                <a:ea typeface="Roboto" panose="02000000000000000000" pitchFamily="2" charset="0"/>
              </a:rPr>
              <a:t>Bina temelleri altında çatlama, yarılma veya ayrılmaların gözlemlenmesi</a:t>
            </a:r>
          </a:p>
          <a:p>
            <a:pPr marL="252000" indent="-180000" algn="just">
              <a:spcAft>
                <a:spcPts val="300"/>
              </a:spcAft>
              <a:buFont typeface="Arial" panose="020B0604020202020204" pitchFamily="34" charset="0"/>
              <a:buChar char="•"/>
            </a:pPr>
            <a:r>
              <a:rPr lang="tr-TR" sz="1000" kern="1200" baseline="0" dirty="0">
                <a:solidFill>
                  <a:schemeClr val="tx1"/>
                </a:solidFill>
                <a:latin typeface="Roboto" panose="02000000000000000000" pitchFamily="2" charset="0"/>
                <a:ea typeface="Roboto" panose="02000000000000000000" pitchFamily="2" charset="0"/>
              </a:rPr>
              <a:t>Bina döşemelerinde ve duvarlarda sürekli genişleyen çatlakların oluşması </a:t>
            </a:r>
          </a:p>
          <a:p>
            <a:pPr algn="just">
              <a:spcAft>
                <a:spcPts val="600"/>
              </a:spcAft>
            </a:pPr>
            <a:r>
              <a:rPr lang="tr-TR" sz="1000" kern="1200" baseline="0" dirty="0">
                <a:solidFill>
                  <a:schemeClr val="tx1"/>
                </a:solidFill>
                <a:latin typeface="Roboto" panose="02000000000000000000" pitchFamily="2" charset="0"/>
                <a:ea typeface="Roboto" panose="02000000000000000000" pitchFamily="2" charset="0"/>
              </a:rPr>
              <a:t>heyelan belirtileridir. </a:t>
            </a:r>
          </a:p>
          <a:p>
            <a:pPr algn="just">
              <a:spcAft>
                <a:spcPts val="600"/>
              </a:spcAft>
            </a:pPr>
            <a:r>
              <a:rPr lang="tr-TR" sz="1000" kern="1200" baseline="0" dirty="0">
                <a:solidFill>
                  <a:schemeClr val="tx1"/>
                </a:solidFill>
                <a:latin typeface="Roboto" panose="02000000000000000000" pitchFamily="2" charset="0"/>
                <a:ea typeface="Roboto" panose="02000000000000000000" pitchFamily="2" charset="0"/>
              </a:rPr>
              <a:t>Bu belirtilerden herhangi biri veya birkaçı gözlemlendiğinde, öncelikle İl Afet ve Acil Durum Müdürlükleri, Belediye, Polis, İtfaiye gibi kurumları bilgilendirin. Yoğun ve kesintisiz yağan yağmurlar gibi çamur akıntısı riskinin yüksek olduğu durumlarda yetkili kurumların yapacağı duyuru ve anonsları takip edin.</a:t>
            </a:r>
            <a:endParaRPr lang="tr-TR" sz="1000" b="1" kern="1200" baseline="0" dirty="0">
              <a:solidFill>
                <a:schemeClr val="tx1"/>
              </a:solidFill>
              <a:latin typeface="Roboto" panose="02000000000000000000" pitchFamily="2" charset="0"/>
              <a:ea typeface="Roboto" panose="02000000000000000000" pitchFamily="2" charset="0"/>
            </a:endParaRPr>
          </a:p>
          <a:p>
            <a:pPr algn="just">
              <a:spcAft>
                <a:spcPts val="600"/>
              </a:spcAft>
            </a:pPr>
            <a:r>
              <a:rPr lang="tr-TR" sz="1000" b="1" kern="1200" baseline="0" dirty="0">
                <a:solidFill>
                  <a:schemeClr val="tx1"/>
                </a:solidFill>
                <a:latin typeface="Roboto" panose="02000000000000000000" pitchFamily="2" charset="0"/>
                <a:ea typeface="Roboto" panose="02000000000000000000" pitchFamily="2" charset="0"/>
              </a:rPr>
              <a:t>Heyelan öncesinde;</a:t>
            </a:r>
          </a:p>
          <a:p>
            <a:pPr marL="252000" indent="-180000" algn="just">
              <a:spcAft>
                <a:spcPts val="300"/>
              </a:spcAft>
              <a:buFont typeface="Arial" panose="020B0604020202020204" pitchFamily="34" charset="0"/>
              <a:buChar char="•"/>
            </a:pPr>
            <a:r>
              <a:rPr lang="tr-TR" sz="1000" kern="1200" baseline="0" dirty="0">
                <a:solidFill>
                  <a:schemeClr val="tx1"/>
                </a:solidFill>
                <a:latin typeface="Roboto" panose="02000000000000000000" pitchFamily="2" charset="0"/>
                <a:ea typeface="Roboto" panose="02000000000000000000" pitchFamily="2" charset="0"/>
              </a:rPr>
              <a:t>Yaşadığınız bölgedeki heyelan riskleri hakkında bilgi edinin.</a:t>
            </a:r>
          </a:p>
          <a:p>
            <a:pPr marL="252000" indent="-180000" algn="just">
              <a:spcAft>
                <a:spcPts val="300"/>
              </a:spcAft>
              <a:buFont typeface="Arial" panose="020B0604020202020204" pitchFamily="34" charset="0"/>
              <a:buChar char="•"/>
            </a:pPr>
            <a:r>
              <a:rPr lang="tr-TR" sz="1000" kern="1200" baseline="0" dirty="0">
                <a:solidFill>
                  <a:schemeClr val="tx1"/>
                </a:solidFill>
                <a:latin typeface="Roboto" panose="02000000000000000000" pitchFamily="2" charset="0"/>
                <a:ea typeface="Roboto" panose="02000000000000000000" pitchFamily="2" charset="0"/>
              </a:rPr>
              <a:t>Heyelan riskine karşı nasıl hazırlanacağınızı ve korunacağınızı öğrenebileceğiniz eğitim programlarına katılın. İlk yardım vb. tamamlayıcı eğitimler alın.</a:t>
            </a:r>
          </a:p>
          <a:p>
            <a:pPr marL="252000" indent="-180000" algn="just">
              <a:spcAft>
                <a:spcPts val="300"/>
              </a:spcAft>
              <a:buFont typeface="Arial" panose="020B0604020202020204" pitchFamily="34" charset="0"/>
              <a:buChar char="•"/>
            </a:pPr>
            <a:r>
              <a:rPr lang="tr-TR" sz="1000" kern="1200" baseline="0" dirty="0">
                <a:solidFill>
                  <a:schemeClr val="tx1"/>
                </a:solidFill>
                <a:latin typeface="Roboto" panose="02000000000000000000" pitchFamily="2" charset="0"/>
                <a:ea typeface="Roboto" panose="02000000000000000000" pitchFamily="2" charset="0"/>
              </a:rPr>
              <a:t>Yeni yerleşim yeri olarak heyelan riski taşıyan bölgeleri seçmeyin.</a:t>
            </a:r>
          </a:p>
          <a:p>
            <a:pPr marL="252000" indent="-180000" algn="just">
              <a:spcAft>
                <a:spcPts val="300"/>
              </a:spcAft>
              <a:buFont typeface="Arial" panose="020B0604020202020204" pitchFamily="34" charset="0"/>
              <a:buChar char="•"/>
            </a:pPr>
            <a:r>
              <a:rPr lang="tr-TR" sz="1000" kern="1200" baseline="0" dirty="0">
                <a:solidFill>
                  <a:schemeClr val="tx1"/>
                </a:solidFill>
                <a:latin typeface="Roboto" panose="02000000000000000000" pitchFamily="2" charset="0"/>
                <a:ea typeface="Roboto" panose="02000000000000000000" pitchFamily="2" charset="0"/>
              </a:rPr>
              <a:t>Yaşadığınız bina için zemin etütlerini yaptırarak güvenlik seviyesini artırıcı önlemler alın.</a:t>
            </a:r>
          </a:p>
          <a:p>
            <a:pPr marL="252000" indent="-180000" algn="just">
              <a:spcAft>
                <a:spcPts val="300"/>
              </a:spcAft>
              <a:buFont typeface="Arial" panose="020B0604020202020204" pitchFamily="34" charset="0"/>
              <a:buChar char="•"/>
            </a:pPr>
            <a:r>
              <a:rPr lang="tr-TR" sz="1000" kern="1200" baseline="0" dirty="0">
                <a:solidFill>
                  <a:schemeClr val="tx1"/>
                </a:solidFill>
                <a:latin typeface="Roboto" panose="02000000000000000000" pitchFamily="2" charset="0"/>
                <a:ea typeface="Roboto" panose="02000000000000000000" pitchFamily="2" charset="0"/>
              </a:rPr>
              <a:t>Heyelan riskine karşı sigortanızı yaptırın.</a:t>
            </a:r>
          </a:p>
          <a:p>
            <a:pPr marL="252000" indent="-180000" algn="just">
              <a:spcAft>
                <a:spcPts val="300"/>
              </a:spcAft>
              <a:buFont typeface="Arial" panose="020B0604020202020204" pitchFamily="34" charset="0"/>
              <a:buChar char="•"/>
            </a:pPr>
            <a:r>
              <a:rPr lang="tr-TR" sz="1000" kern="1200" baseline="0" dirty="0">
                <a:solidFill>
                  <a:schemeClr val="tx1"/>
                </a:solidFill>
                <a:latin typeface="Roboto" panose="02000000000000000000" pitchFamily="2" charset="0"/>
                <a:ea typeface="Roboto" panose="02000000000000000000" pitchFamily="2" charset="0"/>
              </a:rPr>
              <a:t>Afet ve Acil Durum Aile Planınızı hazırlarken heyelan riskini göz önünde bulundurun.</a:t>
            </a:r>
          </a:p>
          <a:p>
            <a:pPr marL="252000" indent="-180000" algn="just">
              <a:spcAft>
                <a:spcPts val="300"/>
              </a:spcAft>
              <a:buFont typeface="Arial" panose="020B0604020202020204" pitchFamily="34" charset="0"/>
              <a:buChar char="•"/>
            </a:pPr>
            <a:r>
              <a:rPr lang="tr-TR" sz="1000" kern="1200" baseline="0" dirty="0">
                <a:solidFill>
                  <a:schemeClr val="tx1"/>
                </a:solidFill>
                <a:latin typeface="Roboto" panose="02000000000000000000" pitchFamily="2" charset="0"/>
                <a:ea typeface="Roboto" panose="02000000000000000000" pitchFamily="2" charset="0"/>
              </a:rPr>
              <a:t>Tahliye güzergâhını buna göre belirlemek gibi gerekli ek önlemleri alın.</a:t>
            </a:r>
          </a:p>
          <a:p>
            <a:pPr algn="just"/>
            <a:endParaRPr lang="tr-TR" sz="1000" dirty="0">
              <a:latin typeface="Roboto" panose="02000000000000000000" pitchFamily="2" charset="0"/>
              <a:ea typeface="Roboto" panose="02000000000000000000" pitchFamily="2" charset="0"/>
            </a:endParaRPr>
          </a:p>
          <a:p>
            <a:pPr algn="just">
              <a:spcAft>
                <a:spcPts val="300"/>
              </a:spcAft>
            </a:pPr>
            <a:r>
              <a:rPr lang="tr-TR" sz="900" b="1" i="1" u="sng" dirty="0">
                <a:latin typeface="Roboto" panose="02000000000000000000" pitchFamily="2" charset="0"/>
                <a:ea typeface="Roboto" panose="02000000000000000000" pitchFamily="2" charset="0"/>
              </a:rPr>
              <a:t>Bilgi Notu:</a:t>
            </a:r>
            <a:endParaRPr lang="tr-TR" sz="900" i="1" dirty="0">
              <a:latin typeface="Roboto" panose="02000000000000000000" pitchFamily="2" charset="0"/>
              <a:ea typeface="Roboto" panose="02000000000000000000" pitchFamily="2" charset="0"/>
            </a:endParaRPr>
          </a:p>
          <a:p>
            <a:pPr algn="just">
              <a:spcAft>
                <a:spcPts val="300"/>
              </a:spcAft>
            </a:pPr>
            <a:r>
              <a:rPr lang="tr-TR" sz="900" i="1" dirty="0">
                <a:latin typeface="Roboto" panose="02000000000000000000" pitchFamily="2" charset="0"/>
                <a:ea typeface="Roboto" panose="02000000000000000000" pitchFamily="2" charset="0"/>
              </a:rPr>
              <a:t>Yaratmakta olduğu olumsuz etkilerden dolayı doğal tehlikeler arasında önemli bir yer tutan heyelanlar, etkin oldukları bölgedeki yerleşim yerlerinde can ve mal kayıplarına neden olmaktadır. Konutları, karayollarını, demiryollarını, bahçe ve ekili alanları da etkileyerek önemli ekonomik kayıplara yol açar.</a:t>
            </a:r>
          </a:p>
          <a:p>
            <a:pPr algn="just">
              <a:spcAft>
                <a:spcPts val="300"/>
              </a:spcAft>
            </a:pPr>
            <a:r>
              <a:rPr lang="tr-TR" sz="900" i="1" dirty="0">
                <a:latin typeface="Roboto" panose="02000000000000000000" pitchFamily="2" charset="0"/>
                <a:ea typeface="Roboto" panose="02000000000000000000" pitchFamily="2" charset="0"/>
              </a:rPr>
              <a:t>Aşırı yağışlar, kayan malzemenin iç yapısı, depremler, volkanik patlama gibi olaylar heyelanın oluşumunda aktif rol oynasa da insanların yer yüzeyinde yaptığı değişiklikler, aşırı yapılaşma ve bitki örtüsünün tahribi gibi etmenler de heyelanın oluşmasına zemin hazırlayan faktörler arasında yer alır. Bununla birlikte heyelanların, yeryüzünde çok sık meydana gelen ve çok yaygın görülen kütle hareketlerinin bir çeşidi olduğu unutulmamalıdır.</a:t>
            </a:r>
          </a:p>
          <a:p>
            <a:pPr algn="just">
              <a:spcAft>
                <a:spcPts val="300"/>
              </a:spcAft>
            </a:pPr>
            <a:r>
              <a:rPr lang="tr-TR" sz="900" b="1" i="1" kern="1200" baseline="0" dirty="0">
                <a:solidFill>
                  <a:schemeClr val="tx1"/>
                </a:solidFill>
                <a:latin typeface="Roboto" panose="02000000000000000000" pitchFamily="2" charset="0"/>
                <a:ea typeface="Roboto" panose="02000000000000000000" pitchFamily="2" charset="0"/>
              </a:rPr>
              <a:t>Genel olarak heyelan terimiyle açıklanan kütle hareketleri hareketin türüne göre üçe ayrılır:</a:t>
            </a:r>
          </a:p>
          <a:p>
            <a:pPr algn="just">
              <a:spcAft>
                <a:spcPts val="300"/>
              </a:spcAft>
            </a:pPr>
            <a:r>
              <a:rPr lang="tr-TR" sz="900" b="1" i="1" kern="1200" baseline="0" dirty="0">
                <a:solidFill>
                  <a:schemeClr val="tx1"/>
                </a:solidFill>
                <a:latin typeface="Roboto" panose="02000000000000000000" pitchFamily="2" charset="0"/>
                <a:ea typeface="Roboto" panose="02000000000000000000" pitchFamily="2" charset="0"/>
              </a:rPr>
              <a:t>Kaymalar: </a:t>
            </a:r>
            <a:r>
              <a:rPr lang="tr-TR" sz="900" b="0" i="1" kern="1200" baseline="0" dirty="0">
                <a:solidFill>
                  <a:schemeClr val="tx1"/>
                </a:solidFill>
                <a:latin typeface="Roboto" panose="02000000000000000000" pitchFamily="2" charset="0"/>
                <a:ea typeface="Roboto" panose="02000000000000000000" pitchFamily="2" charset="0"/>
              </a:rPr>
              <a:t>Toprak, taş veya bunların karışımından oluşan malzemelerin yerçekimi etkisiyle belirli bir yüzey boyunca aşağıya doğru hissedilebilir bir şekilde hareket etmesidir. En sık görülen kütle hareketleri arasında yer almaktadır. Heyelanlar ve toprak kaymaları bu sınıfa girmektedir.</a:t>
            </a:r>
          </a:p>
          <a:p>
            <a:pPr algn="just">
              <a:spcAft>
                <a:spcPts val="300"/>
              </a:spcAft>
            </a:pPr>
            <a:r>
              <a:rPr lang="tr-TR" sz="900" b="1" i="1" kern="1200" baseline="0" dirty="0">
                <a:solidFill>
                  <a:schemeClr val="tx1"/>
                </a:solidFill>
                <a:latin typeface="Roboto" panose="02000000000000000000" pitchFamily="2" charset="0"/>
                <a:ea typeface="Roboto" panose="02000000000000000000" pitchFamily="2" charset="0"/>
              </a:rPr>
              <a:t>Düşme ve Devrilmeler: </a:t>
            </a:r>
            <a:r>
              <a:rPr lang="tr-TR" sz="900" b="0" i="1" kern="1200" baseline="0" dirty="0">
                <a:solidFill>
                  <a:schemeClr val="tx1"/>
                </a:solidFill>
                <a:latin typeface="Roboto" panose="02000000000000000000" pitchFamily="2" charset="0"/>
                <a:ea typeface="Roboto" panose="02000000000000000000" pitchFamily="2" charset="0"/>
              </a:rPr>
              <a:t>Genel olarak çeşitli faktörlerin etkisi sonucu kopan malzemenin aşağıya doğru (deniz ve göl kenarlarından, dik yamaçlardan, mağara tavanlarından, sivri dağ doruklarından vb.) hareket etmesi olarak tanımlanabilir. Düşme olayı içinde en çok zarar veren kütle hareketi “kaya </a:t>
            </a:r>
            <a:r>
              <a:rPr lang="tr-TR" sz="900" b="0" i="1" kern="1200" baseline="0" dirty="0" err="1">
                <a:solidFill>
                  <a:schemeClr val="tx1"/>
                </a:solidFill>
                <a:latin typeface="Roboto" panose="02000000000000000000" pitchFamily="2" charset="0"/>
                <a:ea typeface="Roboto" panose="02000000000000000000" pitchFamily="2" charset="0"/>
              </a:rPr>
              <a:t>düşmesi”dir</a:t>
            </a:r>
            <a:r>
              <a:rPr lang="tr-TR" sz="900" b="0" i="1" kern="1200" baseline="0" dirty="0">
                <a:solidFill>
                  <a:schemeClr val="tx1"/>
                </a:solidFill>
                <a:latin typeface="Roboto" panose="02000000000000000000" pitchFamily="2" charset="0"/>
                <a:ea typeface="Roboto" panose="02000000000000000000" pitchFamily="2" charset="0"/>
              </a:rPr>
              <a:t>.</a:t>
            </a:r>
          </a:p>
          <a:p>
            <a:pPr algn="just">
              <a:spcAft>
                <a:spcPts val="300"/>
              </a:spcAft>
            </a:pPr>
            <a:r>
              <a:rPr lang="tr-TR" sz="900" b="1" i="1" kern="1200" baseline="0" dirty="0">
                <a:solidFill>
                  <a:schemeClr val="tx1"/>
                </a:solidFill>
                <a:latin typeface="Roboto" panose="02000000000000000000" pitchFamily="2" charset="0"/>
                <a:ea typeface="Roboto" panose="02000000000000000000" pitchFamily="2" charset="0"/>
              </a:rPr>
              <a:t>Akmalar: </a:t>
            </a:r>
            <a:r>
              <a:rPr lang="tr-TR" sz="900" b="0" i="1" kern="1200" baseline="0" dirty="0">
                <a:solidFill>
                  <a:schemeClr val="tx1"/>
                </a:solidFill>
                <a:latin typeface="Roboto" panose="02000000000000000000" pitchFamily="2" charset="0"/>
                <a:ea typeface="Roboto" panose="02000000000000000000" pitchFamily="2" charset="0"/>
              </a:rPr>
              <a:t>Yüzeyde kayaların ayrışması sonucu oluşmuş ince taneli (kumlu, killi) zeminlerde, toprak ya da taş-toprak karışımından oluşan malzemede, </a:t>
            </a:r>
            <a:r>
              <a:rPr lang="tr-TR" sz="900" i="1" kern="1200" baseline="0" dirty="0">
                <a:solidFill>
                  <a:schemeClr val="tx1"/>
                </a:solidFill>
                <a:latin typeface="Roboto" panose="02000000000000000000" pitchFamily="2" charset="0"/>
                <a:ea typeface="Roboto" panose="02000000000000000000" pitchFamily="2" charset="0"/>
              </a:rPr>
              <a:t>su miktarının artması sonucunda gelişen harekettir. Bu durum, kurak bölgelerde kuru kum akmaları şeklinde de gözlenmektedir.</a:t>
            </a:r>
          </a:p>
          <a:p>
            <a:pPr algn="just">
              <a:spcAft>
                <a:spcPts val="300"/>
              </a:spcAft>
            </a:pPr>
            <a:r>
              <a:rPr lang="tr-TR" sz="900" i="1" kern="1200" baseline="0" dirty="0">
                <a:solidFill>
                  <a:schemeClr val="tx1"/>
                </a:solidFill>
                <a:latin typeface="Roboto" panose="02000000000000000000" pitchFamily="2" charset="0"/>
                <a:ea typeface="Roboto" panose="02000000000000000000" pitchFamily="2" charset="0"/>
              </a:rPr>
              <a:t>Ancak genelde ince taneli malzemelerin olduğu bölgelerde «çamur akmaları», çakıl ve moloz boyutundaki malzemelerin olduğu bölgelerde ise «moloz akmaları» şeklinde görülür. Akmalar yavaş veya hızlı gelişebilmektedir.</a:t>
            </a:r>
            <a:endParaRPr lang="tr-TR" sz="1000" i="1" dirty="0">
              <a:latin typeface="Roboto" panose="02000000000000000000" pitchFamily="2" charset="0"/>
              <a:ea typeface="Roboto" panose="02000000000000000000" pitchFamily="2" charset="0"/>
            </a:endParaRPr>
          </a:p>
          <a:p>
            <a:pPr algn="just"/>
            <a:endParaRPr lang="tr-TR" sz="1000" dirty="0">
              <a:latin typeface="Roboto" panose="02000000000000000000" pitchFamily="2" charset="0"/>
              <a:ea typeface="Roboto" panose="02000000000000000000" pitchFamily="2" charset="0"/>
            </a:endParaRPr>
          </a:p>
        </p:txBody>
      </p:sp>
      <p:sp>
        <p:nvSpPr>
          <p:cNvPr id="4" name="Slayt Numarası Yer Tutucusu 3"/>
          <p:cNvSpPr>
            <a:spLocks noGrp="1"/>
          </p:cNvSpPr>
          <p:nvPr>
            <p:ph type="sldNum" sz="quarter" idx="5"/>
          </p:nvPr>
        </p:nvSpPr>
        <p:spPr/>
        <p:txBody>
          <a:bodyPr/>
          <a:lstStyle/>
          <a:p>
            <a:fld id="{4998BAFA-7B26-44C2-9B69-5F7639683827}" type="slidenum">
              <a:rPr lang="tr-TR" smtClean="0"/>
              <a:t>25</a:t>
            </a:fld>
            <a:endParaRPr lang="tr-TR"/>
          </a:p>
        </p:txBody>
      </p:sp>
    </p:spTree>
    <p:extLst>
      <p:ext uri="{BB962C8B-B14F-4D97-AF65-F5344CB8AC3E}">
        <p14:creationId xmlns:p14="http://schemas.microsoft.com/office/powerpoint/2010/main" val="42723807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tr-TR" sz="1000" b="1" dirty="0">
                <a:latin typeface="Roboto" panose="02000000000000000000" pitchFamily="2" charset="0"/>
                <a:ea typeface="Roboto" panose="02000000000000000000" pitchFamily="2" charset="0"/>
              </a:rPr>
              <a:t>Önerilen</a:t>
            </a:r>
            <a:r>
              <a:rPr lang="tr-TR" sz="1000" b="1" baseline="0" dirty="0">
                <a:latin typeface="Roboto" panose="02000000000000000000" pitchFamily="2" charset="0"/>
                <a:ea typeface="Roboto" panose="02000000000000000000" pitchFamily="2" charset="0"/>
              </a:rPr>
              <a:t> Süre: 1 dk.</a:t>
            </a:r>
          </a:p>
          <a:p>
            <a:endParaRPr lang="tr-TR" sz="1000" b="1" kern="1200" baseline="0" dirty="0">
              <a:solidFill>
                <a:schemeClr val="tx1"/>
              </a:solidFill>
              <a:latin typeface="Roboto" panose="02000000000000000000" pitchFamily="2" charset="0"/>
              <a:ea typeface="Roboto" panose="02000000000000000000" pitchFamily="2" charset="0"/>
            </a:endParaRPr>
          </a:p>
          <a:p>
            <a:pPr marL="252000" indent="-180000" algn="just">
              <a:spcAft>
                <a:spcPts val="300"/>
              </a:spcAft>
              <a:buFontTx/>
              <a:buChar char="•"/>
            </a:pPr>
            <a:r>
              <a:rPr lang="tr-TR" altLang="tr-TR" sz="1000" dirty="0">
                <a:latin typeface="Roboto" panose="02000000000000000000" pitchFamily="2" charset="0"/>
                <a:ea typeface="Roboto" panose="02000000000000000000" pitchFamily="2" charset="0"/>
              </a:rPr>
              <a:t>Çığ bölgelerine yeni yerleşim yerleri kurmayın.</a:t>
            </a:r>
          </a:p>
          <a:p>
            <a:pPr marL="252000" indent="-180000" algn="just">
              <a:spcAft>
                <a:spcPts val="300"/>
              </a:spcAft>
              <a:buFontTx/>
              <a:buChar char="•"/>
            </a:pPr>
            <a:r>
              <a:rPr lang="tr-TR" altLang="tr-TR" sz="1000" dirty="0">
                <a:latin typeface="Roboto" panose="02000000000000000000" pitchFamily="2" charset="0"/>
                <a:ea typeface="Roboto" panose="02000000000000000000" pitchFamily="2" charset="0"/>
              </a:rPr>
              <a:t>Çığ yataklarında var olan yapıları kaldırın.</a:t>
            </a:r>
          </a:p>
          <a:p>
            <a:pPr marL="252000" indent="-180000" algn="just">
              <a:spcAft>
                <a:spcPts val="300"/>
              </a:spcAft>
              <a:buFontTx/>
              <a:buChar char="•"/>
            </a:pPr>
            <a:r>
              <a:rPr lang="tr-TR" altLang="tr-TR" sz="1000" dirty="0">
                <a:latin typeface="Roboto" panose="02000000000000000000" pitchFamily="2" charset="0"/>
                <a:ea typeface="Roboto" panose="02000000000000000000" pitchFamily="2" charset="0"/>
              </a:rPr>
              <a:t>Mevcut yapıları, çığ bölgesinden kaldırılana kadar sigortalayın.</a:t>
            </a:r>
          </a:p>
          <a:p>
            <a:pPr marL="252000" indent="-180000" algn="just">
              <a:spcAft>
                <a:spcPts val="300"/>
              </a:spcAft>
              <a:buFontTx/>
              <a:buChar char="•"/>
            </a:pPr>
            <a:r>
              <a:rPr lang="tr-TR" altLang="tr-TR" sz="1000" dirty="0">
                <a:latin typeface="Roboto" panose="02000000000000000000" pitchFamily="2" charset="0"/>
                <a:ea typeface="Roboto" panose="02000000000000000000" pitchFamily="2" charset="0"/>
              </a:rPr>
              <a:t>Vadilerdeki ağaç ve bitki örtüsünü ortadan kaldırmayın, ORMANLARI tahrip etmeyin.</a:t>
            </a:r>
          </a:p>
          <a:p>
            <a:pPr marL="252000" indent="-180000" algn="just">
              <a:spcAft>
                <a:spcPts val="300"/>
              </a:spcAft>
              <a:buFontTx/>
              <a:buChar char="•"/>
            </a:pPr>
            <a:r>
              <a:rPr lang="tr-TR" altLang="tr-TR" sz="1000" dirty="0">
                <a:latin typeface="Roboto" panose="02000000000000000000" pitchFamily="2" charset="0"/>
                <a:ea typeface="Roboto" panose="02000000000000000000" pitchFamily="2" charset="0"/>
              </a:rPr>
              <a:t>Kar yağan aylarda, hava ve yol durumu raporlarını dikkatlice izleyin.</a:t>
            </a:r>
          </a:p>
          <a:p>
            <a:pPr marL="252000" indent="-180000" algn="just">
              <a:spcAft>
                <a:spcPts val="300"/>
              </a:spcAft>
              <a:buFontTx/>
              <a:buChar char="•"/>
            </a:pPr>
            <a:r>
              <a:rPr lang="tr-TR" altLang="tr-TR" sz="1000" dirty="0">
                <a:latin typeface="Roboto" panose="02000000000000000000" pitchFamily="2" charset="0"/>
                <a:ea typeface="Roboto" panose="02000000000000000000" pitchFamily="2" charset="0"/>
              </a:rPr>
              <a:t>Kar yağan dönemlerde, çığ tehlikesi nedeniyle dağlara ve çığ bölgelerine gitmeyin.</a:t>
            </a:r>
          </a:p>
          <a:p>
            <a:pPr marL="252000" indent="-180000" algn="just">
              <a:spcAft>
                <a:spcPts val="300"/>
              </a:spcAft>
              <a:buFontTx/>
              <a:buChar char="•"/>
            </a:pPr>
            <a:r>
              <a:rPr lang="tr-TR" altLang="tr-TR" sz="1000" dirty="0">
                <a:latin typeface="Roboto" panose="02000000000000000000" pitchFamily="2" charset="0"/>
                <a:ea typeface="Roboto" panose="02000000000000000000" pitchFamily="2" charset="0"/>
              </a:rPr>
              <a:t>Tehlikeli ve dik yamaçlardan geçmeyin.</a:t>
            </a:r>
          </a:p>
        </p:txBody>
      </p:sp>
      <p:sp>
        <p:nvSpPr>
          <p:cNvPr id="4" name="Slayt Numarası Yer Tutucusu 3"/>
          <p:cNvSpPr>
            <a:spLocks noGrp="1"/>
          </p:cNvSpPr>
          <p:nvPr>
            <p:ph type="sldNum" sz="quarter" idx="5"/>
          </p:nvPr>
        </p:nvSpPr>
        <p:spPr/>
        <p:txBody>
          <a:bodyPr/>
          <a:lstStyle/>
          <a:p>
            <a:fld id="{4998BAFA-7B26-44C2-9B69-5F7639683827}" type="slidenum">
              <a:rPr lang="tr-TR" smtClean="0"/>
              <a:t>26</a:t>
            </a:fld>
            <a:endParaRPr lang="tr-TR"/>
          </a:p>
        </p:txBody>
      </p:sp>
    </p:spTree>
    <p:extLst>
      <p:ext uri="{BB962C8B-B14F-4D97-AF65-F5344CB8AC3E}">
        <p14:creationId xmlns:p14="http://schemas.microsoft.com/office/powerpoint/2010/main" val="25173835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00" b="1" dirty="0">
                <a:latin typeface="Roboto" pitchFamily="2" charset="0"/>
                <a:ea typeface="Roboto" pitchFamily="2" charset="0"/>
              </a:rPr>
              <a:t>Önerilen Süre: 15</a:t>
            </a:r>
            <a:r>
              <a:rPr lang="tr-TR" sz="1000" b="1" baseline="0" dirty="0">
                <a:latin typeface="Roboto" pitchFamily="2" charset="0"/>
                <a:ea typeface="Roboto" pitchFamily="2" charset="0"/>
              </a:rPr>
              <a:t> sn. </a:t>
            </a:r>
            <a:endParaRPr lang="tr-TR" sz="1000" b="1" dirty="0">
              <a:latin typeface="Roboto" pitchFamily="2" charset="0"/>
              <a:ea typeface="Roboto"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tr-TR" altLang="tr-TR" sz="1000" b="1" i="1" dirty="0">
                <a:latin typeface="Roboto" pitchFamily="2" charset="0"/>
                <a:ea typeface="Roboto" pitchFamily="2" charset="0"/>
              </a:rPr>
              <a:t>Slayt animasyonu otomatik başlar, sessizdir.</a:t>
            </a:r>
            <a:endParaRPr lang="tr-TR" altLang="tr-TR" sz="1000" i="1" dirty="0">
              <a:latin typeface="Roboto" pitchFamily="2" charset="0"/>
              <a:ea typeface="Roboto"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000" dirty="0">
              <a:latin typeface="Roboto" pitchFamily="2" charset="0"/>
              <a:ea typeface="Roboto"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tr-TR" sz="1000" dirty="0">
                <a:latin typeface="Roboto" pitchFamily="2" charset="0"/>
                <a:ea typeface="Roboto" pitchFamily="2" charset="0"/>
              </a:rPr>
              <a:t>Bu bölüme kadar, afet ve acil durum öncesi hazırlıklarımızdan bahsettik. Şimdi ise afet sırasında yapılması gerekenler için hazırlıklara değinelim, doğru davranışlardan bahsedelim. </a:t>
            </a:r>
            <a:endParaRPr lang="tr-TR" sz="1000" i="1" dirty="0">
              <a:latin typeface="Roboto" pitchFamily="2" charset="0"/>
              <a:ea typeface="Roboto" pitchFamily="2" charset="0"/>
            </a:endParaRPr>
          </a:p>
          <a:p>
            <a:endParaRPr lang="tr-TR" sz="1200" dirty="0">
              <a:latin typeface="Roboto" pitchFamily="2" charset="0"/>
              <a:ea typeface="Roboto" pitchFamily="2" charset="0"/>
            </a:endParaRPr>
          </a:p>
          <a:p>
            <a:endParaRPr lang="tr-TR" dirty="0"/>
          </a:p>
        </p:txBody>
      </p:sp>
      <p:sp>
        <p:nvSpPr>
          <p:cNvPr id="4" name="Slayt Numarası Yer Tutucusu 3"/>
          <p:cNvSpPr>
            <a:spLocks noGrp="1"/>
          </p:cNvSpPr>
          <p:nvPr>
            <p:ph type="sldNum" sz="quarter" idx="5"/>
          </p:nvPr>
        </p:nvSpPr>
        <p:spPr/>
        <p:txBody>
          <a:bodyPr/>
          <a:lstStyle/>
          <a:p>
            <a:fld id="{4998BAFA-7B26-44C2-9B69-5F7639683827}" type="slidenum">
              <a:rPr lang="tr-TR" smtClean="0"/>
              <a:t>27</a:t>
            </a:fld>
            <a:endParaRPr lang="tr-TR"/>
          </a:p>
        </p:txBody>
      </p:sp>
    </p:spTree>
    <p:extLst>
      <p:ext uri="{BB962C8B-B14F-4D97-AF65-F5344CB8AC3E}">
        <p14:creationId xmlns:p14="http://schemas.microsoft.com/office/powerpoint/2010/main" val="26630556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eaLnBrk="1" hangingPunct="1">
              <a:lnSpc>
                <a:spcPct val="80000"/>
              </a:lnSpc>
              <a:spcBef>
                <a:spcPct val="0"/>
              </a:spcBef>
              <a:buFont typeface="Arial" pitchFamily="34" charset="0"/>
              <a:buNone/>
              <a:defRPr/>
            </a:pPr>
            <a:r>
              <a:rPr lang="tr-TR" sz="1000" b="1" kern="1200" dirty="0">
                <a:solidFill>
                  <a:schemeClr val="tx1"/>
                </a:solidFill>
                <a:latin typeface="Roboto" pitchFamily="2" charset="0"/>
                <a:ea typeface="Roboto" pitchFamily="2" charset="0"/>
                <a:cs typeface="+mn-cs"/>
              </a:rPr>
              <a:t>Önerilen Süre: 3</a:t>
            </a:r>
            <a:r>
              <a:rPr lang="tr-TR" sz="1000" b="1" kern="1200" baseline="0" dirty="0">
                <a:solidFill>
                  <a:schemeClr val="tx1"/>
                </a:solidFill>
                <a:latin typeface="Roboto" pitchFamily="2" charset="0"/>
                <a:ea typeface="Roboto" pitchFamily="2" charset="0"/>
                <a:cs typeface="+mn-cs"/>
              </a:rPr>
              <a:t> dk. </a:t>
            </a:r>
          </a:p>
          <a:p>
            <a:pPr eaLnBrk="1" hangingPunct="1">
              <a:lnSpc>
                <a:spcPct val="80000"/>
              </a:lnSpc>
              <a:spcBef>
                <a:spcPct val="0"/>
              </a:spcBef>
              <a:buFont typeface="Arial" pitchFamily="34" charset="0"/>
              <a:buNone/>
              <a:defRPr/>
            </a:pPr>
            <a:r>
              <a:rPr lang="tr-TR" sz="1000" b="1" kern="1200" baseline="0" dirty="0">
                <a:solidFill>
                  <a:schemeClr val="tx1"/>
                </a:solidFill>
                <a:latin typeface="Roboto" pitchFamily="2" charset="0"/>
                <a:ea typeface="Roboto" pitchFamily="2" charset="0"/>
                <a:cs typeface="+mn-cs"/>
              </a:rPr>
              <a:t>Uygulama Süresi: 1 dk. </a:t>
            </a:r>
            <a:endParaRPr lang="tr-TR" sz="1000" b="1" kern="1200" dirty="0">
              <a:solidFill>
                <a:schemeClr val="tx1"/>
              </a:solidFill>
              <a:latin typeface="Roboto" pitchFamily="2" charset="0"/>
              <a:ea typeface="Roboto" pitchFamily="2" charset="0"/>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tr-TR" altLang="tr-TR" sz="1000" b="1" i="1" dirty="0">
                <a:latin typeface="Roboto" pitchFamily="2" charset="0"/>
                <a:ea typeface="Roboto" pitchFamily="2" charset="0"/>
              </a:rPr>
              <a:t>Slayt animasyonu tıklayınca başlar, sessizdir.</a:t>
            </a:r>
            <a:endParaRPr lang="tr-TR" sz="1000" kern="1200" dirty="0">
              <a:solidFill>
                <a:schemeClr val="tx1"/>
              </a:solidFill>
              <a:latin typeface="Roboto" pitchFamily="2" charset="0"/>
              <a:ea typeface="Roboto" pitchFamily="2" charset="0"/>
              <a:cs typeface="+mn-cs"/>
            </a:endParaRPr>
          </a:p>
          <a:p>
            <a:pPr eaLnBrk="1" hangingPunct="1">
              <a:lnSpc>
                <a:spcPct val="90000"/>
              </a:lnSpc>
              <a:spcBef>
                <a:spcPct val="0"/>
              </a:spcBef>
              <a:spcAft>
                <a:spcPts val="600"/>
              </a:spcAft>
            </a:pPr>
            <a:endParaRPr lang="tr-TR" sz="1000" kern="1200" dirty="0">
              <a:solidFill>
                <a:schemeClr val="tx1"/>
              </a:solidFill>
              <a:latin typeface="Roboto" pitchFamily="2" charset="0"/>
              <a:ea typeface="Roboto" pitchFamily="2" charset="0"/>
              <a:cs typeface="+mn-cs"/>
            </a:endParaRPr>
          </a:p>
          <a:p>
            <a:pPr>
              <a:lnSpc>
                <a:spcPct val="90000"/>
              </a:lnSpc>
              <a:spcBef>
                <a:spcPct val="0"/>
              </a:spcBef>
              <a:spcAft>
                <a:spcPts val="600"/>
              </a:spcAft>
            </a:pPr>
            <a:r>
              <a:rPr lang="tr-TR" sz="1000" dirty="0">
                <a:latin typeface="Roboto" pitchFamily="2" charset="0"/>
                <a:ea typeface="Roboto" pitchFamily="2" charset="0"/>
              </a:rPr>
              <a:t>Öncelikle depremin yani sarsıntı sırasında nasıl davranmanız gerektiğinden söz edelim.</a:t>
            </a:r>
          </a:p>
          <a:p>
            <a:pPr>
              <a:lnSpc>
                <a:spcPct val="90000"/>
              </a:lnSpc>
              <a:spcBef>
                <a:spcPct val="0"/>
              </a:spcBef>
              <a:spcAft>
                <a:spcPts val="600"/>
              </a:spcAft>
            </a:pPr>
            <a:r>
              <a:rPr lang="tr-TR" sz="1000" dirty="0">
                <a:latin typeface="Roboto" pitchFamily="2" charset="0"/>
                <a:ea typeface="Roboto" pitchFamily="2" charset="0"/>
              </a:rPr>
              <a:t>Deprem süresince kendimizi korumak için ne yapacağımızı önceden planlamalıyız. </a:t>
            </a:r>
          </a:p>
          <a:p>
            <a:pPr lvl="0">
              <a:lnSpc>
                <a:spcPct val="90000"/>
              </a:lnSpc>
              <a:spcBef>
                <a:spcPct val="0"/>
              </a:spcBef>
              <a:spcAft>
                <a:spcPts val="600"/>
              </a:spcAft>
              <a:defRPr/>
            </a:pPr>
            <a:r>
              <a:rPr lang="tr-TR" sz="1000" b="1" u="sng" dirty="0">
                <a:solidFill>
                  <a:schemeClr val="tx2"/>
                </a:solidFill>
                <a:latin typeface="Roboto" pitchFamily="2" charset="0"/>
                <a:ea typeface="Roboto" pitchFamily="2" charset="0"/>
              </a:rPr>
              <a:t>Tıklayın;</a:t>
            </a:r>
          </a:p>
          <a:p>
            <a:pPr algn="just">
              <a:lnSpc>
                <a:spcPct val="90000"/>
              </a:lnSpc>
              <a:spcBef>
                <a:spcPct val="0"/>
              </a:spcBef>
              <a:spcAft>
                <a:spcPts val="600"/>
              </a:spcAft>
            </a:pPr>
            <a:r>
              <a:rPr lang="tr-TR" sz="1000" dirty="0">
                <a:latin typeface="Roboto" pitchFamily="2" charset="0"/>
                <a:ea typeface="Roboto" pitchFamily="2" charset="0"/>
              </a:rPr>
              <a:t>Sarsıntı başlar başlamaz ilk yapmamız gereken </a:t>
            </a:r>
            <a:r>
              <a:rPr lang="tr-TR" sz="1000" b="1" dirty="0">
                <a:latin typeface="Roboto" pitchFamily="2" charset="0"/>
                <a:ea typeface="Roboto" pitchFamily="2" charset="0"/>
              </a:rPr>
              <a:t>paniğe kapılmamaktır. </a:t>
            </a:r>
            <a:r>
              <a:rPr lang="tr-TR" sz="1000" dirty="0">
                <a:latin typeface="Roboto" pitchFamily="2" charset="0"/>
                <a:ea typeface="Roboto" pitchFamily="2" charset="0"/>
              </a:rPr>
              <a:t>İnsanlar deprem sırasında genellikle paniğe kapılıp, donup kalmakta ya da bilinçsizce kaçışmaktadır. Paniğe kapılmamak için deprem öncesi, sırası ve sonrasında yapılması ve yapılmaması gerekenleri öğrenmeli ve uygulamalıyız.</a:t>
            </a:r>
          </a:p>
          <a:p>
            <a:pPr lvl="0">
              <a:lnSpc>
                <a:spcPct val="90000"/>
              </a:lnSpc>
              <a:spcBef>
                <a:spcPct val="0"/>
              </a:spcBef>
              <a:spcAft>
                <a:spcPts val="600"/>
              </a:spcAft>
              <a:defRPr/>
            </a:pPr>
            <a:r>
              <a:rPr lang="tr-TR" sz="1000" b="1" u="sng" dirty="0">
                <a:solidFill>
                  <a:schemeClr val="tx2"/>
                </a:solidFill>
                <a:latin typeface="Roboto" pitchFamily="2" charset="0"/>
                <a:ea typeface="Roboto" pitchFamily="2" charset="0"/>
              </a:rPr>
              <a:t>Tıklayın;</a:t>
            </a:r>
          </a:p>
          <a:p>
            <a:pPr algn="just">
              <a:lnSpc>
                <a:spcPct val="90000"/>
              </a:lnSpc>
              <a:spcBef>
                <a:spcPct val="0"/>
              </a:spcBef>
              <a:spcAft>
                <a:spcPts val="600"/>
              </a:spcAft>
            </a:pPr>
            <a:r>
              <a:rPr lang="tr-TR" sz="1000" dirty="0">
                <a:latin typeface="Roboto" pitchFamily="2" charset="0"/>
                <a:ea typeface="Roboto" pitchFamily="2" charset="0"/>
              </a:rPr>
              <a:t>Eğer bina içerisindeysek depremi hissettiğimizde ayakta durmamalı, oradan oraya koşmanın, balkon ve merdivenlere yönelmenin asansöre binmenin ve pencere ve balkonlardan atlamanın size zarar vereceğini bilmelisiniz.</a:t>
            </a:r>
          </a:p>
          <a:p>
            <a:pPr>
              <a:lnSpc>
                <a:spcPct val="90000"/>
              </a:lnSpc>
              <a:spcBef>
                <a:spcPct val="0"/>
              </a:spcBef>
              <a:spcAft>
                <a:spcPts val="600"/>
              </a:spcAft>
            </a:pPr>
            <a:r>
              <a:rPr lang="tr-TR" sz="1000" dirty="0">
                <a:latin typeface="Roboto" pitchFamily="2" charset="0"/>
                <a:ea typeface="Roboto" pitchFamily="2" charset="0"/>
              </a:rPr>
              <a:t>Peki deprem sırasında ne yapmamız gerekir bileniniz var mı?</a:t>
            </a:r>
          </a:p>
          <a:p>
            <a:pPr>
              <a:lnSpc>
                <a:spcPct val="90000"/>
              </a:lnSpc>
              <a:spcBef>
                <a:spcPct val="0"/>
              </a:spcBef>
              <a:spcAft>
                <a:spcPts val="600"/>
              </a:spcAft>
            </a:pPr>
            <a:endParaRPr lang="tr-TR" sz="1000" b="1" dirty="0">
              <a:latin typeface="Roboto" pitchFamily="2" charset="0"/>
              <a:ea typeface="Roboto" pitchFamily="2" charset="0"/>
            </a:endParaRPr>
          </a:p>
          <a:p>
            <a:pPr algn="just">
              <a:lnSpc>
                <a:spcPct val="90000"/>
              </a:lnSpc>
              <a:spcBef>
                <a:spcPct val="0"/>
              </a:spcBef>
              <a:spcAft>
                <a:spcPts val="600"/>
              </a:spcAft>
            </a:pPr>
            <a:r>
              <a:rPr lang="tr-TR" sz="1000" b="1" dirty="0">
                <a:solidFill>
                  <a:srgbClr val="203864"/>
                </a:solidFill>
                <a:latin typeface="Roboto" pitchFamily="2" charset="0"/>
                <a:ea typeface="Roboto" pitchFamily="2" charset="0"/>
              </a:rPr>
              <a:t>Eğitmen Notu: </a:t>
            </a:r>
            <a:r>
              <a:rPr lang="tr-TR" sz="1000" dirty="0">
                <a:solidFill>
                  <a:srgbClr val="203864"/>
                </a:solidFill>
                <a:latin typeface="Roboto" pitchFamily="2" charset="0"/>
                <a:ea typeface="Roboto" pitchFamily="2" charset="0"/>
              </a:rPr>
              <a:t>Katılımcılar arasında ÇÖK-KAPAN-TUTUN hareketini bildiğini belirten varsa uygulamasını isteyebilir ve davranışının düzeltmeye ihtiyacı varsa düzelterek, kişi üzerinde de bir sonraki </a:t>
            </a:r>
            <a:r>
              <a:rPr lang="tr-TR" sz="1000" dirty="0" err="1">
                <a:solidFill>
                  <a:srgbClr val="203864"/>
                </a:solidFill>
                <a:latin typeface="Roboto" pitchFamily="2" charset="0"/>
                <a:ea typeface="Roboto" pitchFamily="2" charset="0"/>
              </a:rPr>
              <a:t>slaytın</a:t>
            </a:r>
            <a:r>
              <a:rPr lang="tr-TR" sz="1000" dirty="0">
                <a:solidFill>
                  <a:srgbClr val="203864"/>
                </a:solidFill>
                <a:latin typeface="Roboto" pitchFamily="2" charset="0"/>
                <a:ea typeface="Roboto" pitchFamily="2" charset="0"/>
              </a:rPr>
              <a:t> anlatımına geçebilirsiniz.</a:t>
            </a:r>
          </a:p>
          <a:p>
            <a:pPr lvl="0" algn="just">
              <a:spcAft>
                <a:spcPts val="600"/>
              </a:spcAft>
              <a:defRPr/>
            </a:pPr>
            <a:endParaRPr lang="tr-TR" sz="1000" b="1" u="sng" dirty="0">
              <a:solidFill>
                <a:schemeClr val="tx2"/>
              </a:solidFill>
              <a:latin typeface="Roboto" pitchFamily="2" charset="0"/>
              <a:ea typeface="Roboto" pitchFamily="2" charset="0"/>
            </a:endParaRPr>
          </a:p>
          <a:p>
            <a:pPr lvl="0" algn="just">
              <a:spcAft>
                <a:spcPts val="600"/>
              </a:spcAft>
              <a:defRPr/>
            </a:pPr>
            <a:r>
              <a:rPr lang="tr-TR" sz="1000" b="1" u="sng" dirty="0">
                <a:solidFill>
                  <a:schemeClr val="tx2"/>
                </a:solidFill>
                <a:latin typeface="Roboto" pitchFamily="2" charset="0"/>
                <a:ea typeface="Roboto" pitchFamily="2" charset="0"/>
              </a:rPr>
              <a:t>Tıklayın;</a:t>
            </a:r>
          </a:p>
          <a:p>
            <a:pPr algn="just">
              <a:lnSpc>
                <a:spcPct val="80000"/>
              </a:lnSpc>
              <a:spcBef>
                <a:spcPct val="0"/>
              </a:spcBef>
              <a:spcAft>
                <a:spcPts val="600"/>
              </a:spcAft>
              <a:defRPr/>
            </a:pPr>
            <a:r>
              <a:rPr lang="tr-TR" sz="1000" dirty="0">
                <a:latin typeface="Roboto" pitchFamily="2" charset="0"/>
                <a:ea typeface="Roboto" pitchFamily="2" charset="0"/>
              </a:rPr>
              <a:t>Bir deprem anında; </a:t>
            </a:r>
          </a:p>
          <a:p>
            <a:pPr algn="just">
              <a:lnSpc>
                <a:spcPct val="80000"/>
              </a:lnSpc>
              <a:spcBef>
                <a:spcPct val="0"/>
              </a:spcBef>
              <a:spcAft>
                <a:spcPts val="600"/>
              </a:spcAft>
              <a:defRPr/>
            </a:pPr>
            <a:r>
              <a:rPr lang="tr-TR" sz="1000" b="1" dirty="0" err="1">
                <a:latin typeface="Roboto" pitchFamily="2" charset="0"/>
                <a:ea typeface="Roboto" pitchFamily="2" charset="0"/>
              </a:rPr>
              <a:t>ÇÖK</a:t>
            </a:r>
            <a:r>
              <a:rPr lang="tr-TR" sz="1000" dirty="0" err="1">
                <a:latin typeface="Roboto" pitchFamily="2" charset="0"/>
                <a:ea typeface="Roboto" pitchFamily="2" charset="0"/>
              </a:rPr>
              <a:t>üp</a:t>
            </a:r>
            <a:r>
              <a:rPr lang="tr-TR" sz="1000" dirty="0">
                <a:latin typeface="Roboto" pitchFamily="2" charset="0"/>
                <a:ea typeface="Roboto" pitchFamily="2" charset="0"/>
              </a:rPr>
              <a:t> sağlam bir nesnenin  yanında durun. </a:t>
            </a:r>
          </a:p>
          <a:p>
            <a:pPr lvl="0" algn="just">
              <a:lnSpc>
                <a:spcPct val="80000"/>
              </a:lnSpc>
              <a:spcBef>
                <a:spcPct val="0"/>
              </a:spcBef>
              <a:spcAft>
                <a:spcPts val="600"/>
              </a:spcAft>
              <a:defRPr/>
            </a:pPr>
            <a:r>
              <a:rPr lang="tr-TR" sz="1000" b="1" u="sng" dirty="0">
                <a:solidFill>
                  <a:schemeClr val="tx2"/>
                </a:solidFill>
                <a:latin typeface="Roboto" pitchFamily="2" charset="0"/>
                <a:ea typeface="Roboto" pitchFamily="2" charset="0"/>
              </a:rPr>
              <a:t>Tıklayın;</a:t>
            </a:r>
          </a:p>
          <a:p>
            <a:pPr algn="just">
              <a:lnSpc>
                <a:spcPct val="80000"/>
              </a:lnSpc>
              <a:spcBef>
                <a:spcPct val="0"/>
              </a:spcBef>
              <a:spcAft>
                <a:spcPts val="600"/>
              </a:spcAft>
              <a:defRPr/>
            </a:pPr>
            <a:r>
              <a:rPr lang="tr-TR" sz="1000" dirty="0">
                <a:latin typeface="Roboto" pitchFamily="2" charset="0"/>
                <a:ea typeface="Roboto" pitchFamily="2" charset="0"/>
              </a:rPr>
              <a:t>Özellikle sırtınız pencerelere dönük bir şekilde </a:t>
            </a:r>
            <a:r>
              <a:rPr lang="tr-TR" sz="1000" b="1" dirty="0" err="1">
                <a:latin typeface="Roboto" pitchFamily="2" charset="0"/>
                <a:ea typeface="Roboto" pitchFamily="2" charset="0"/>
              </a:rPr>
              <a:t>KAPAN</a:t>
            </a:r>
            <a:r>
              <a:rPr lang="tr-TR" sz="1000" dirty="0" err="1">
                <a:latin typeface="Roboto" pitchFamily="2" charset="0"/>
                <a:ea typeface="Roboto" pitchFamily="2" charset="0"/>
              </a:rPr>
              <a:t>ıp</a:t>
            </a:r>
            <a:r>
              <a:rPr lang="tr-TR" sz="1000" dirty="0">
                <a:latin typeface="Roboto" pitchFamily="2" charset="0"/>
                <a:ea typeface="Roboto" pitchFamily="2" charset="0"/>
              </a:rPr>
              <a:t> başınızı ve ensenizi düşen cisimlerden koruyun. </a:t>
            </a:r>
          </a:p>
          <a:p>
            <a:pPr lvl="0" algn="just">
              <a:lnSpc>
                <a:spcPct val="80000"/>
              </a:lnSpc>
              <a:spcBef>
                <a:spcPct val="0"/>
              </a:spcBef>
              <a:spcAft>
                <a:spcPts val="600"/>
              </a:spcAft>
              <a:defRPr/>
            </a:pPr>
            <a:r>
              <a:rPr lang="tr-TR" sz="1000" b="1" u="sng" dirty="0">
                <a:solidFill>
                  <a:schemeClr val="tx2"/>
                </a:solidFill>
                <a:latin typeface="Roboto" pitchFamily="2" charset="0"/>
                <a:ea typeface="Roboto" pitchFamily="2" charset="0"/>
              </a:rPr>
              <a:t>Tıklayın;</a:t>
            </a:r>
          </a:p>
          <a:p>
            <a:pPr algn="just">
              <a:lnSpc>
                <a:spcPct val="80000"/>
              </a:lnSpc>
              <a:spcBef>
                <a:spcPct val="0"/>
              </a:spcBef>
              <a:spcAft>
                <a:spcPts val="600"/>
              </a:spcAft>
              <a:defRPr/>
            </a:pPr>
            <a:r>
              <a:rPr lang="tr-TR" sz="1000" dirty="0">
                <a:latin typeface="Roboto" pitchFamily="2" charset="0"/>
                <a:ea typeface="Roboto" pitchFamily="2" charset="0"/>
              </a:rPr>
              <a:t>Sarsıntı sona erene kadar sallanan nesneyle beraber hareket edebilmek için </a:t>
            </a:r>
            <a:r>
              <a:rPr lang="tr-TR" sz="1000" b="1" dirty="0" err="1">
                <a:latin typeface="Roboto" pitchFamily="2" charset="0"/>
                <a:ea typeface="Roboto" pitchFamily="2" charset="0"/>
              </a:rPr>
              <a:t>TUTUN</a:t>
            </a:r>
            <a:r>
              <a:rPr lang="tr-TR" sz="1000" dirty="0" err="1">
                <a:latin typeface="Roboto" pitchFamily="2" charset="0"/>
                <a:ea typeface="Roboto" pitchFamily="2" charset="0"/>
              </a:rPr>
              <a:t>un</a:t>
            </a:r>
            <a:r>
              <a:rPr lang="tr-TR" sz="1000" dirty="0">
                <a:latin typeface="Roboto" pitchFamily="2" charset="0"/>
                <a:ea typeface="Roboto" pitchFamily="2" charset="0"/>
              </a:rPr>
              <a:t>. Bu sırada diğer kolunuzun üzerine yüzünüzü koyarak uçuşan cisimlerden gözlerinizi ve yüzünüzü koruyun.</a:t>
            </a:r>
          </a:p>
          <a:p>
            <a:pPr algn="just">
              <a:lnSpc>
                <a:spcPct val="80000"/>
              </a:lnSpc>
              <a:spcBef>
                <a:spcPct val="0"/>
              </a:spcBef>
              <a:spcAft>
                <a:spcPts val="600"/>
              </a:spcAft>
              <a:defRPr/>
            </a:pPr>
            <a:r>
              <a:rPr lang="tr-TR" sz="1000" dirty="0">
                <a:latin typeface="Roboto" pitchFamily="2" charset="0"/>
                <a:ea typeface="Roboto" pitchFamily="2" charset="0"/>
              </a:rPr>
              <a:t>Eğer deprem anında </a:t>
            </a:r>
            <a:r>
              <a:rPr lang="tr-TR" sz="1000" b="1" dirty="0">
                <a:latin typeface="Roboto" pitchFamily="2" charset="0"/>
                <a:ea typeface="Roboto" pitchFamily="2" charset="0"/>
              </a:rPr>
              <a:t>mutfaktaysanız ve yanan bir ocak varsa; </a:t>
            </a:r>
            <a:r>
              <a:rPr lang="tr-TR" sz="1000" dirty="0">
                <a:latin typeface="Roboto" pitchFamily="2" charset="0"/>
                <a:ea typeface="Roboto" pitchFamily="2" charset="0"/>
              </a:rPr>
              <a:t>Sarsıntı hissedilir hissedilmez önce ocaklardaki ateşi ve gazı kapatın sonra ÇÖK-KAPAN-TUTUN hareketini yapın. Eğer deprem anında </a:t>
            </a:r>
            <a:r>
              <a:rPr lang="tr-TR" sz="1000" b="1" dirty="0">
                <a:latin typeface="Roboto" pitchFamily="2" charset="0"/>
                <a:ea typeface="Roboto" pitchFamily="2" charset="0"/>
              </a:rPr>
              <a:t>mutfakta değilseniz ancak yanan bir ocak varsa;</a:t>
            </a:r>
            <a:r>
              <a:rPr lang="tr-TR" sz="1000" dirty="0">
                <a:latin typeface="Roboto" pitchFamily="2" charset="0"/>
                <a:ea typeface="Roboto" pitchFamily="2" charset="0"/>
              </a:rPr>
              <a:t> sarsıntı hissedilir hissedilmez önce ÇÖK-KAPAN-TUTUN pozisyonunu alın, sarsıntı geçtikten sonra ocaklardaki ateşi ve gazı kapatın.  </a:t>
            </a:r>
          </a:p>
          <a:p>
            <a:pPr algn="just">
              <a:lnSpc>
                <a:spcPct val="80000"/>
              </a:lnSpc>
              <a:spcBef>
                <a:spcPct val="0"/>
              </a:spcBef>
              <a:spcAft>
                <a:spcPts val="600"/>
              </a:spcAft>
              <a:defRPr/>
            </a:pPr>
            <a:r>
              <a:rPr lang="tr-TR" sz="1000" dirty="0">
                <a:latin typeface="Roboto" pitchFamily="2" charset="0"/>
                <a:ea typeface="Roboto" pitchFamily="2" charset="0"/>
              </a:rPr>
              <a:t>Bir acil durum ya da afet sırasında bulunduğunuz yerde </a:t>
            </a:r>
            <a:r>
              <a:rPr lang="tr-TR" sz="1000" b="1" dirty="0">
                <a:latin typeface="Roboto" pitchFamily="2" charset="0"/>
                <a:ea typeface="Roboto" pitchFamily="2" charset="0"/>
              </a:rPr>
              <a:t>en uygun ÇÖK-KAPAN-TUTUN pozisyonunu alarak hedef küçültün. Tehlike geçinceye kadar aynı pozisyonda kalın.</a:t>
            </a:r>
          </a:p>
          <a:p>
            <a:pPr algn="just">
              <a:lnSpc>
                <a:spcPct val="80000"/>
              </a:lnSpc>
              <a:spcBef>
                <a:spcPct val="0"/>
              </a:spcBef>
              <a:spcAft>
                <a:spcPts val="600"/>
              </a:spcAft>
              <a:defRPr/>
            </a:pPr>
            <a:r>
              <a:rPr lang="tr-TR" sz="1000" b="1" dirty="0">
                <a:latin typeface="Roboto" pitchFamily="2" charset="0"/>
                <a:ea typeface="Roboto" pitchFamily="2" charset="0"/>
              </a:rPr>
              <a:t>Deprem anında doğru davranış şeklini hatırlayabilmek ve uygulayabilmek için mutlaka ve sürekli olarak tatbikat yapılması gerekir. Her artçı depremde de ÇÖK-KAPAN-TUTUN pozisyonunu almayı ihmal etmeyin.</a:t>
            </a:r>
            <a:r>
              <a:rPr lang="tr-TR" sz="1000" dirty="0">
                <a:latin typeface="Roboto" pitchFamily="2" charset="0"/>
                <a:ea typeface="Roboto" pitchFamily="2" charset="0"/>
              </a:rPr>
              <a:t> </a:t>
            </a:r>
          </a:p>
          <a:p>
            <a:pPr algn="just">
              <a:lnSpc>
                <a:spcPct val="80000"/>
              </a:lnSpc>
              <a:spcBef>
                <a:spcPct val="0"/>
              </a:spcBef>
              <a:spcAft>
                <a:spcPts val="600"/>
              </a:spcAft>
              <a:defRPr/>
            </a:pPr>
            <a:endParaRPr lang="tr-TR" sz="1000" dirty="0">
              <a:latin typeface="Roboto" pitchFamily="2" charset="0"/>
              <a:ea typeface="Roboto" pitchFamily="2" charset="0"/>
            </a:endParaRPr>
          </a:p>
          <a:p>
            <a:pPr algn="just">
              <a:lnSpc>
                <a:spcPct val="80000"/>
              </a:lnSpc>
              <a:spcBef>
                <a:spcPct val="0"/>
              </a:spcBef>
              <a:spcAft>
                <a:spcPts val="600"/>
              </a:spcAft>
              <a:defRPr/>
            </a:pPr>
            <a:r>
              <a:rPr lang="tr-TR" sz="1000" dirty="0">
                <a:latin typeface="Roboto" pitchFamily="2" charset="0"/>
                <a:ea typeface="Roboto" pitchFamily="2" charset="0"/>
              </a:rPr>
              <a:t>Şimdi hep beraber yapalım!, (</a:t>
            </a:r>
            <a:r>
              <a:rPr lang="tr-TR" sz="1000" dirty="0">
                <a:solidFill>
                  <a:srgbClr val="000000"/>
                </a:solidFill>
                <a:latin typeface="Roboto" pitchFamily="2" charset="0"/>
                <a:ea typeface="Roboto" pitchFamily="2" charset="0"/>
              </a:rPr>
              <a:t>Eğitmen </a:t>
            </a:r>
            <a:r>
              <a:rPr lang="tr-TR" sz="1000" b="1" dirty="0">
                <a:solidFill>
                  <a:srgbClr val="000000"/>
                </a:solidFill>
                <a:latin typeface="Roboto" pitchFamily="2" charset="0"/>
                <a:ea typeface="Roboto" pitchFamily="2" charset="0"/>
              </a:rPr>
              <a:t>“DEPREM!!!” </a:t>
            </a:r>
            <a:r>
              <a:rPr lang="tr-TR" sz="1000" dirty="0">
                <a:solidFill>
                  <a:srgbClr val="000000"/>
                </a:solidFill>
                <a:latin typeface="Roboto" pitchFamily="2" charset="0"/>
                <a:ea typeface="Roboto" pitchFamily="2" charset="0"/>
              </a:rPr>
              <a:t>diye bağırarak katılımcıların çök-kapan-tutun hareketini yapmalarını sağlar ve herkes tekrar yerine oturduktan sonra devam eder</a:t>
            </a:r>
            <a:r>
              <a:rPr lang="tr-TR" sz="1000" dirty="0">
                <a:latin typeface="Roboto" pitchFamily="2" charset="0"/>
                <a:ea typeface="Roboto" pitchFamily="2" charset="0"/>
              </a:rPr>
              <a:t>)</a:t>
            </a:r>
          </a:p>
          <a:p>
            <a:pPr>
              <a:lnSpc>
                <a:spcPct val="80000"/>
              </a:lnSpc>
              <a:spcBef>
                <a:spcPct val="0"/>
              </a:spcBef>
              <a:spcAft>
                <a:spcPts val="600"/>
              </a:spcAft>
              <a:defRPr/>
            </a:pPr>
            <a:endParaRPr lang="tr-TR" sz="1000" b="1" dirty="0">
              <a:latin typeface="Roboto" pitchFamily="2" charset="0"/>
              <a:ea typeface="Roboto" pitchFamily="2" charset="0"/>
            </a:endParaRPr>
          </a:p>
          <a:p>
            <a:pPr>
              <a:lnSpc>
                <a:spcPct val="80000"/>
              </a:lnSpc>
              <a:spcBef>
                <a:spcPct val="0"/>
              </a:spcBef>
              <a:spcAft>
                <a:spcPts val="600"/>
              </a:spcAft>
              <a:defRPr/>
            </a:pPr>
            <a:r>
              <a:rPr lang="tr-TR" sz="1000" b="1" dirty="0">
                <a:solidFill>
                  <a:schemeClr val="tx2"/>
                </a:solidFill>
                <a:latin typeface="Roboto" pitchFamily="2" charset="0"/>
                <a:ea typeface="Roboto" pitchFamily="2" charset="0"/>
              </a:rPr>
              <a:t>Eğitmen Notu: </a:t>
            </a:r>
          </a:p>
          <a:p>
            <a:pPr lvl="0">
              <a:lnSpc>
                <a:spcPct val="80000"/>
              </a:lnSpc>
              <a:spcBef>
                <a:spcPct val="0"/>
              </a:spcBef>
              <a:spcAft>
                <a:spcPts val="600"/>
              </a:spcAft>
              <a:defRPr/>
            </a:pPr>
            <a:r>
              <a:rPr lang="tr-TR" sz="1000" b="1" dirty="0">
                <a:solidFill>
                  <a:schemeClr val="tx2"/>
                </a:solidFill>
                <a:latin typeface="Roboto" pitchFamily="2" charset="0"/>
                <a:ea typeface="Roboto" pitchFamily="2" charset="0"/>
              </a:rPr>
              <a:t>Uygulama: </a:t>
            </a:r>
            <a:r>
              <a:rPr lang="tr-TR" sz="1000" dirty="0">
                <a:solidFill>
                  <a:schemeClr val="tx2"/>
                </a:solidFill>
                <a:latin typeface="Roboto" pitchFamily="2" charset="0"/>
                <a:ea typeface="Roboto" pitchFamily="2" charset="0"/>
              </a:rPr>
              <a:t>Katılımcılara ÇÖK-KAPAN-TUTUN Pozisyonu anlatılırken eğitmen bunu uygulamalı şekilde göstermelidir. </a:t>
            </a:r>
          </a:p>
          <a:p>
            <a:pPr lvl="0">
              <a:lnSpc>
                <a:spcPct val="80000"/>
              </a:lnSpc>
              <a:spcBef>
                <a:spcPct val="0"/>
              </a:spcBef>
              <a:spcAft>
                <a:spcPts val="600"/>
              </a:spcAft>
              <a:defRPr/>
            </a:pPr>
            <a:r>
              <a:rPr lang="tr-TR" sz="1000" dirty="0">
                <a:solidFill>
                  <a:schemeClr val="tx2"/>
                </a:solidFill>
                <a:latin typeface="Roboto" pitchFamily="2" charset="0"/>
                <a:ea typeface="Roboto" pitchFamily="2" charset="0"/>
              </a:rPr>
              <a:t>Burada </a:t>
            </a:r>
            <a:r>
              <a:rPr lang="tr-TR" sz="1000" b="1" dirty="0" err="1">
                <a:solidFill>
                  <a:schemeClr val="tx2"/>
                </a:solidFill>
                <a:latin typeface="Roboto" pitchFamily="2" charset="0"/>
                <a:ea typeface="Roboto" pitchFamily="2" charset="0"/>
              </a:rPr>
              <a:t>ÇÖK</a:t>
            </a:r>
            <a:r>
              <a:rPr lang="tr-TR" sz="1000" dirty="0" err="1">
                <a:solidFill>
                  <a:schemeClr val="tx2"/>
                </a:solidFill>
                <a:latin typeface="Roboto" pitchFamily="2" charset="0"/>
                <a:ea typeface="Roboto" pitchFamily="2" charset="0"/>
              </a:rPr>
              <a:t>’me</a:t>
            </a:r>
            <a:r>
              <a:rPr lang="tr-TR" sz="1000" dirty="0">
                <a:solidFill>
                  <a:schemeClr val="tx2"/>
                </a:solidFill>
                <a:latin typeface="Roboto" pitchFamily="2" charset="0"/>
                <a:ea typeface="Roboto" pitchFamily="2" charset="0"/>
              </a:rPr>
              <a:t> iki diz yerde olacak şekilde uygulanmalı ve katılımcılara da özellikle dizlerini yere koymaları öğretilmelidir. Böylece savrulmalar azalacaktır. </a:t>
            </a:r>
          </a:p>
          <a:p>
            <a:pPr lvl="0">
              <a:lnSpc>
                <a:spcPct val="80000"/>
              </a:lnSpc>
              <a:spcBef>
                <a:spcPct val="0"/>
              </a:spcBef>
              <a:spcAft>
                <a:spcPts val="600"/>
              </a:spcAft>
              <a:defRPr/>
            </a:pPr>
            <a:r>
              <a:rPr lang="tr-TR" sz="1000" b="1" dirty="0" err="1">
                <a:solidFill>
                  <a:schemeClr val="tx2"/>
                </a:solidFill>
                <a:latin typeface="Roboto" pitchFamily="2" charset="0"/>
                <a:ea typeface="Roboto" pitchFamily="2" charset="0"/>
              </a:rPr>
              <a:t>KAPAN</a:t>
            </a:r>
            <a:r>
              <a:rPr lang="tr-TR" sz="1000" dirty="0" err="1">
                <a:solidFill>
                  <a:schemeClr val="tx2"/>
                </a:solidFill>
                <a:latin typeface="Roboto" pitchFamily="2" charset="0"/>
                <a:ea typeface="Roboto" pitchFamily="2" charset="0"/>
              </a:rPr>
              <a:t>’ırken</a:t>
            </a:r>
            <a:r>
              <a:rPr lang="tr-TR" sz="1000" dirty="0">
                <a:solidFill>
                  <a:schemeClr val="tx2"/>
                </a:solidFill>
                <a:latin typeface="Roboto" pitchFamily="2" charset="0"/>
                <a:ea typeface="Roboto" pitchFamily="2" charset="0"/>
              </a:rPr>
              <a:t> ise parmaklar birbirine kilitlenmemeli, bir el ensede bir el başta olacak şekilde uygulama gösterilmelidir. </a:t>
            </a:r>
          </a:p>
          <a:p>
            <a:pPr lvl="0">
              <a:lnSpc>
                <a:spcPct val="80000"/>
              </a:lnSpc>
              <a:spcBef>
                <a:spcPct val="0"/>
              </a:spcBef>
              <a:spcAft>
                <a:spcPts val="600"/>
              </a:spcAft>
              <a:defRPr/>
            </a:pPr>
            <a:r>
              <a:rPr lang="tr-TR" sz="1000" dirty="0">
                <a:solidFill>
                  <a:schemeClr val="tx2"/>
                </a:solidFill>
                <a:latin typeface="Roboto" pitchFamily="2" charset="0"/>
                <a:ea typeface="Roboto" pitchFamily="2" charset="0"/>
              </a:rPr>
              <a:t>Eğer  bir el ile sağlam bir masa, vb. nesne ayağına </a:t>
            </a:r>
            <a:r>
              <a:rPr lang="tr-TR" sz="1000" b="1" dirty="0" err="1">
                <a:solidFill>
                  <a:schemeClr val="tx2"/>
                </a:solidFill>
                <a:latin typeface="Roboto" pitchFamily="2" charset="0"/>
                <a:ea typeface="Roboto" pitchFamily="2" charset="0"/>
              </a:rPr>
              <a:t>TUTUN</a:t>
            </a:r>
            <a:r>
              <a:rPr lang="tr-TR" sz="1000" dirty="0" err="1">
                <a:solidFill>
                  <a:schemeClr val="tx2"/>
                </a:solidFill>
                <a:latin typeface="Roboto" pitchFamily="2" charset="0"/>
                <a:ea typeface="Roboto" pitchFamily="2" charset="0"/>
              </a:rPr>
              <a:t>’uyorsak</a:t>
            </a:r>
            <a:r>
              <a:rPr lang="tr-TR" sz="1000" dirty="0">
                <a:solidFill>
                  <a:schemeClr val="tx2"/>
                </a:solidFill>
                <a:latin typeface="Roboto" pitchFamily="2" charset="0"/>
                <a:ea typeface="Roboto" pitchFamily="2" charset="0"/>
              </a:rPr>
              <a:t> diğer elimiz ve kolumuzla da başımızı ve ensemizi nasıl koruduğumuz gösterilmelidir. </a:t>
            </a:r>
          </a:p>
          <a:p>
            <a:pPr marL="0" marR="0" lvl="0" indent="0" algn="l" defTabSz="914400" rtl="0" eaLnBrk="1" fontAlgn="auto" latinLnBrk="0" hangingPunct="1">
              <a:lnSpc>
                <a:spcPct val="80000"/>
              </a:lnSpc>
              <a:spcBef>
                <a:spcPct val="0"/>
              </a:spcBef>
              <a:spcAft>
                <a:spcPts val="300"/>
              </a:spcAft>
              <a:buClrTx/>
              <a:buSzTx/>
              <a:buFontTx/>
              <a:buNone/>
              <a:tabLst/>
              <a:defRPr/>
            </a:pPr>
            <a:endParaRPr lang="tr-TR" sz="900" b="1" i="1" u="sng" kern="1200" baseline="0" dirty="0">
              <a:solidFill>
                <a:schemeClr val="tx1"/>
              </a:solidFill>
              <a:latin typeface="Roboto" pitchFamily="2" charset="0"/>
              <a:ea typeface="Roboto" pitchFamily="2" charset="0"/>
              <a:cs typeface="+mn-cs"/>
            </a:endParaRPr>
          </a:p>
          <a:p>
            <a:pPr marL="0" marR="0" lvl="0" indent="0" algn="l" defTabSz="914400" rtl="0" eaLnBrk="1" fontAlgn="auto" latinLnBrk="0" hangingPunct="1">
              <a:lnSpc>
                <a:spcPct val="80000"/>
              </a:lnSpc>
              <a:spcBef>
                <a:spcPct val="0"/>
              </a:spcBef>
              <a:spcAft>
                <a:spcPts val="300"/>
              </a:spcAft>
              <a:buClrTx/>
              <a:buSzTx/>
              <a:buFontTx/>
              <a:buNone/>
              <a:tabLst/>
              <a:defRPr/>
            </a:pPr>
            <a:r>
              <a:rPr lang="tr-TR" sz="900" b="1" i="1" u="sng" kern="1200" baseline="0" dirty="0">
                <a:solidFill>
                  <a:schemeClr val="tx1"/>
                </a:solidFill>
                <a:latin typeface="Roboto" pitchFamily="2" charset="0"/>
                <a:ea typeface="Roboto" pitchFamily="2" charset="0"/>
                <a:cs typeface="+mn-cs"/>
              </a:rPr>
              <a:t>Bilgi Notu 1:</a:t>
            </a:r>
          </a:p>
          <a:p>
            <a:pPr eaLnBrk="1" hangingPunct="1">
              <a:lnSpc>
                <a:spcPct val="80000"/>
              </a:lnSpc>
              <a:spcBef>
                <a:spcPct val="0"/>
              </a:spcBef>
              <a:spcAft>
                <a:spcPts val="300"/>
              </a:spcAft>
              <a:defRPr/>
            </a:pPr>
            <a:r>
              <a:rPr lang="tr-TR" sz="900" b="1" i="1" kern="1200" dirty="0">
                <a:solidFill>
                  <a:schemeClr val="tx1"/>
                </a:solidFill>
                <a:latin typeface="Roboto" pitchFamily="2" charset="0"/>
                <a:ea typeface="Roboto" pitchFamily="2" charset="0"/>
                <a:cs typeface="+mn-cs"/>
              </a:rPr>
              <a:t>“Masanın yanında mı yoksa altında mı?</a:t>
            </a:r>
            <a:endParaRPr lang="tr-TR" sz="900" i="1" kern="1200" dirty="0">
              <a:solidFill>
                <a:schemeClr val="tx1"/>
              </a:solidFill>
              <a:latin typeface="Roboto" pitchFamily="2" charset="0"/>
              <a:ea typeface="Roboto" pitchFamily="2" charset="0"/>
              <a:cs typeface="+mn-cs"/>
            </a:endParaRPr>
          </a:p>
          <a:p>
            <a:pPr algn="just" eaLnBrk="1" hangingPunct="1">
              <a:lnSpc>
                <a:spcPct val="80000"/>
              </a:lnSpc>
              <a:spcBef>
                <a:spcPct val="0"/>
              </a:spcBef>
              <a:spcAft>
                <a:spcPts val="300"/>
              </a:spcAft>
              <a:defRPr/>
            </a:pPr>
            <a:r>
              <a:rPr lang="tr-TR" sz="900" i="1" kern="1200" dirty="0">
                <a:solidFill>
                  <a:schemeClr val="tx1"/>
                </a:solidFill>
                <a:latin typeface="Roboto" pitchFamily="2" charset="0"/>
                <a:ea typeface="Roboto" pitchFamily="2" charset="0"/>
                <a:cs typeface="+mn-cs"/>
              </a:rPr>
              <a:t>Eğer masa sağlam ayakları olan ağır bir mobilya ise altında da durulabilir. Ancak hafif ve kırılgan bir mobilya ise üzerine bir yük düşmesi durumunda sizi zarar görmekten koruyamayacağı için yanında durmayı tercih etmelisiniz. Etrafınızda  çok fazla dökülen, düşen, parçalanan nesne var ise bunlardan korunmak için sağlam masa altına geçmeyi tercih ediniz. Binanızın sağlam olduğundan eminseniz (test yaptırdınızsa, yapı</a:t>
            </a:r>
            <a:r>
              <a:rPr lang="tr-TR" sz="900" i="1" kern="1200" baseline="0" dirty="0">
                <a:solidFill>
                  <a:schemeClr val="tx1"/>
                </a:solidFill>
                <a:latin typeface="Roboto" pitchFamily="2" charset="0"/>
                <a:ea typeface="Roboto" pitchFamily="2" charset="0"/>
                <a:cs typeface="+mn-cs"/>
              </a:rPr>
              <a:t> kullanım izni varsa) masa altına girerek çevrenizdeki yapısal olmayan nesnelerin size çarpmasına engel olabilirsiniz.</a:t>
            </a:r>
          </a:p>
          <a:p>
            <a:pPr eaLnBrk="1" hangingPunct="1">
              <a:lnSpc>
                <a:spcPct val="80000"/>
              </a:lnSpc>
              <a:spcBef>
                <a:spcPct val="0"/>
              </a:spcBef>
              <a:spcAft>
                <a:spcPts val="300"/>
              </a:spcAft>
              <a:defRPr/>
            </a:pPr>
            <a:endParaRPr lang="tr-TR" sz="900" i="1" kern="1200" baseline="0" dirty="0">
              <a:solidFill>
                <a:schemeClr val="tx1"/>
              </a:solidFill>
              <a:latin typeface="Roboto" pitchFamily="2" charset="0"/>
              <a:ea typeface="Roboto" pitchFamily="2" charset="0"/>
              <a:cs typeface="+mn-cs"/>
            </a:endParaRPr>
          </a:p>
          <a:p>
            <a:pPr eaLnBrk="1" hangingPunct="1">
              <a:lnSpc>
                <a:spcPct val="80000"/>
              </a:lnSpc>
              <a:spcBef>
                <a:spcPct val="0"/>
              </a:spcBef>
              <a:spcAft>
                <a:spcPts val="300"/>
              </a:spcAft>
              <a:defRPr/>
            </a:pPr>
            <a:r>
              <a:rPr lang="tr-TR" sz="900" b="1" i="1" u="sng" kern="1200" baseline="0" dirty="0">
                <a:solidFill>
                  <a:schemeClr val="tx1"/>
                </a:solidFill>
                <a:latin typeface="Roboto" pitchFamily="2" charset="0"/>
                <a:ea typeface="Roboto" pitchFamily="2" charset="0"/>
                <a:cs typeface="+mn-cs"/>
              </a:rPr>
              <a:t>Bilgi Notu 2:</a:t>
            </a:r>
          </a:p>
          <a:p>
            <a:pPr>
              <a:spcAft>
                <a:spcPts val="300"/>
              </a:spcAft>
            </a:pPr>
            <a:r>
              <a:rPr lang="tr-TR" sz="900" i="1" kern="1200" dirty="0">
                <a:solidFill>
                  <a:schemeClr val="tx1"/>
                </a:solidFill>
                <a:latin typeface="Roboto" pitchFamily="2" charset="0"/>
                <a:ea typeface="Roboto" pitchFamily="2" charset="0"/>
                <a:cs typeface="+mn-cs"/>
              </a:rPr>
              <a:t>Deprem sırasında bulunduğunuz yere göre farklı davranış şekilleri uygulamanız gerekebilir. «Yat kapan tutun», «yat korun tutun», «çömel kapan tutun», «cenin pozisyonu» gibi pozisyonların hepsinde ortak</a:t>
            </a:r>
            <a:r>
              <a:rPr lang="tr-TR" sz="900" i="1" kern="1200" baseline="0" dirty="0">
                <a:solidFill>
                  <a:schemeClr val="tx1"/>
                </a:solidFill>
                <a:latin typeface="Roboto" pitchFamily="2" charset="0"/>
                <a:ea typeface="Roboto" pitchFamily="2" charset="0"/>
                <a:cs typeface="+mn-cs"/>
              </a:rPr>
              <a:t> yön hedef küçültmektir. </a:t>
            </a:r>
            <a:r>
              <a:rPr lang="tr-TR" sz="900" b="1" i="1" kern="1200" dirty="0">
                <a:solidFill>
                  <a:schemeClr val="tx1"/>
                </a:solidFill>
                <a:latin typeface="Roboto" pitchFamily="2" charset="0"/>
                <a:ea typeface="Roboto" pitchFamily="2" charset="0"/>
                <a:cs typeface="+mn-cs"/>
              </a:rPr>
              <a:t>Neden “çök-kapan-tutun</a:t>
            </a:r>
            <a:r>
              <a:rPr lang="tr-TR" sz="900" b="1" i="1" kern="1200" baseline="0" dirty="0">
                <a:solidFill>
                  <a:schemeClr val="tx1"/>
                </a:solidFill>
                <a:latin typeface="Roboto" pitchFamily="2" charset="0"/>
                <a:ea typeface="Roboto" pitchFamily="2" charset="0"/>
                <a:cs typeface="+mn-cs"/>
              </a:rPr>
              <a:t> öneriyorsunuz?” diye ısrar eden katılımcılar için: </a:t>
            </a:r>
            <a:r>
              <a:rPr lang="tr-TR" sz="900" i="1" kern="1200" dirty="0">
                <a:solidFill>
                  <a:schemeClr val="tx1"/>
                </a:solidFill>
                <a:latin typeface="Roboto" pitchFamily="2" charset="0"/>
                <a:ea typeface="Roboto" pitchFamily="2" charset="0"/>
                <a:cs typeface="+mn-cs"/>
              </a:rPr>
              <a:t>Hacim küçülttükten sonra nasıl durulması gerektiğinin çok da fark etmediğini, isterlerse cenin pozisyonu alarak da korunabileceklerini belirtiniz.</a:t>
            </a:r>
          </a:p>
          <a:p>
            <a:endParaRPr lang="tr-TR" sz="900" i="1" kern="1200" dirty="0">
              <a:solidFill>
                <a:schemeClr val="tx1"/>
              </a:solidFill>
              <a:latin typeface="Roboto" pitchFamily="2" charset="0"/>
              <a:ea typeface="Roboto" pitchFamily="2" charset="0"/>
              <a:cs typeface="+mn-cs"/>
            </a:endParaRPr>
          </a:p>
          <a:p>
            <a:endParaRPr lang="tr-TR" sz="1000" dirty="0">
              <a:latin typeface="Roboto" pitchFamily="2" charset="0"/>
              <a:ea typeface="Roboto" pitchFamily="2" charset="0"/>
            </a:endParaRPr>
          </a:p>
        </p:txBody>
      </p:sp>
      <p:sp>
        <p:nvSpPr>
          <p:cNvPr id="4" name="Slayt Numarası Yer Tutucusu 3"/>
          <p:cNvSpPr>
            <a:spLocks noGrp="1"/>
          </p:cNvSpPr>
          <p:nvPr>
            <p:ph type="sldNum" sz="quarter" idx="5"/>
          </p:nvPr>
        </p:nvSpPr>
        <p:spPr/>
        <p:txBody>
          <a:bodyPr/>
          <a:lstStyle/>
          <a:p>
            <a:fld id="{4998BAFA-7B26-44C2-9B69-5F7639683827}" type="slidenum">
              <a:rPr lang="tr-TR" smtClean="0"/>
              <a:t>28</a:t>
            </a:fld>
            <a:endParaRPr lang="tr-TR"/>
          </a:p>
        </p:txBody>
      </p:sp>
    </p:spTree>
    <p:extLst>
      <p:ext uri="{BB962C8B-B14F-4D97-AF65-F5344CB8AC3E}">
        <p14:creationId xmlns:p14="http://schemas.microsoft.com/office/powerpoint/2010/main" val="16694536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000" b="1" kern="1200" dirty="0">
                <a:solidFill>
                  <a:schemeClr val="tx1"/>
                </a:solidFill>
                <a:latin typeface="Roboto" panose="02000000000000000000" pitchFamily="2" charset="0"/>
                <a:ea typeface="Roboto" panose="02000000000000000000" pitchFamily="2" charset="0"/>
              </a:rPr>
              <a:t>Yapısal Olmayan Risklerin Azaltılması Videosu</a:t>
            </a:r>
          </a:p>
          <a:p>
            <a:pPr marL="0" marR="0" lvl="0" indent="0" algn="l" defTabSz="914400" rtl="0" eaLnBrk="1" fontAlgn="auto" latinLnBrk="0" hangingPunct="1">
              <a:lnSpc>
                <a:spcPct val="100000"/>
              </a:lnSpc>
              <a:spcBef>
                <a:spcPts val="0"/>
              </a:spcBef>
              <a:spcAft>
                <a:spcPts val="0"/>
              </a:spcAft>
              <a:buClrTx/>
              <a:buSzTx/>
              <a:buFontTx/>
              <a:buNone/>
              <a:tabLst/>
              <a:defRPr/>
            </a:pPr>
            <a:r>
              <a:rPr lang="tr-TR" altLang="tr-TR" sz="1000" b="1" i="1" dirty="0">
                <a:latin typeface="Roboto" panose="02000000000000000000" pitchFamily="2" charset="0"/>
                <a:ea typeface="Roboto" panose="02000000000000000000" pitchFamily="2" charset="0"/>
              </a:rPr>
              <a:t>Video tıklayınca başlar, seslidir.</a:t>
            </a:r>
            <a:endParaRPr lang="tr-TR" altLang="tr-TR" sz="1000" i="1" dirty="0">
              <a:latin typeface="Roboto" panose="02000000000000000000" pitchFamily="2" charset="0"/>
              <a:ea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000" b="1" kern="1200" baseline="0" dirty="0">
                <a:solidFill>
                  <a:schemeClr val="tx1"/>
                </a:solidFill>
                <a:latin typeface="Roboto" panose="02000000000000000000" pitchFamily="2" charset="0"/>
                <a:ea typeface="Roboto" panose="02000000000000000000" pitchFamily="2" charset="0"/>
              </a:rPr>
              <a:t>Video Süresi: 31 sn. </a:t>
            </a:r>
            <a:endParaRPr lang="tr-TR" sz="1000" dirty="0">
              <a:latin typeface="Roboto" panose="02000000000000000000" pitchFamily="2" charset="0"/>
              <a:ea typeface="Roboto" panose="02000000000000000000" pitchFamily="2" charset="0"/>
            </a:endParaRPr>
          </a:p>
        </p:txBody>
      </p:sp>
      <p:sp>
        <p:nvSpPr>
          <p:cNvPr id="4" name="Slayt Numarası Yer Tutucusu 3"/>
          <p:cNvSpPr>
            <a:spLocks noGrp="1"/>
          </p:cNvSpPr>
          <p:nvPr>
            <p:ph type="sldNum" sz="quarter" idx="5"/>
          </p:nvPr>
        </p:nvSpPr>
        <p:spPr/>
        <p:txBody>
          <a:bodyPr/>
          <a:lstStyle/>
          <a:p>
            <a:fld id="{4998BAFA-7B26-44C2-9B69-5F7639683827}" type="slidenum">
              <a:rPr lang="tr-TR" smtClean="0"/>
              <a:t>29</a:t>
            </a:fld>
            <a:endParaRPr lang="tr-TR"/>
          </a:p>
        </p:txBody>
      </p:sp>
    </p:spTree>
    <p:extLst>
      <p:ext uri="{BB962C8B-B14F-4D97-AF65-F5344CB8AC3E}">
        <p14:creationId xmlns:p14="http://schemas.microsoft.com/office/powerpoint/2010/main" val="2886533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a:xfrm>
            <a:off x="685800" y="4400550"/>
            <a:ext cx="5486400" cy="3600450"/>
          </a:xfrm>
        </p:spPr>
        <p:txBody>
          <a:bodyPr/>
          <a:lstStyle/>
          <a:p>
            <a:pPr eaLnBrk="1" hangingPunct="1">
              <a:spcBef>
                <a:spcPct val="0"/>
              </a:spcBef>
            </a:pPr>
            <a:r>
              <a:rPr lang="tr-TR" altLang="tr-TR" sz="1000" b="1" dirty="0">
                <a:latin typeface="Roboto" pitchFamily="2" charset="0"/>
                <a:ea typeface="Roboto" pitchFamily="2" charset="0"/>
              </a:rPr>
              <a:t>Önerilen Süre: 45 sn.  </a:t>
            </a:r>
          </a:p>
          <a:p>
            <a:pPr eaLnBrk="1" hangingPunct="1">
              <a:spcBef>
                <a:spcPct val="0"/>
              </a:spcBef>
              <a:spcAft>
                <a:spcPts val="600"/>
              </a:spcAft>
            </a:pPr>
            <a:r>
              <a:rPr lang="tr-TR" altLang="tr-TR" sz="1000" b="1" i="1" dirty="0">
                <a:latin typeface="Roboto" pitchFamily="2" charset="0"/>
                <a:ea typeface="Roboto" pitchFamily="2" charset="0"/>
              </a:rPr>
              <a:t>Slayt animasyonu otomatik başlar, sessizdir.</a:t>
            </a:r>
            <a:endParaRPr lang="tr-TR" altLang="tr-TR" sz="1000" i="1" dirty="0">
              <a:latin typeface="Roboto" pitchFamily="2" charset="0"/>
              <a:ea typeface="Roboto" pitchFamily="2" charset="0"/>
            </a:endParaRPr>
          </a:p>
          <a:p>
            <a:pPr eaLnBrk="1" hangingPunct="1">
              <a:spcBef>
                <a:spcPct val="0"/>
              </a:spcBef>
            </a:pPr>
            <a:endParaRPr lang="tr-TR" altLang="tr-TR" sz="1000" dirty="0">
              <a:latin typeface="Roboto" pitchFamily="2" charset="0"/>
              <a:ea typeface="Roboto" pitchFamily="2" charset="0"/>
            </a:endParaRPr>
          </a:p>
          <a:p>
            <a:pPr algn="just" eaLnBrk="1" hangingPunct="1">
              <a:spcBef>
                <a:spcPct val="0"/>
              </a:spcBef>
              <a:spcAft>
                <a:spcPts val="600"/>
              </a:spcAft>
            </a:pPr>
            <a:r>
              <a:rPr lang="tr-TR" altLang="tr-TR" sz="1000" dirty="0">
                <a:latin typeface="Roboto" pitchFamily="2" charset="0"/>
                <a:ea typeface="Roboto" pitchFamily="2" charset="0"/>
              </a:rPr>
              <a:t>Eğitimimizin birinci bölümünde; temel bilgi ve kavramlar başlığı altında; Tehlike, Risk, Afet gibi kavramlar ve çevremizdeki riskler konularına değineceğiz. </a:t>
            </a:r>
          </a:p>
          <a:p>
            <a:pPr algn="just" eaLnBrk="1" hangingPunct="1">
              <a:spcBef>
                <a:spcPct val="0"/>
              </a:spcBef>
              <a:spcAft>
                <a:spcPts val="600"/>
              </a:spcAft>
            </a:pPr>
            <a:r>
              <a:rPr lang="tr-TR" altLang="tr-TR" sz="1000" dirty="0">
                <a:latin typeface="Roboto" pitchFamily="2" charset="0"/>
                <a:ea typeface="Roboto" pitchFamily="2" charset="0"/>
              </a:rPr>
              <a:t>Temel bilgi ve kavramlar hakkında bilgi sahibi olduktan sonra; afetlerde «altın saatler» olarak adlandırılan ilk 72 saatlik zaman diliminde neler yapılabileceğini tartışarak afetler öncesinde, afetler sırasında ve sonrasında alınması gereken tedbirleri ve uygulamaları aktaracağız.</a:t>
            </a:r>
          </a:p>
          <a:p>
            <a:pPr algn="just" eaLnBrk="1" hangingPunct="1">
              <a:spcBef>
                <a:spcPct val="0"/>
              </a:spcBef>
              <a:spcAft>
                <a:spcPts val="600"/>
              </a:spcAft>
            </a:pPr>
            <a:r>
              <a:rPr lang="tr-TR" altLang="tr-TR" sz="1000" dirty="0">
                <a:latin typeface="Roboto" pitchFamily="2" charset="0"/>
                <a:ea typeface="Roboto" pitchFamily="2" charset="0"/>
              </a:rPr>
              <a:t>Bu süreler içinde, sizlerle deprem başta olmak üzere yangın, sel/taşkın afetleri için; Afet ve Acil Durum Aile Planı nasıl hazırlanır? Afet sırasında doğru davranışlar nelerdir? Afet sonrasında «ilk saatler» gibi temel konulara değineceğiz. </a:t>
            </a:r>
          </a:p>
          <a:p>
            <a:pPr marL="0" marR="0" indent="0" algn="l" defTabSz="914400" rtl="0" eaLnBrk="1" fontAlgn="auto" latinLnBrk="0" hangingPunct="1">
              <a:lnSpc>
                <a:spcPct val="100000"/>
              </a:lnSpc>
              <a:spcBef>
                <a:spcPts val="0"/>
              </a:spcBef>
              <a:spcAft>
                <a:spcPts val="0"/>
              </a:spcAft>
              <a:buClrTx/>
              <a:buSzTx/>
              <a:buFontTx/>
              <a:buNone/>
              <a:tabLst/>
              <a:defRPr/>
            </a:pPr>
            <a:endParaRPr lang="tr-TR" sz="1200" b="1" kern="1200" dirty="0">
              <a:solidFill>
                <a:schemeClr val="tx1"/>
              </a:solidFill>
              <a:latin typeface="Roboto" pitchFamily="2" charset="0"/>
              <a:ea typeface="Roboto" pitchFamily="2" charset="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200" b="1" kern="1200" dirty="0">
              <a:solidFill>
                <a:schemeClr val="tx1"/>
              </a:solidFill>
              <a:latin typeface="Roboto" pitchFamily="2" charset="0"/>
              <a:ea typeface="Roboto" pitchFamily="2" charset="0"/>
              <a:cs typeface="+mn-cs"/>
            </a:endParaRPr>
          </a:p>
        </p:txBody>
      </p:sp>
      <p:sp>
        <p:nvSpPr>
          <p:cNvPr id="4" name="Slayt Numarası Yer Tutucusu 3"/>
          <p:cNvSpPr>
            <a:spLocks noGrp="1"/>
          </p:cNvSpPr>
          <p:nvPr>
            <p:ph type="sldNum" sz="quarter" idx="5"/>
          </p:nvPr>
        </p:nvSpPr>
        <p:spPr/>
        <p:txBody>
          <a:bodyPr/>
          <a:lstStyle/>
          <a:p>
            <a:fld id="{4998BAFA-7B26-44C2-9B69-5F7639683827}" type="slidenum">
              <a:rPr lang="tr-TR" smtClean="0"/>
              <a:t>3</a:t>
            </a:fld>
            <a:endParaRPr lang="tr-TR"/>
          </a:p>
        </p:txBody>
      </p:sp>
    </p:spTree>
    <p:extLst>
      <p:ext uri="{BB962C8B-B14F-4D97-AF65-F5344CB8AC3E}">
        <p14:creationId xmlns:p14="http://schemas.microsoft.com/office/powerpoint/2010/main" val="40410856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eaLnBrk="1" hangingPunct="1">
              <a:lnSpc>
                <a:spcPct val="80000"/>
              </a:lnSpc>
              <a:spcBef>
                <a:spcPct val="0"/>
              </a:spcBef>
              <a:buFont typeface="Arial" pitchFamily="34" charset="0"/>
              <a:buNone/>
              <a:defRPr/>
            </a:pPr>
            <a:r>
              <a:rPr lang="tr-TR" sz="1000" b="1" kern="1200" dirty="0">
                <a:solidFill>
                  <a:schemeClr val="tx1"/>
                </a:solidFill>
                <a:latin typeface="Roboto" panose="02000000000000000000" pitchFamily="2" charset="0"/>
                <a:ea typeface="Roboto" panose="02000000000000000000" pitchFamily="2" charset="0"/>
              </a:rPr>
              <a:t>Önerilen Süre: 2</a:t>
            </a:r>
            <a:r>
              <a:rPr lang="tr-TR" sz="1000" b="1" kern="1200" baseline="0" dirty="0">
                <a:solidFill>
                  <a:schemeClr val="tx1"/>
                </a:solidFill>
                <a:latin typeface="Roboto" panose="02000000000000000000" pitchFamily="2" charset="0"/>
                <a:ea typeface="Roboto" panose="02000000000000000000" pitchFamily="2" charset="0"/>
              </a:rPr>
              <a:t> dk. </a:t>
            </a:r>
          </a:p>
          <a:p>
            <a:pPr marL="0" marR="0" lvl="0" indent="0" algn="just" defTabSz="914400" rtl="0" eaLnBrk="1" fontAlgn="auto" latinLnBrk="0" hangingPunct="1">
              <a:lnSpc>
                <a:spcPct val="90000"/>
              </a:lnSpc>
              <a:spcBef>
                <a:spcPct val="0"/>
              </a:spcBef>
              <a:spcAft>
                <a:spcPts val="600"/>
              </a:spcAft>
              <a:buClrTx/>
              <a:buSzTx/>
              <a:buFontTx/>
              <a:buNone/>
              <a:tabLst/>
              <a:defRPr/>
            </a:pPr>
            <a:r>
              <a:rPr lang="tr-TR" altLang="tr-TR" sz="1000" b="1" i="1" dirty="0">
                <a:latin typeface="Roboto" panose="02000000000000000000" pitchFamily="2" charset="0"/>
                <a:ea typeface="Roboto" panose="02000000000000000000" pitchFamily="2" charset="0"/>
              </a:rPr>
              <a:t>Slayt animasyonu tıklayınca başlar, sessizdir.</a:t>
            </a:r>
            <a:endParaRPr lang="tr-TR" altLang="tr-TR" sz="1000" i="1" dirty="0">
              <a:latin typeface="Roboto" panose="02000000000000000000" pitchFamily="2" charset="0"/>
              <a:ea typeface="Roboto" panose="02000000000000000000" pitchFamily="2" charset="0"/>
            </a:endParaRPr>
          </a:p>
          <a:p>
            <a:pPr algn="just"/>
            <a:endParaRPr lang="tr-TR" sz="1000" b="1" kern="1200" dirty="0">
              <a:solidFill>
                <a:schemeClr val="tx1"/>
              </a:solidFill>
              <a:latin typeface="Roboto" panose="02000000000000000000" pitchFamily="2" charset="0"/>
              <a:ea typeface="Roboto" panose="02000000000000000000" pitchFamily="2" charset="0"/>
            </a:endParaRPr>
          </a:p>
          <a:p>
            <a:pPr algn="just">
              <a:spcAft>
                <a:spcPts val="600"/>
              </a:spcAft>
            </a:pPr>
            <a:r>
              <a:rPr lang="tr-TR" sz="1000" kern="1200" dirty="0">
                <a:solidFill>
                  <a:schemeClr val="tx1"/>
                </a:solidFill>
                <a:latin typeface="Roboto" panose="02000000000000000000" pitchFamily="2" charset="0"/>
                <a:ea typeface="Roboto" panose="02000000000000000000" pitchFamily="2" charset="0"/>
              </a:rPr>
              <a:t>Deprem sırasında bulunduğunuz yere göre farklı davranış şekilleri uygulamanız gerekebilir. </a:t>
            </a: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b="1" u="sng" dirty="0">
                <a:solidFill>
                  <a:schemeClr val="tx2"/>
                </a:solidFill>
                <a:latin typeface="Roboto" panose="02000000000000000000" pitchFamily="2" charset="0"/>
                <a:ea typeface="Roboto" panose="02000000000000000000" pitchFamily="2" charset="0"/>
              </a:rPr>
              <a:t>Tıklayın;</a:t>
            </a:r>
          </a:p>
          <a:p>
            <a:pPr algn="just">
              <a:spcAft>
                <a:spcPts val="600"/>
              </a:spcAft>
            </a:pPr>
            <a:r>
              <a:rPr lang="tr-TR" sz="1000" b="1" dirty="0">
                <a:latin typeface="Roboto" panose="02000000000000000000" pitchFamily="2" charset="0"/>
                <a:ea typeface="Roboto" panose="02000000000000000000" pitchFamily="2" charset="0"/>
              </a:rPr>
              <a:t>Evler ve Ofisler</a:t>
            </a:r>
            <a:r>
              <a:rPr lang="tr-TR" sz="1000" dirty="0">
                <a:latin typeface="Roboto" panose="02000000000000000000" pitchFamily="2" charset="0"/>
                <a:ea typeface="Roboto" panose="02000000000000000000" pitchFamily="2" charset="0"/>
              </a:rPr>
              <a:t>: Deprem sırasında ev ve ofislerdeki davranışla ilgili genel yaklaşım; devrilebilecek ağır ve yüksek cisimlerden, kırılabilecek camlardan, ağır ayna, asılı bitki gibi düşerek zarar verebilecek cisimlerden uzak durmak ve tercihen daha önce belirlediğiniz emniyetli yerlerde “ÇÖK-KAPAN-TUTUN” hareketini yapmaktır. </a:t>
            </a: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dirty="0">
                <a:latin typeface="Roboto" panose="02000000000000000000" pitchFamily="2" charset="0"/>
                <a:ea typeface="Roboto" panose="02000000000000000000" pitchFamily="2" charset="0"/>
              </a:rPr>
              <a:t>Alışveriş merkezleri gibi kalabalık yerlerdeki önemli tehditlerden biri ilk anda oluşabilecek paniktir. Bulunduğunuz yerde kalın, panik halinde çıkışlara koşmayın. Üzerinize devrilebilecek raf vb. objeler ile devrilebilecek yüksek ve ağır cisimlerden uzak durun. Panik nedeniyle zarar görmeyeceğiniz bir yerdeyseniz “Çök – Kapan – Tutun”  hareketini yapabilirsiniz, aksi takdirde en azından başınızı kapayın, ya da bulduğunuz bir cisimle başınızı örterek düşebilecek sıva, cam gibi malzemelerden korunun. Sarsıntı sırasında yangın için bulunan otomatik su püskürtücülerin ve yangın alarmlarının devreye girebileceğini aklınızda tutun. Kesinlikle asansörleri kullanmayın. </a:t>
            </a: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b="1" u="sng" dirty="0">
                <a:solidFill>
                  <a:schemeClr val="tx2"/>
                </a:solidFill>
                <a:latin typeface="Roboto" panose="02000000000000000000" pitchFamily="2" charset="0"/>
                <a:ea typeface="Roboto" panose="02000000000000000000" pitchFamily="2" charset="0"/>
              </a:rPr>
              <a:t>Tıklayın;</a:t>
            </a:r>
          </a:p>
          <a:p>
            <a:pPr algn="just">
              <a:spcAft>
                <a:spcPts val="600"/>
              </a:spcAft>
            </a:pPr>
            <a:r>
              <a:rPr lang="tr-TR" sz="1000" b="1" dirty="0">
                <a:latin typeface="Roboto" panose="02000000000000000000" pitchFamily="2" charset="0"/>
                <a:ea typeface="Roboto" panose="02000000000000000000" pitchFamily="2" charset="0"/>
              </a:rPr>
              <a:t>Sinema, Tiyatro, Stadyum, Dini İbadet Yerleri:</a:t>
            </a:r>
            <a:r>
              <a:rPr lang="tr-TR" sz="1000" dirty="0">
                <a:latin typeface="Roboto" panose="02000000000000000000" pitchFamily="2" charset="0"/>
                <a:ea typeface="Roboto" panose="02000000000000000000" pitchFamily="2" charset="0"/>
              </a:rPr>
              <a:t> Bu gibi kalabalık yerlerdeki önemli tehditlerden biri, ilk anda oluşabilecek paniktir. Deprem olduğunu anladığınız anda ilk yapılacak şey bulunduğunuz yerde kalmak, sarsıntı boyunca çıkışlara gitmeye çalışmamaktır. Ezilme riskinin (paniğin) olmaması halinde koltuk/ sıra önlerinde “ÇÖK-KAPAN-TUTUN” hareketini yapabilirsiniz. Panik nedeniyle ezilme riskinin olduğunu fark ettiğinizde, bulunduğunuz yerde durarak/oturarak başınızı koruyun. </a:t>
            </a: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b="1" u="sng" dirty="0">
                <a:solidFill>
                  <a:schemeClr val="tx2"/>
                </a:solidFill>
                <a:latin typeface="Roboto" panose="02000000000000000000" pitchFamily="2" charset="0"/>
                <a:ea typeface="Roboto" panose="02000000000000000000" pitchFamily="2" charset="0"/>
              </a:rPr>
              <a:t>Tıklayın;</a:t>
            </a:r>
          </a:p>
          <a:p>
            <a:pPr algn="just">
              <a:spcAft>
                <a:spcPts val="600"/>
              </a:spcAft>
            </a:pPr>
            <a:r>
              <a:rPr lang="tr-TR" sz="1000" b="1" dirty="0">
                <a:latin typeface="Roboto" panose="02000000000000000000" pitchFamily="2" charset="0"/>
                <a:ea typeface="Roboto" panose="02000000000000000000" pitchFamily="2" charset="0"/>
              </a:rPr>
              <a:t>Açık Alanlar (Dış Mekanlar): </a:t>
            </a:r>
            <a:r>
              <a:rPr lang="tr-TR" sz="1000" dirty="0">
                <a:latin typeface="Roboto" panose="02000000000000000000" pitchFamily="2" charset="0"/>
                <a:ea typeface="Roboto" panose="02000000000000000000" pitchFamily="2" charset="0"/>
              </a:rPr>
              <a:t>Dışarıda iseniz, binalardan, ağaçlardan, üst geçitlerden, köprülerden, elektrik direklerinden ve tellerinden uzak durun. Kaldırım ve bina kenarında bulunmanız halinde, yukarıdan düşebilecek kiremit, cam, tabela, sıva, mozaik, saksı gibi malzemelerden uzak durmaya çalışın. Açık bir noktada yere “ÇÖK-KAPAN” hareketini yaparak yukarıdan düşebilecek cisimlere karşı başınızı koruyun. </a:t>
            </a: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b="1" u="sng" dirty="0">
                <a:solidFill>
                  <a:schemeClr val="tx2"/>
                </a:solidFill>
                <a:latin typeface="Roboto" panose="02000000000000000000" pitchFamily="2" charset="0"/>
                <a:ea typeface="Roboto" panose="02000000000000000000" pitchFamily="2" charset="0"/>
              </a:rPr>
              <a:t>Tıklayın;</a:t>
            </a:r>
          </a:p>
          <a:p>
            <a:pPr algn="just">
              <a:spcAft>
                <a:spcPts val="600"/>
              </a:spcAft>
            </a:pPr>
            <a:r>
              <a:rPr lang="tr-TR" sz="1000" b="1" dirty="0">
                <a:latin typeface="Roboto" panose="02000000000000000000" pitchFamily="2" charset="0"/>
                <a:ea typeface="Roboto" panose="02000000000000000000" pitchFamily="2" charset="0"/>
              </a:rPr>
              <a:t>Fiziksel Engelliler: </a:t>
            </a:r>
            <a:r>
              <a:rPr lang="tr-TR" sz="1000" dirty="0">
                <a:latin typeface="Roboto" panose="02000000000000000000" pitchFamily="2" charset="0"/>
                <a:ea typeface="Roboto" panose="02000000000000000000" pitchFamily="2" charset="0"/>
              </a:rPr>
              <a:t>Bu durumdaki davranış, fiziksel engelin seviyesi ile ilgilidir. Örneğin; kendi başınıza hızla tekerlekli sandalyenizden ayrılıp hızla emniyetli bir yerde “ÇÖK-KAPAN-TUTUN” hareketini yapabilecek, daha sonra da kendi başınıza tekerlekli sandalyenize çıkabilecekseniz bu hareket önerilir. Bazı fiziksel engeller kişinin bu hareketleri yapmasına izin vermeyebilir. Bu durumda emniyetli bir yerde tekerlekli sandalyenin tekerlekleri kilitlenmeli, baş ve boyun bölgesi korunarak sarsıntının bitmesi beklenmelidir.</a:t>
            </a: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b="1" u="sng" dirty="0">
                <a:solidFill>
                  <a:schemeClr val="tx2"/>
                </a:solidFill>
                <a:latin typeface="Roboto" panose="02000000000000000000" pitchFamily="2" charset="0"/>
                <a:ea typeface="Roboto" panose="02000000000000000000" pitchFamily="2" charset="0"/>
              </a:rPr>
              <a:t>Tıklayın;</a:t>
            </a:r>
          </a:p>
          <a:p>
            <a:pPr algn="just">
              <a:spcAft>
                <a:spcPts val="600"/>
              </a:spcAft>
            </a:pPr>
            <a:r>
              <a:rPr lang="tr-TR" sz="1000" dirty="0">
                <a:latin typeface="Roboto" panose="02000000000000000000" pitchFamily="2" charset="0"/>
                <a:ea typeface="Roboto" panose="02000000000000000000" pitchFamily="2" charset="0"/>
              </a:rPr>
              <a:t>Ancak bazı özel koşullarda örneğin hastanede yatan bir hasta iseniz,  “ÇÖK-KAPAN-TUTUN” hareketini yapamayabilirsiniz. Böyle bir durumda size zarar verebilecek nesnelerden korunmak için yastık ile yüzünüzü kapatıp, sakin bir şekilde sarsıntının geçmesini bekleyin.  </a:t>
            </a: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b="1" u="sng" dirty="0">
                <a:solidFill>
                  <a:schemeClr val="tx2"/>
                </a:solidFill>
                <a:latin typeface="Roboto" panose="02000000000000000000" pitchFamily="2" charset="0"/>
                <a:ea typeface="Roboto" panose="02000000000000000000" pitchFamily="2" charset="0"/>
              </a:rPr>
              <a:t>Tıklayın;</a:t>
            </a:r>
          </a:p>
          <a:p>
            <a:pPr algn="just">
              <a:spcAft>
                <a:spcPts val="600"/>
              </a:spcAft>
            </a:pPr>
            <a:r>
              <a:rPr lang="tr-TR" sz="1000" b="1" dirty="0">
                <a:latin typeface="Roboto" panose="02000000000000000000" pitchFamily="2" charset="0"/>
                <a:ea typeface="Roboto" panose="02000000000000000000" pitchFamily="2" charset="0"/>
              </a:rPr>
              <a:t>Araç Kullanırken: </a:t>
            </a:r>
            <a:r>
              <a:rPr lang="tr-TR" sz="1000" dirty="0">
                <a:latin typeface="Roboto" panose="02000000000000000000" pitchFamily="2" charset="0"/>
                <a:ea typeface="Roboto" panose="02000000000000000000" pitchFamily="2" charset="0"/>
              </a:rPr>
              <a:t>Yolda seyir halindeyseniz yavaşça ve dikkatli bir şekilde aracınızı yolun kenarına çekin ve durun. Elektrik direk ve kablolarından ve diğer tehlikelerden uzak bir yer seçin. Sarsıntı bitene kadar araç içinde kalın. Sarsıntıdan sonra araç kullanmaya devam etmeniz halinde, yoldaki olası hasarlara karşı tetikte olun. Üst geçitlerde, köprü altlarında ya da üzerinde veya tünel içinde durmayın. Bu gibi yerlere girmek üzereyseniz, girmeden önce; çıkmak üzereyseniz, çıktıktan sonra durmaya çalışın. Kapalı otopark gibi yerlere park etmeniz halinde emniyetli yerler olarak araçların yanlarına yatmayı düşünebilirsiniz. Ancak bu hareketi trafiğe açık alanda yapmayın. </a:t>
            </a: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dirty="0">
                <a:latin typeface="Roboto" panose="02000000000000000000" pitchFamily="2" charset="0"/>
                <a:ea typeface="Roboto" panose="02000000000000000000" pitchFamily="2" charset="0"/>
              </a:rPr>
              <a:t>Bu uygulama hemen tüm kapalı mekanlar için aynı olmakla beraber, bazı istisnalar aşağıda ayrıca belirtilmiştir. </a:t>
            </a:r>
          </a:p>
          <a:p>
            <a:pPr lvl="0" algn="just">
              <a:spcAft>
                <a:spcPts val="600"/>
              </a:spcAft>
              <a:defRPr/>
            </a:pPr>
            <a:r>
              <a:rPr lang="tr-TR" sz="1000" b="1" dirty="0">
                <a:latin typeface="Roboto" panose="02000000000000000000" pitchFamily="2" charset="0"/>
                <a:ea typeface="Roboto" panose="02000000000000000000" pitchFamily="2" charset="0"/>
              </a:rPr>
              <a:t>Balkonlar</a:t>
            </a:r>
            <a:r>
              <a:rPr lang="tr-TR" sz="1000" dirty="0">
                <a:latin typeface="Roboto" panose="02000000000000000000" pitchFamily="2" charset="0"/>
                <a:ea typeface="Roboto" panose="02000000000000000000" pitchFamily="2" charset="0"/>
              </a:rPr>
              <a:t>: Depreme balkonda yakalanmanız halinde içeri girin ve en yakın emniyetli yerde “ÇÖK-KAPAN-TUTUN”  hareketini yapın; balkonda kalmayın, aşağı atlamayın. </a:t>
            </a:r>
          </a:p>
          <a:p>
            <a:pPr lvl="0" algn="just">
              <a:spcAft>
                <a:spcPts val="600"/>
              </a:spcAft>
              <a:defRPr/>
            </a:pPr>
            <a:r>
              <a:rPr lang="tr-TR" sz="1000" b="1" dirty="0">
                <a:latin typeface="Roboto" panose="02000000000000000000" pitchFamily="2" charset="0"/>
                <a:ea typeface="Roboto" panose="02000000000000000000" pitchFamily="2" charset="0"/>
              </a:rPr>
              <a:t>Merdivenler</a:t>
            </a:r>
            <a:r>
              <a:rPr lang="tr-TR" sz="1000" dirty="0">
                <a:latin typeface="Roboto" panose="02000000000000000000" pitchFamily="2" charset="0"/>
                <a:ea typeface="Roboto" panose="02000000000000000000" pitchFamily="2" charset="0"/>
              </a:rPr>
              <a:t>: Depreme merdivende yakalanmanız halinde en yakın kata ulaşmaya çalışın, en yakındaki emniyetli yerde “ÇÖK-KAPAN-TUTUN”  hareketini yapın. Eğer ulaşamıyorsanız, tırabzanlara tutunarak “ÇÖK-KAPAN-TUTUN”  hareketini yapın. Depreme içeride yakalandıysanız, merdivenlere koşmayın. </a:t>
            </a:r>
          </a:p>
          <a:p>
            <a:pPr lvl="0" algn="just">
              <a:spcAft>
                <a:spcPts val="600"/>
              </a:spcAft>
              <a:defRPr/>
            </a:pPr>
            <a:r>
              <a:rPr lang="tr-TR" sz="1000" b="1" dirty="0">
                <a:latin typeface="Roboto" panose="02000000000000000000" pitchFamily="2" charset="0"/>
                <a:ea typeface="Roboto" panose="02000000000000000000" pitchFamily="2" charset="0"/>
              </a:rPr>
              <a:t>Asansörler</a:t>
            </a:r>
            <a:r>
              <a:rPr lang="tr-TR" sz="1000" dirty="0">
                <a:latin typeface="Roboto" panose="02000000000000000000" pitchFamily="2" charset="0"/>
                <a:ea typeface="Roboto" panose="02000000000000000000" pitchFamily="2" charset="0"/>
              </a:rPr>
              <a:t>: Depreme asansörde yakalandıysanız hemen en yakın kata inin ve en yakın emniyetli yerde “ÇÖK-KAPAN-TUTUN” hareketini yapın. Deprem sırası ve sonrasında asansöre binmeyin. </a:t>
            </a:r>
          </a:p>
        </p:txBody>
      </p:sp>
      <p:sp>
        <p:nvSpPr>
          <p:cNvPr id="4" name="Slayt Numarası Yer Tutucusu 3"/>
          <p:cNvSpPr>
            <a:spLocks noGrp="1"/>
          </p:cNvSpPr>
          <p:nvPr>
            <p:ph type="sldNum" sz="quarter" idx="5"/>
          </p:nvPr>
        </p:nvSpPr>
        <p:spPr/>
        <p:txBody>
          <a:bodyPr/>
          <a:lstStyle/>
          <a:p>
            <a:fld id="{4998BAFA-7B26-44C2-9B69-5F7639683827}" type="slidenum">
              <a:rPr lang="tr-TR" smtClean="0"/>
              <a:t>30</a:t>
            </a:fld>
            <a:endParaRPr lang="tr-TR"/>
          </a:p>
        </p:txBody>
      </p:sp>
    </p:spTree>
    <p:extLst>
      <p:ext uri="{BB962C8B-B14F-4D97-AF65-F5344CB8AC3E}">
        <p14:creationId xmlns:p14="http://schemas.microsoft.com/office/powerpoint/2010/main" val="31693030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eaLnBrk="1" hangingPunct="1">
              <a:lnSpc>
                <a:spcPct val="80000"/>
              </a:lnSpc>
              <a:spcBef>
                <a:spcPct val="0"/>
              </a:spcBef>
              <a:buFont typeface="Arial" pitchFamily="34" charset="0"/>
              <a:buNone/>
              <a:defRPr/>
            </a:pPr>
            <a:r>
              <a:rPr lang="tr-TR" sz="1000" b="1" kern="1200" dirty="0">
                <a:solidFill>
                  <a:schemeClr val="tx1"/>
                </a:solidFill>
                <a:latin typeface="Roboto" panose="02000000000000000000" pitchFamily="2" charset="0"/>
                <a:ea typeface="Roboto" panose="02000000000000000000" pitchFamily="2" charset="0"/>
              </a:rPr>
              <a:t>Önerilen Süre: 2</a:t>
            </a:r>
            <a:r>
              <a:rPr lang="tr-TR" sz="1000" b="1" kern="1200" baseline="0" dirty="0">
                <a:solidFill>
                  <a:schemeClr val="tx1"/>
                </a:solidFill>
                <a:latin typeface="Roboto" panose="02000000000000000000" pitchFamily="2" charset="0"/>
                <a:ea typeface="Roboto" panose="02000000000000000000" pitchFamily="2" charset="0"/>
              </a:rPr>
              <a:t> dk. </a:t>
            </a:r>
          </a:p>
          <a:p>
            <a:pPr marL="0" marR="0" lvl="0" indent="0" algn="just" defTabSz="914400" rtl="0" eaLnBrk="1" fontAlgn="auto" latinLnBrk="0" hangingPunct="1">
              <a:lnSpc>
                <a:spcPct val="90000"/>
              </a:lnSpc>
              <a:spcBef>
                <a:spcPct val="0"/>
              </a:spcBef>
              <a:spcAft>
                <a:spcPts val="600"/>
              </a:spcAft>
              <a:buClrTx/>
              <a:buSzTx/>
              <a:buFontTx/>
              <a:buNone/>
              <a:tabLst/>
              <a:defRPr/>
            </a:pPr>
            <a:r>
              <a:rPr lang="tr-TR" altLang="tr-TR" sz="1000" b="1" i="1" dirty="0">
                <a:latin typeface="Roboto" panose="02000000000000000000" pitchFamily="2" charset="0"/>
                <a:ea typeface="Roboto" panose="02000000000000000000" pitchFamily="2" charset="0"/>
              </a:rPr>
              <a:t>Slayt animasyonu tıklayınca başlar, sessizdir.</a:t>
            </a:r>
            <a:endParaRPr lang="tr-TR" altLang="tr-TR" sz="1000" i="1" dirty="0">
              <a:latin typeface="Roboto" panose="02000000000000000000" pitchFamily="2" charset="0"/>
              <a:ea typeface="Roboto" panose="02000000000000000000" pitchFamily="2" charset="0"/>
            </a:endParaRPr>
          </a:p>
          <a:p>
            <a:pPr algn="just" eaLnBrk="1" hangingPunct="1">
              <a:spcAft>
                <a:spcPts val="600"/>
              </a:spcAft>
            </a:pPr>
            <a:endParaRPr lang="tr-TR" sz="1000" kern="1200" dirty="0">
              <a:solidFill>
                <a:schemeClr val="tx1"/>
              </a:solidFill>
              <a:latin typeface="Roboto" panose="02000000000000000000" pitchFamily="2" charset="0"/>
              <a:ea typeface="Roboto" panose="02000000000000000000" pitchFamily="2" charset="0"/>
            </a:endParaRPr>
          </a:p>
          <a:p>
            <a:pPr algn="just" eaLnBrk="1" hangingPunct="1">
              <a:spcAft>
                <a:spcPts val="600"/>
              </a:spcAft>
            </a:pPr>
            <a:r>
              <a:rPr lang="tr-TR" sz="1000" kern="1200" baseline="0" dirty="0">
                <a:solidFill>
                  <a:schemeClr val="tx1"/>
                </a:solidFill>
                <a:latin typeface="Roboto" panose="02000000000000000000" pitchFamily="2" charset="0"/>
                <a:ea typeface="Roboto" panose="02000000000000000000" pitchFamily="2" charset="0"/>
              </a:rPr>
              <a:t>Deprem sırasında  yapmamız gereken doğru davranışların neler olduğundan söz ettik. Şimdi ise yangın sırasında neler yapmamız gerekenlerden bahsedelim. Y</a:t>
            </a:r>
            <a:r>
              <a:rPr lang="tr-TR" sz="1000" kern="1200" dirty="0">
                <a:solidFill>
                  <a:schemeClr val="tx1"/>
                </a:solidFill>
                <a:latin typeface="Roboto" panose="02000000000000000000" pitchFamily="2" charset="0"/>
                <a:ea typeface="Roboto" panose="02000000000000000000" pitchFamily="2" charset="0"/>
              </a:rPr>
              <a:t>angın anında doğru davranış, yangının verdiği zararın büyümesini büyük ölçüde engelleyecektir. </a:t>
            </a: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b="1" u="sng" dirty="0">
                <a:solidFill>
                  <a:schemeClr val="tx2"/>
                </a:solidFill>
                <a:latin typeface="Roboto" panose="02000000000000000000" pitchFamily="2" charset="0"/>
                <a:ea typeface="Roboto" panose="02000000000000000000" pitchFamily="2" charset="0"/>
              </a:rPr>
              <a:t>Tıklayın;</a:t>
            </a:r>
          </a:p>
          <a:p>
            <a:pPr algn="just" eaLnBrk="1" hangingPunct="1">
              <a:spcAft>
                <a:spcPts val="600"/>
              </a:spcAft>
            </a:pPr>
            <a:r>
              <a:rPr lang="tr-TR" sz="1000" kern="1200" dirty="0">
                <a:solidFill>
                  <a:schemeClr val="tx1"/>
                </a:solidFill>
                <a:latin typeface="Roboto" panose="02000000000000000000" pitchFamily="2" charset="0"/>
                <a:ea typeface="Roboto" panose="02000000000000000000" pitchFamily="2" charset="0"/>
              </a:rPr>
              <a:t>İlk olarak etraftaki kişilerin uyarılması gerekmektedir. Etraftaki insanlar uyarıldıktan sonra en kısa zamanda itfaiyeye haber verilmelidir. İtfaiyenin zamanında müdahalesi için erken ihbar vermek çok önemlidir. Ölümlü ve yaralanmalı olayların çoğunda itfaiyenin geç çağrıldığı ve itfaiyeyi çağırmadan önce yangının söndürülmeye çalışıldığı görülmüştür.</a:t>
            </a:r>
            <a:r>
              <a:rPr lang="tr-TR" sz="1000" kern="1200" baseline="0" dirty="0">
                <a:solidFill>
                  <a:schemeClr val="tx1"/>
                </a:solidFill>
                <a:latin typeface="Roboto" panose="02000000000000000000" pitchFamily="2" charset="0"/>
                <a:ea typeface="Roboto" panose="02000000000000000000" pitchFamily="2" charset="0"/>
              </a:rPr>
              <a:t> N</a:t>
            </a:r>
            <a:r>
              <a:rPr lang="tr-TR" sz="1000" kern="1200" dirty="0">
                <a:solidFill>
                  <a:schemeClr val="tx1"/>
                </a:solidFill>
                <a:latin typeface="Roboto" panose="02000000000000000000" pitchFamily="2" charset="0"/>
                <a:ea typeface="Roboto" panose="02000000000000000000" pitchFamily="2" charset="0"/>
              </a:rPr>
              <a:t>e olursa olsun yangını söndürmeye çalışılmadan önce itfaiyeye haber vermek gerekmektedir. </a:t>
            </a: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b="1" u="sng" dirty="0">
                <a:solidFill>
                  <a:schemeClr val="tx2"/>
                </a:solidFill>
                <a:latin typeface="Roboto" panose="02000000000000000000" pitchFamily="2" charset="0"/>
                <a:ea typeface="Roboto" panose="02000000000000000000" pitchFamily="2" charset="0"/>
              </a:rPr>
              <a:t>Tıklayın;</a:t>
            </a:r>
          </a:p>
          <a:p>
            <a:pPr algn="just" eaLnBrk="1" hangingPunct="1">
              <a:spcAft>
                <a:spcPts val="600"/>
              </a:spcAft>
            </a:pPr>
            <a:r>
              <a:rPr lang="tr-TR" sz="1000" kern="1200" dirty="0">
                <a:solidFill>
                  <a:schemeClr val="tx1"/>
                </a:solidFill>
                <a:latin typeface="Roboto" panose="02000000000000000000" pitchFamily="2" charset="0"/>
                <a:ea typeface="Roboto" panose="02000000000000000000" pitchFamily="2" charset="0"/>
              </a:rPr>
              <a:t>İtfaiyeye haber verdikten sonra uygun şartlar varsa ve eğitim alınmışsa</a:t>
            </a:r>
            <a:r>
              <a:rPr lang="tr-TR" sz="1000" kern="1200" baseline="0" dirty="0">
                <a:solidFill>
                  <a:schemeClr val="tx1"/>
                </a:solidFill>
                <a:latin typeface="Roboto" panose="02000000000000000000" pitchFamily="2" charset="0"/>
                <a:ea typeface="Roboto" panose="02000000000000000000" pitchFamily="2" charset="0"/>
              </a:rPr>
              <a:t> </a:t>
            </a:r>
            <a:r>
              <a:rPr lang="tr-TR" sz="1000" kern="1200" dirty="0">
                <a:solidFill>
                  <a:schemeClr val="tx1"/>
                </a:solidFill>
                <a:latin typeface="Roboto" panose="02000000000000000000" pitchFamily="2" charset="0"/>
                <a:ea typeface="Roboto" panose="02000000000000000000" pitchFamily="2" charset="0"/>
              </a:rPr>
              <a:t>yangına müdahale edilebilir. </a:t>
            </a:r>
            <a:r>
              <a:rPr lang="tr-TR" sz="1000" kern="1200" dirty="0">
                <a:solidFill>
                  <a:schemeClr val="tx1"/>
                </a:solidFill>
                <a:effectLst/>
                <a:latin typeface="Roboto" panose="02000000000000000000" pitchFamily="2" charset="0"/>
                <a:ea typeface="Roboto" panose="02000000000000000000" pitchFamily="2" charset="0"/>
              </a:rPr>
              <a:t>Eğer yangın küçükse ve çalışır durumda bir yangın söndürücünüz varsa </a:t>
            </a:r>
            <a:r>
              <a:rPr lang="tr-TR" sz="1000" b="1" kern="1200" dirty="0">
                <a:solidFill>
                  <a:schemeClr val="tx1"/>
                </a:solidFill>
                <a:effectLst/>
                <a:latin typeface="Roboto" panose="02000000000000000000" pitchFamily="2" charset="0"/>
                <a:ea typeface="Roboto" panose="02000000000000000000" pitchFamily="2" charset="0"/>
              </a:rPr>
              <a:t>P.A.S.S. </a:t>
            </a:r>
            <a:r>
              <a:rPr lang="tr-TR" sz="1000" kern="1200" dirty="0">
                <a:solidFill>
                  <a:schemeClr val="tx1"/>
                </a:solidFill>
                <a:effectLst/>
                <a:latin typeface="Roboto" panose="02000000000000000000" pitchFamily="2" charset="0"/>
                <a:ea typeface="Roboto" panose="02000000000000000000" pitchFamily="2" charset="0"/>
              </a:rPr>
              <a:t>kısaltmasına uygun bir şekilde yangını söndürmeye çalışın.</a:t>
            </a:r>
          </a:p>
          <a:p>
            <a:pPr algn="just">
              <a:spcAft>
                <a:spcPts val="600"/>
              </a:spcAft>
            </a:pPr>
            <a:r>
              <a:rPr lang="tr-TR" sz="1000" b="1" kern="1200" dirty="0">
                <a:solidFill>
                  <a:schemeClr val="tx1"/>
                </a:solidFill>
                <a:effectLst/>
                <a:latin typeface="Roboto" panose="02000000000000000000" pitchFamily="2" charset="0"/>
                <a:ea typeface="Roboto" panose="02000000000000000000" pitchFamily="2" charset="0"/>
              </a:rPr>
              <a:t>P.A.S.S.</a:t>
            </a:r>
            <a:endParaRPr lang="tr-TR" sz="1000" kern="1200" dirty="0">
              <a:solidFill>
                <a:schemeClr val="tx1"/>
              </a:solidFill>
              <a:effectLst/>
              <a:latin typeface="Roboto" panose="02000000000000000000" pitchFamily="2" charset="0"/>
              <a:ea typeface="Roboto" panose="02000000000000000000" pitchFamily="2" charset="0"/>
            </a:endParaRPr>
          </a:p>
          <a:p>
            <a:pPr algn="just">
              <a:spcAft>
                <a:spcPts val="600"/>
              </a:spcAft>
            </a:pPr>
            <a:r>
              <a:rPr lang="tr-TR" sz="1000" b="1" kern="1200" dirty="0">
                <a:solidFill>
                  <a:schemeClr val="tx1"/>
                </a:solidFill>
                <a:effectLst/>
                <a:latin typeface="Roboto" panose="02000000000000000000" pitchFamily="2" charset="0"/>
                <a:ea typeface="Roboto" panose="02000000000000000000" pitchFamily="2" charset="0"/>
              </a:rPr>
              <a:t>P</a:t>
            </a:r>
            <a:r>
              <a:rPr lang="tr-TR" sz="1000" kern="1200" dirty="0">
                <a:solidFill>
                  <a:schemeClr val="tx1"/>
                </a:solidFill>
                <a:effectLst/>
                <a:latin typeface="Roboto" panose="02000000000000000000" pitchFamily="2" charset="0"/>
                <a:ea typeface="Roboto" panose="02000000000000000000" pitchFamily="2" charset="0"/>
              </a:rPr>
              <a:t>imi çek: Yangın söndürme cihazının üzerinde bulunan metal pimi zorlayarak çekin.</a:t>
            </a:r>
          </a:p>
          <a:p>
            <a:pPr algn="just">
              <a:spcAft>
                <a:spcPts val="600"/>
              </a:spcAft>
            </a:pPr>
            <a:r>
              <a:rPr lang="tr-TR" sz="1000" b="1" kern="1200" dirty="0">
                <a:solidFill>
                  <a:schemeClr val="tx1"/>
                </a:solidFill>
                <a:effectLst/>
                <a:latin typeface="Roboto" panose="02000000000000000000" pitchFamily="2" charset="0"/>
                <a:ea typeface="Roboto" panose="02000000000000000000" pitchFamily="2" charset="0"/>
              </a:rPr>
              <a:t>A</a:t>
            </a:r>
            <a:r>
              <a:rPr lang="tr-TR" sz="1000" kern="1200" dirty="0">
                <a:solidFill>
                  <a:schemeClr val="tx1"/>
                </a:solidFill>
                <a:effectLst/>
                <a:latin typeface="Roboto" panose="02000000000000000000" pitchFamily="2" charset="0"/>
                <a:ea typeface="Roboto" panose="02000000000000000000" pitchFamily="2" charset="0"/>
              </a:rPr>
              <a:t>teşe yönelt: Yangın söndürücünün hortumunu ateşin kaynağına doğru yöneltin. Yangına 1 metreden fazla yaklaşmayın.</a:t>
            </a:r>
          </a:p>
          <a:p>
            <a:pPr algn="just">
              <a:spcAft>
                <a:spcPts val="600"/>
              </a:spcAft>
            </a:pPr>
            <a:r>
              <a:rPr lang="tr-TR" sz="1000" b="1" kern="1200" dirty="0">
                <a:solidFill>
                  <a:schemeClr val="tx1"/>
                </a:solidFill>
                <a:effectLst/>
                <a:latin typeface="Roboto" panose="02000000000000000000" pitchFamily="2" charset="0"/>
                <a:ea typeface="Roboto" panose="02000000000000000000" pitchFamily="2" charset="0"/>
              </a:rPr>
              <a:t>S</a:t>
            </a:r>
            <a:r>
              <a:rPr lang="tr-TR" sz="1000" kern="1200" dirty="0">
                <a:solidFill>
                  <a:schemeClr val="tx1"/>
                </a:solidFill>
                <a:effectLst/>
                <a:latin typeface="Roboto" panose="02000000000000000000" pitchFamily="2" charset="0"/>
                <a:ea typeface="Roboto" panose="02000000000000000000" pitchFamily="2" charset="0"/>
              </a:rPr>
              <a:t>ık: Yangın söndürücüyü ateşe belli bir mesafede tutarak ve rüzgârı arkanıza alarak ateşin kaynağına sıkın.</a:t>
            </a:r>
          </a:p>
          <a:p>
            <a:pPr algn="just">
              <a:spcAft>
                <a:spcPts val="600"/>
              </a:spcAft>
            </a:pPr>
            <a:r>
              <a:rPr lang="tr-TR" sz="1000" b="1" kern="1200" dirty="0">
                <a:solidFill>
                  <a:schemeClr val="tx1"/>
                </a:solidFill>
                <a:effectLst/>
                <a:latin typeface="Roboto" panose="02000000000000000000" pitchFamily="2" charset="0"/>
                <a:ea typeface="Roboto" panose="02000000000000000000" pitchFamily="2" charset="0"/>
              </a:rPr>
              <a:t>S</a:t>
            </a:r>
            <a:r>
              <a:rPr lang="tr-TR" sz="1000" kern="1200" dirty="0">
                <a:solidFill>
                  <a:schemeClr val="tx1"/>
                </a:solidFill>
                <a:effectLst/>
                <a:latin typeface="Roboto" panose="02000000000000000000" pitchFamily="2" charset="0"/>
                <a:ea typeface="Roboto" panose="02000000000000000000" pitchFamily="2" charset="0"/>
              </a:rPr>
              <a:t>üpür: Yangın sönünceye kadar süpürür gibi yaparak sıkmaya devam edin</a:t>
            </a:r>
          </a:p>
          <a:p>
            <a:pPr algn="just">
              <a:spcAft>
                <a:spcPts val="600"/>
              </a:spcAft>
            </a:pPr>
            <a:r>
              <a:rPr lang="tr-TR" sz="1000" b="1" kern="1200" dirty="0">
                <a:solidFill>
                  <a:schemeClr val="tx1"/>
                </a:solidFill>
                <a:effectLst/>
                <a:latin typeface="Roboto" panose="02000000000000000000" pitchFamily="2" charset="0"/>
                <a:ea typeface="Roboto" panose="02000000000000000000" pitchFamily="2" charset="0"/>
              </a:rPr>
              <a:t>Bir kez sıkılan yangın söndürücü tam olarak boşalmasa bile tekrar doldurulmalıdır.</a:t>
            </a:r>
            <a:endParaRPr lang="tr-TR" sz="1000" kern="1200" dirty="0">
              <a:solidFill>
                <a:schemeClr val="tx1"/>
              </a:solidFill>
              <a:effectLst/>
              <a:latin typeface="Roboto" panose="02000000000000000000" pitchFamily="2" charset="0"/>
              <a:ea typeface="Roboto" panose="02000000000000000000" pitchFamily="2" charset="0"/>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b="1" u="sng" dirty="0">
                <a:solidFill>
                  <a:schemeClr val="tx2"/>
                </a:solidFill>
                <a:latin typeface="Roboto" panose="02000000000000000000" pitchFamily="2" charset="0"/>
                <a:ea typeface="Roboto" panose="02000000000000000000" pitchFamily="2" charset="0"/>
              </a:rPr>
              <a:t>Tıklayın;</a:t>
            </a: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kern="1200" dirty="0">
                <a:solidFill>
                  <a:schemeClr val="tx1"/>
                </a:solidFill>
                <a:latin typeface="Roboto" panose="02000000000000000000" pitchFamily="2" charset="0"/>
                <a:ea typeface="Roboto" panose="02000000000000000000" pitchFamily="2" charset="0"/>
              </a:rPr>
              <a:t>Yangın büyümüşse mutlaka kaçmalı ve risk alınmamalıdır. Yangın yerine açılan tüm kapılar kapatılmalı fakat kilitlenmemelidir. Kapılar kapatılarak yangının büyümesi engellenmiş olur. </a:t>
            </a:r>
            <a:r>
              <a:rPr lang="tr-TR" sz="1000" kern="1200" dirty="0">
                <a:solidFill>
                  <a:schemeClr val="tx1"/>
                </a:solidFill>
                <a:effectLst/>
                <a:latin typeface="Roboto" panose="02000000000000000000" pitchFamily="2" charset="0"/>
                <a:ea typeface="Roboto" panose="02000000000000000000" pitchFamily="2" charset="0"/>
              </a:rPr>
              <a:t>Dumandan boğulmamak için, yardım gelene kadar eğilerek veya çömelerek ilerlemeli, mümkünse ağzımızı ve burnumuzu ıslak mendil veya bez parçasıyla örterek nefes almalıyız. Daha sonra önceden belirlediğimiz toplanma alanına gitmeliyiz. </a:t>
            </a: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b="1" u="sng" dirty="0">
                <a:solidFill>
                  <a:schemeClr val="tx2"/>
                </a:solidFill>
                <a:latin typeface="Roboto" panose="02000000000000000000" pitchFamily="2" charset="0"/>
                <a:ea typeface="Roboto" panose="02000000000000000000" pitchFamily="2" charset="0"/>
              </a:rPr>
              <a:t>Tıklayın;</a:t>
            </a:r>
          </a:p>
          <a:p>
            <a:pPr algn="just">
              <a:spcAft>
                <a:spcPts val="600"/>
              </a:spcAft>
              <a:buFont typeface="Arial" pitchFamily="34" charset="0"/>
              <a:buNone/>
            </a:pPr>
            <a:r>
              <a:rPr lang="tr-TR" sz="1000" kern="1200" dirty="0">
                <a:solidFill>
                  <a:schemeClr val="tx1"/>
                </a:solidFill>
                <a:latin typeface="Roboto" panose="02000000000000000000" pitchFamily="2" charset="0"/>
                <a:ea typeface="Roboto" panose="02000000000000000000" pitchFamily="2" charset="0"/>
              </a:rPr>
              <a:t>Giysileriniz tutuşursa derhal </a:t>
            </a:r>
            <a:r>
              <a:rPr lang="tr-TR" sz="1000" b="1" kern="1200" dirty="0" err="1">
                <a:solidFill>
                  <a:schemeClr val="tx1"/>
                </a:solidFill>
                <a:latin typeface="Roboto" panose="02000000000000000000" pitchFamily="2" charset="0"/>
                <a:ea typeface="Roboto" panose="02000000000000000000" pitchFamily="2" charset="0"/>
              </a:rPr>
              <a:t>DUR</a:t>
            </a:r>
            <a:r>
              <a:rPr lang="tr-TR" sz="1000" kern="1200" dirty="0" err="1">
                <a:solidFill>
                  <a:schemeClr val="tx1"/>
                </a:solidFill>
                <a:latin typeface="Roboto" panose="02000000000000000000" pitchFamily="2" charset="0"/>
                <a:ea typeface="Roboto" panose="02000000000000000000" pitchFamily="2" charset="0"/>
              </a:rPr>
              <a:t>un</a:t>
            </a:r>
            <a:r>
              <a:rPr lang="tr-TR" sz="1000" b="1" kern="1200" dirty="0">
                <a:solidFill>
                  <a:schemeClr val="tx1"/>
                </a:solidFill>
                <a:latin typeface="Roboto" panose="02000000000000000000" pitchFamily="2" charset="0"/>
                <a:ea typeface="Roboto" panose="02000000000000000000" pitchFamily="2" charset="0"/>
              </a:rPr>
              <a:t>, </a:t>
            </a:r>
            <a:r>
              <a:rPr lang="tr-TR" sz="1000" b="1" kern="1200" dirty="0" err="1">
                <a:solidFill>
                  <a:schemeClr val="tx1"/>
                </a:solidFill>
                <a:latin typeface="Roboto" panose="02000000000000000000" pitchFamily="2" charset="0"/>
                <a:ea typeface="Roboto" panose="02000000000000000000" pitchFamily="2" charset="0"/>
              </a:rPr>
              <a:t>YAT</a:t>
            </a:r>
            <a:r>
              <a:rPr lang="tr-TR" sz="1000" kern="1200" dirty="0" err="1">
                <a:solidFill>
                  <a:schemeClr val="tx1"/>
                </a:solidFill>
                <a:latin typeface="Roboto" panose="02000000000000000000" pitchFamily="2" charset="0"/>
                <a:ea typeface="Roboto" panose="02000000000000000000" pitchFamily="2" charset="0"/>
              </a:rPr>
              <a:t>ın</a:t>
            </a:r>
            <a:r>
              <a:rPr lang="tr-TR" sz="1000" kern="1200" dirty="0">
                <a:solidFill>
                  <a:schemeClr val="tx1"/>
                </a:solidFill>
                <a:latin typeface="Roboto" panose="02000000000000000000" pitchFamily="2" charset="0"/>
                <a:ea typeface="Roboto" panose="02000000000000000000" pitchFamily="2" charset="0"/>
              </a:rPr>
              <a:t> ve </a:t>
            </a:r>
            <a:r>
              <a:rPr lang="tr-TR" sz="1000" b="1" kern="1200" dirty="0" err="1">
                <a:solidFill>
                  <a:schemeClr val="tx1"/>
                </a:solidFill>
                <a:latin typeface="Roboto" panose="02000000000000000000" pitchFamily="2" charset="0"/>
                <a:ea typeface="Roboto" panose="02000000000000000000" pitchFamily="2" charset="0"/>
              </a:rPr>
              <a:t>YUVARLAN</a:t>
            </a:r>
            <a:r>
              <a:rPr lang="tr-TR" sz="1000" kern="1200" dirty="0" err="1">
                <a:solidFill>
                  <a:schemeClr val="tx1"/>
                </a:solidFill>
                <a:latin typeface="Roboto" panose="02000000000000000000" pitchFamily="2" charset="0"/>
                <a:ea typeface="Roboto" panose="02000000000000000000" pitchFamily="2" charset="0"/>
              </a:rPr>
              <a:t>ın</a:t>
            </a:r>
            <a:r>
              <a:rPr lang="tr-TR" sz="1000" kern="1200" dirty="0">
                <a:solidFill>
                  <a:schemeClr val="tx1"/>
                </a:solidFill>
                <a:latin typeface="Roboto" panose="02000000000000000000" pitchFamily="2" charset="0"/>
                <a:ea typeface="Roboto" panose="02000000000000000000" pitchFamily="2" charset="0"/>
              </a:rPr>
              <a:t>. Ellerinizle yüzünüzü kapatarak yerde etrafınızda dönün. Ateş sönene kadar yuvarlanmaya devam edin.</a:t>
            </a:r>
          </a:p>
          <a:p>
            <a:pPr algn="just">
              <a:spcAft>
                <a:spcPts val="600"/>
              </a:spcAft>
            </a:pPr>
            <a:endParaRPr lang="tr-TR" sz="1000" dirty="0">
              <a:latin typeface="Roboto" panose="02000000000000000000" pitchFamily="2" charset="0"/>
              <a:ea typeface="Roboto" panose="02000000000000000000" pitchFamily="2" charset="0"/>
            </a:endParaRPr>
          </a:p>
        </p:txBody>
      </p:sp>
      <p:sp>
        <p:nvSpPr>
          <p:cNvPr id="4" name="Slayt Numarası Yer Tutucusu 3"/>
          <p:cNvSpPr>
            <a:spLocks noGrp="1"/>
          </p:cNvSpPr>
          <p:nvPr>
            <p:ph type="sldNum" sz="quarter" idx="5"/>
          </p:nvPr>
        </p:nvSpPr>
        <p:spPr/>
        <p:txBody>
          <a:bodyPr/>
          <a:lstStyle/>
          <a:p>
            <a:fld id="{4998BAFA-7B26-44C2-9B69-5F7639683827}" type="slidenum">
              <a:rPr lang="tr-TR" smtClean="0"/>
              <a:t>31</a:t>
            </a:fld>
            <a:endParaRPr lang="tr-TR"/>
          </a:p>
        </p:txBody>
      </p:sp>
    </p:spTree>
    <p:extLst>
      <p:ext uri="{BB962C8B-B14F-4D97-AF65-F5344CB8AC3E}">
        <p14:creationId xmlns:p14="http://schemas.microsoft.com/office/powerpoint/2010/main" val="29694640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eaLnBrk="1" hangingPunct="1">
              <a:lnSpc>
                <a:spcPct val="80000"/>
              </a:lnSpc>
              <a:spcBef>
                <a:spcPct val="0"/>
              </a:spcBef>
              <a:buFont typeface="Arial" pitchFamily="34" charset="0"/>
              <a:buNone/>
              <a:defRPr/>
            </a:pPr>
            <a:r>
              <a:rPr lang="tr-TR" sz="1000" b="1" kern="1200" dirty="0">
                <a:solidFill>
                  <a:schemeClr val="tx1"/>
                </a:solidFill>
                <a:latin typeface="Roboto" panose="02000000000000000000" pitchFamily="2" charset="0"/>
                <a:ea typeface="Roboto" panose="02000000000000000000" pitchFamily="2" charset="0"/>
              </a:rPr>
              <a:t>Önerilen Süre: 1</a:t>
            </a:r>
            <a:r>
              <a:rPr lang="tr-TR" sz="1000" b="1" kern="1200" baseline="0" dirty="0">
                <a:solidFill>
                  <a:schemeClr val="tx1"/>
                </a:solidFill>
                <a:latin typeface="Roboto" panose="02000000000000000000" pitchFamily="2" charset="0"/>
                <a:ea typeface="Roboto" panose="02000000000000000000" pitchFamily="2" charset="0"/>
              </a:rPr>
              <a:t> dk. </a:t>
            </a:r>
          </a:p>
          <a:p>
            <a:pPr marL="0" marR="0" lvl="0" indent="0" algn="l" defTabSz="914400" rtl="0" eaLnBrk="1" fontAlgn="auto" latinLnBrk="0" hangingPunct="1">
              <a:lnSpc>
                <a:spcPct val="90000"/>
              </a:lnSpc>
              <a:spcBef>
                <a:spcPct val="0"/>
              </a:spcBef>
              <a:spcAft>
                <a:spcPts val="600"/>
              </a:spcAft>
              <a:buClrTx/>
              <a:buSzTx/>
              <a:buFontTx/>
              <a:buNone/>
              <a:tabLst/>
              <a:defRPr/>
            </a:pPr>
            <a:r>
              <a:rPr lang="tr-TR" altLang="tr-TR" sz="1000" b="1" i="1" dirty="0">
                <a:latin typeface="Roboto" panose="02000000000000000000" pitchFamily="2" charset="0"/>
                <a:ea typeface="Roboto" panose="02000000000000000000" pitchFamily="2" charset="0"/>
              </a:rPr>
              <a:t>Slayt animasyonu tıklayınca başlar, sessizdir.</a:t>
            </a:r>
            <a:endParaRPr lang="tr-TR" altLang="tr-TR" sz="1000" i="1" dirty="0">
              <a:latin typeface="Roboto" panose="02000000000000000000" pitchFamily="2" charset="0"/>
              <a:ea typeface="Roboto" panose="02000000000000000000" pitchFamily="2" charset="0"/>
            </a:endParaRPr>
          </a:p>
          <a:p>
            <a:endParaRPr lang="tr-TR" sz="1000" kern="1200" dirty="0">
              <a:solidFill>
                <a:schemeClr val="tx1"/>
              </a:solidFill>
              <a:latin typeface="Roboto" panose="02000000000000000000" pitchFamily="2" charset="0"/>
              <a:ea typeface="Roboto" panose="02000000000000000000" pitchFamily="2" charset="0"/>
            </a:endParaRPr>
          </a:p>
          <a:p>
            <a:pPr algn="just">
              <a:spcAft>
                <a:spcPts val="600"/>
              </a:spcAft>
            </a:pPr>
            <a:r>
              <a:rPr lang="tr-TR" sz="1000" kern="1200" dirty="0">
                <a:solidFill>
                  <a:schemeClr val="tx1"/>
                </a:solidFill>
                <a:latin typeface="Roboto" panose="02000000000000000000" pitchFamily="2" charset="0"/>
                <a:ea typeface="Roboto" panose="02000000000000000000" pitchFamily="2" charset="0"/>
              </a:rPr>
              <a:t>Yaşadığımız alanlarda seller ile de karşılaşabiliriz. Özellikle</a:t>
            </a:r>
            <a:r>
              <a:rPr lang="tr-TR" sz="1000" kern="1200" baseline="0" dirty="0">
                <a:solidFill>
                  <a:schemeClr val="tx1"/>
                </a:solidFill>
                <a:latin typeface="Roboto" panose="02000000000000000000" pitchFamily="2" charset="0"/>
                <a:ea typeface="Roboto" panose="02000000000000000000" pitchFamily="2" charset="0"/>
              </a:rPr>
              <a:t> s</a:t>
            </a:r>
            <a:r>
              <a:rPr lang="tr-TR" sz="1000" kern="1200" dirty="0">
                <a:solidFill>
                  <a:schemeClr val="tx1"/>
                </a:solidFill>
                <a:latin typeface="Roboto" panose="02000000000000000000" pitchFamily="2" charset="0"/>
                <a:ea typeface="Roboto" panose="02000000000000000000" pitchFamily="2" charset="0"/>
              </a:rPr>
              <a:t>el uyarısı yapıldığında;</a:t>
            </a: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b="1" u="sng" dirty="0">
                <a:solidFill>
                  <a:schemeClr val="tx2"/>
                </a:solidFill>
                <a:latin typeface="Roboto" panose="02000000000000000000" pitchFamily="2" charset="0"/>
                <a:ea typeface="Roboto" panose="02000000000000000000" pitchFamily="2" charset="0"/>
              </a:rPr>
              <a:t>Tıklayın;</a:t>
            </a:r>
          </a:p>
          <a:p>
            <a:pPr marL="252000" lvl="0" indent="-180000" algn="just">
              <a:spcAft>
                <a:spcPts val="300"/>
              </a:spcAft>
              <a:buFont typeface="Arial" panose="020B0604020202020204" pitchFamily="34" charset="0"/>
              <a:buChar char="•"/>
            </a:pPr>
            <a:r>
              <a:rPr lang="tr-TR" sz="1000" kern="1200" dirty="0">
                <a:solidFill>
                  <a:schemeClr val="tx1"/>
                </a:solidFill>
                <a:latin typeface="Roboto" panose="02000000000000000000" pitchFamily="2" charset="0"/>
                <a:ea typeface="Roboto" panose="02000000000000000000" pitchFamily="2" charset="0"/>
              </a:rPr>
              <a:t>Sel öncesi hazırlıklarınızı gözden geçirin, planınızı uygulamaya koyarak gerekli ek önlemleri alın,</a:t>
            </a:r>
          </a:p>
          <a:p>
            <a:pPr marL="252000" marR="0" lvl="0" indent="-180000" algn="just"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tr-TR" sz="1000" kern="1200" dirty="0">
                <a:solidFill>
                  <a:schemeClr val="tx1"/>
                </a:solidFill>
                <a:latin typeface="Roboto" panose="02000000000000000000" pitchFamily="2" charset="0"/>
                <a:ea typeface="Roboto" panose="02000000000000000000" pitchFamily="2" charset="0"/>
              </a:rPr>
              <a:t>Evdeki banyo küvetini ve kapları, şebeke suyunun kirlenme ihtimaline karşı temiz su ile doldurun,</a:t>
            </a:r>
          </a:p>
          <a:p>
            <a:pPr marL="252000" marR="0" lvl="0" indent="-180000" algn="just"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tr-TR" sz="1000" kern="1200" dirty="0">
                <a:solidFill>
                  <a:schemeClr val="tx1"/>
                </a:solidFill>
                <a:latin typeface="Roboto" panose="02000000000000000000" pitchFamily="2" charset="0"/>
                <a:ea typeface="Roboto" panose="02000000000000000000" pitchFamily="2" charset="0"/>
              </a:rPr>
              <a:t>Elektrikli ev aletlerini fişten çekin; sigortaları ve vanaları kapatın,</a:t>
            </a:r>
          </a:p>
          <a:p>
            <a:pPr marL="252000" lvl="0" indent="-180000" algn="just">
              <a:spcAft>
                <a:spcPts val="300"/>
              </a:spcAft>
              <a:buFont typeface="Arial" panose="020B0604020202020204" pitchFamily="34" charset="0"/>
              <a:buChar char="•"/>
            </a:pPr>
            <a:r>
              <a:rPr lang="tr-TR" sz="1000" kern="1200" dirty="0">
                <a:solidFill>
                  <a:schemeClr val="tx1"/>
                </a:solidFill>
                <a:latin typeface="Roboto" panose="02000000000000000000" pitchFamily="2" charset="0"/>
                <a:ea typeface="Roboto" panose="02000000000000000000" pitchFamily="2" charset="0"/>
              </a:rPr>
              <a:t>Afet ve acil durum çantanızı yanınıza alın,</a:t>
            </a:r>
          </a:p>
          <a:p>
            <a:pPr marL="252000" lvl="0" indent="-180000" algn="just">
              <a:spcAft>
                <a:spcPts val="300"/>
              </a:spcAft>
              <a:buFont typeface="Arial" panose="020B0604020202020204" pitchFamily="34" charset="0"/>
              <a:buChar char="•"/>
            </a:pPr>
            <a:r>
              <a:rPr lang="tr-TR" sz="1000" kern="1200" dirty="0">
                <a:solidFill>
                  <a:schemeClr val="tx1"/>
                </a:solidFill>
                <a:latin typeface="Roboto" panose="02000000000000000000" pitchFamily="2" charset="0"/>
                <a:ea typeface="Roboto" panose="02000000000000000000" pitchFamily="2" charset="0"/>
              </a:rPr>
              <a:t>Bina dışında bulunan ve akıntıyla sürüklenip zarara yol açabilecek mangal, çöp kovası vb. eşyaları bağlayın ya da daha güvenli bir yere kaldırın.</a:t>
            </a:r>
          </a:p>
          <a:p>
            <a:pPr marL="252000" marR="0" lvl="0" indent="-180000" algn="just"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tr-TR" sz="1000" kern="1200" dirty="0">
                <a:solidFill>
                  <a:schemeClr val="tx1"/>
                </a:solidFill>
                <a:latin typeface="Roboto" panose="02000000000000000000" pitchFamily="2" charset="0"/>
                <a:ea typeface="Roboto" panose="02000000000000000000" pitchFamily="2" charset="0"/>
              </a:rPr>
              <a:t>Yüksek bir yere çıkmak üzere harekete geçin. </a:t>
            </a:r>
          </a:p>
          <a:p>
            <a:pPr marL="252000" marR="0" lvl="0" indent="-180000" algn="just"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tr-TR" sz="1000" kern="1200" dirty="0">
                <a:solidFill>
                  <a:schemeClr val="tx1"/>
                </a:solidFill>
                <a:latin typeface="Roboto" panose="02000000000000000000" pitchFamily="2" charset="0"/>
                <a:ea typeface="Roboto" panose="02000000000000000000" pitchFamily="2" charset="0"/>
              </a:rPr>
              <a:t>Dere yatağı, nehir, hendek, vadi ve kanyon gibi yerlerden uzak durun. </a:t>
            </a:r>
          </a:p>
          <a:p>
            <a:pPr marL="0" marR="0" lvl="0" indent="0" algn="just" defTabSz="914400" rtl="0" eaLnBrk="1" fontAlgn="auto" latinLnBrk="0" hangingPunct="1">
              <a:lnSpc>
                <a:spcPct val="100000"/>
              </a:lnSpc>
              <a:spcBef>
                <a:spcPts val="1200"/>
              </a:spcBef>
              <a:spcAft>
                <a:spcPts val="600"/>
              </a:spcAft>
              <a:buClrTx/>
              <a:buSzTx/>
              <a:buFontTx/>
              <a:buNone/>
              <a:tabLst/>
              <a:defRPr/>
            </a:pPr>
            <a:r>
              <a:rPr lang="tr-TR" sz="1000" b="1" u="sng" dirty="0">
                <a:solidFill>
                  <a:schemeClr val="tx2"/>
                </a:solidFill>
                <a:latin typeface="Roboto" panose="02000000000000000000" pitchFamily="2" charset="0"/>
                <a:ea typeface="Roboto" panose="02000000000000000000" pitchFamily="2" charset="0"/>
              </a:rPr>
              <a:t>Tıklayın;</a:t>
            </a:r>
          </a:p>
          <a:p>
            <a:pPr algn="just">
              <a:spcAft>
                <a:spcPts val="600"/>
              </a:spcAft>
            </a:pPr>
            <a:r>
              <a:rPr lang="tr-TR" sz="1000" kern="1200" dirty="0">
                <a:solidFill>
                  <a:schemeClr val="tx1"/>
                </a:solidFill>
                <a:latin typeface="Roboto" panose="02000000000000000000" pitchFamily="2" charset="0"/>
                <a:ea typeface="Roboto" panose="02000000000000000000" pitchFamily="2" charset="0"/>
              </a:rPr>
              <a:t>Sel başladığında ise;</a:t>
            </a:r>
          </a:p>
          <a:p>
            <a:pPr marL="252000" indent="-180000" algn="just">
              <a:spcAft>
                <a:spcPts val="300"/>
              </a:spcAft>
              <a:buFont typeface="Arial" panose="020B0604020202020204" pitchFamily="34" charset="0"/>
              <a:buChar char="•"/>
            </a:pPr>
            <a:r>
              <a:rPr lang="tr-TR" sz="1000" dirty="0">
                <a:latin typeface="Roboto" panose="02000000000000000000" pitchFamily="2" charset="0"/>
                <a:ea typeface="Roboto" panose="02000000000000000000" pitchFamily="2" charset="0"/>
              </a:rPr>
              <a:t>Sakin olun.</a:t>
            </a:r>
          </a:p>
          <a:p>
            <a:pPr marL="252000" indent="-180000" algn="just">
              <a:spcAft>
                <a:spcPts val="300"/>
              </a:spcAft>
              <a:buFont typeface="Arial" panose="020B0604020202020204" pitchFamily="34" charset="0"/>
              <a:buChar char="•"/>
            </a:pPr>
            <a:r>
              <a:rPr lang="tr-TR" sz="1000" dirty="0">
                <a:latin typeface="Roboto" panose="02000000000000000000" pitchFamily="2" charset="0"/>
                <a:ea typeface="Roboto" panose="02000000000000000000" pitchFamily="2" charset="0"/>
              </a:rPr>
              <a:t>Su yatağı ve çukur bölgeleri hemen terk edin. Zaman kaybetmeden mümkün olduğunca yüksek ve güvenli bölgelere gidin. </a:t>
            </a:r>
          </a:p>
          <a:p>
            <a:pPr marL="252000" indent="-180000" algn="just">
              <a:spcAft>
                <a:spcPts val="300"/>
              </a:spcAft>
              <a:buFont typeface="Arial" panose="020B0604020202020204" pitchFamily="34" charset="0"/>
              <a:buChar char="•"/>
            </a:pPr>
            <a:r>
              <a:rPr lang="tr-TR" sz="1000" dirty="0">
                <a:latin typeface="Roboto" panose="02000000000000000000" pitchFamily="2" charset="0"/>
                <a:ea typeface="Roboto" panose="02000000000000000000" pitchFamily="2" charset="0"/>
              </a:rPr>
              <a:t>Sel suyu, akıntı ya da nehirlerde yürümeye çalışmayın. Hızla akan 15-20 cm derinlikteki suyun bir insanı devirip sürükleyebileceğini aklınızdan çıkarmayın. </a:t>
            </a:r>
          </a:p>
          <a:p>
            <a:pPr marL="252000" indent="-180000" algn="just">
              <a:spcAft>
                <a:spcPts val="300"/>
              </a:spcAft>
              <a:buFont typeface="Arial" panose="020B0604020202020204" pitchFamily="34" charset="0"/>
              <a:buChar char="•"/>
            </a:pPr>
            <a:r>
              <a:rPr lang="tr-TR" sz="1000" dirty="0">
                <a:latin typeface="Roboto" panose="02000000000000000000" pitchFamily="2" charset="0"/>
                <a:ea typeface="Roboto" panose="02000000000000000000" pitchFamily="2" charset="0"/>
              </a:rPr>
              <a:t>Asla suda karşıdan karşıya geçmeye çalışmayın. </a:t>
            </a:r>
          </a:p>
          <a:p>
            <a:pPr marL="252000" indent="-180000" algn="just">
              <a:spcAft>
                <a:spcPts val="300"/>
              </a:spcAft>
              <a:buFont typeface="Arial" panose="020B0604020202020204" pitchFamily="34" charset="0"/>
              <a:buChar char="•"/>
            </a:pPr>
            <a:r>
              <a:rPr lang="tr-TR" sz="1000" dirty="0">
                <a:latin typeface="Roboto" panose="02000000000000000000" pitchFamily="2" charset="0"/>
                <a:ea typeface="Roboto" panose="02000000000000000000" pitchFamily="2" charset="0"/>
              </a:rPr>
              <a:t>Elektrik kaynaklarından uzak durun, elektrik çarpabilir.</a:t>
            </a:r>
          </a:p>
          <a:p>
            <a:pPr marL="252000" indent="-180000" algn="just">
              <a:spcAft>
                <a:spcPts val="300"/>
              </a:spcAft>
              <a:buFont typeface="Arial" panose="020B0604020202020204" pitchFamily="34" charset="0"/>
              <a:buChar char="•"/>
            </a:pPr>
            <a:r>
              <a:rPr lang="tr-TR" sz="1000" dirty="0">
                <a:latin typeface="Roboto" panose="02000000000000000000" pitchFamily="2" charset="0"/>
                <a:ea typeface="Roboto" panose="02000000000000000000" pitchFamily="2" charset="0"/>
              </a:rPr>
              <a:t>Asla sel suyu içinde araba kullanmayın; Aracınızı selden etkilenmeyecek yüksek kesimlerde bir yere çekin. </a:t>
            </a:r>
          </a:p>
          <a:p>
            <a:pPr marL="252000" indent="-180000" algn="just">
              <a:spcAft>
                <a:spcPts val="300"/>
              </a:spcAft>
              <a:buFont typeface="Arial" panose="020B0604020202020204" pitchFamily="34" charset="0"/>
              <a:buChar char="•"/>
            </a:pPr>
            <a:r>
              <a:rPr lang="tr-TR" sz="1000" dirty="0">
                <a:latin typeface="Roboto" panose="02000000000000000000" pitchFamily="2" charset="0"/>
                <a:ea typeface="Roboto" panose="02000000000000000000" pitchFamily="2" charset="0"/>
              </a:rPr>
              <a:t>Sel sırasında araç içindeyseniz asla su ile kaplı yoldan gitmeye çalışmayın. </a:t>
            </a:r>
          </a:p>
          <a:p>
            <a:pPr marL="252000" indent="-180000" algn="just">
              <a:spcAft>
                <a:spcPts val="300"/>
              </a:spcAft>
              <a:buFont typeface="Arial" panose="020B0604020202020204" pitchFamily="34" charset="0"/>
              <a:buChar char="•"/>
            </a:pPr>
            <a:r>
              <a:rPr lang="tr-TR" sz="1000" dirty="0">
                <a:latin typeface="Roboto" panose="02000000000000000000" pitchFamily="2" charset="0"/>
                <a:ea typeface="Roboto" panose="02000000000000000000" pitchFamily="2" charset="0"/>
              </a:rPr>
              <a:t>Sel sularının temas ettiği yiyecekleri yemeyin.</a:t>
            </a:r>
          </a:p>
          <a:p>
            <a:pPr marL="252000" indent="-180000" algn="just">
              <a:spcAft>
                <a:spcPts val="300"/>
              </a:spcAft>
              <a:buFont typeface="Arial" panose="020B0604020202020204" pitchFamily="34" charset="0"/>
              <a:buChar char="•"/>
            </a:pPr>
            <a:r>
              <a:rPr lang="tr-TR" sz="1000" dirty="0">
                <a:latin typeface="Roboto" panose="02000000000000000000" pitchFamily="2" charset="0"/>
                <a:ea typeface="Roboto" panose="02000000000000000000" pitchFamily="2" charset="0"/>
              </a:rPr>
              <a:t>Evinizin çevresindeki emniyet ve istinat duvarlarının yıkılabileceğini düşünerek bu bölümlerden uzak durun.</a:t>
            </a:r>
          </a:p>
          <a:p>
            <a:pPr marL="252000" indent="-180000" algn="just">
              <a:spcAft>
                <a:spcPts val="300"/>
              </a:spcAft>
              <a:buFont typeface="Arial" panose="020B0604020202020204" pitchFamily="34" charset="0"/>
              <a:buChar char="•"/>
            </a:pPr>
            <a:r>
              <a:rPr lang="tr-TR" sz="1000" dirty="0">
                <a:latin typeface="Roboto" panose="02000000000000000000" pitchFamily="2" charset="0"/>
                <a:ea typeface="Roboto" panose="02000000000000000000" pitchFamily="2" charset="0"/>
              </a:rPr>
              <a:t>Kopmuş elektrik telleriyle temas halinde olabilecek su birikintilerinden uzak durun.</a:t>
            </a:r>
          </a:p>
          <a:p>
            <a:pPr marL="252000" indent="-180000" algn="just">
              <a:spcAft>
                <a:spcPts val="300"/>
              </a:spcAft>
              <a:buFont typeface="Arial" panose="020B0604020202020204" pitchFamily="34" charset="0"/>
              <a:buChar char="•"/>
            </a:pPr>
            <a:r>
              <a:rPr lang="tr-TR" sz="1000" dirty="0">
                <a:latin typeface="Roboto" panose="02000000000000000000" pitchFamily="2" charset="0"/>
                <a:ea typeface="Roboto" panose="02000000000000000000" pitchFamily="2" charset="0"/>
              </a:rPr>
              <a:t>Binada gaz sızıntısı olduğunu düşünüyorsanız, herhangi bir türde elektrikli alet ve ışık kullanmayın. Işığa ihtiyacınız olduğunda pilli fener kullanın.</a:t>
            </a:r>
          </a:p>
          <a:p>
            <a:pPr lvl="0"/>
            <a:endParaRPr lang="tr-TR" sz="1000" kern="1200" dirty="0">
              <a:solidFill>
                <a:schemeClr val="tx1"/>
              </a:solidFill>
              <a:latin typeface="Roboto" panose="02000000000000000000" pitchFamily="2" charset="0"/>
              <a:ea typeface="Roboto" panose="02000000000000000000" pitchFamily="2" charset="0"/>
            </a:endParaRPr>
          </a:p>
        </p:txBody>
      </p:sp>
      <p:sp>
        <p:nvSpPr>
          <p:cNvPr id="4" name="Slayt Numarası Yer Tutucusu 3"/>
          <p:cNvSpPr>
            <a:spLocks noGrp="1"/>
          </p:cNvSpPr>
          <p:nvPr>
            <p:ph type="sldNum" sz="quarter" idx="5"/>
          </p:nvPr>
        </p:nvSpPr>
        <p:spPr/>
        <p:txBody>
          <a:bodyPr/>
          <a:lstStyle/>
          <a:p>
            <a:fld id="{4998BAFA-7B26-44C2-9B69-5F7639683827}" type="slidenum">
              <a:rPr lang="tr-TR" smtClean="0"/>
              <a:t>32</a:t>
            </a:fld>
            <a:endParaRPr lang="tr-TR"/>
          </a:p>
        </p:txBody>
      </p:sp>
    </p:spTree>
    <p:extLst>
      <p:ext uri="{BB962C8B-B14F-4D97-AF65-F5344CB8AC3E}">
        <p14:creationId xmlns:p14="http://schemas.microsoft.com/office/powerpoint/2010/main" val="3543027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tr-TR" sz="1000" b="1" dirty="0">
                <a:latin typeface="Roboto" panose="02000000000000000000" pitchFamily="2" charset="0"/>
                <a:ea typeface="Roboto" panose="02000000000000000000" pitchFamily="2" charset="0"/>
              </a:rPr>
              <a:t>Önerilen</a:t>
            </a:r>
            <a:r>
              <a:rPr lang="tr-TR" sz="1000" b="1" baseline="0" dirty="0">
                <a:latin typeface="Roboto" panose="02000000000000000000" pitchFamily="2" charset="0"/>
                <a:ea typeface="Roboto" panose="02000000000000000000" pitchFamily="2" charset="0"/>
              </a:rPr>
              <a:t> Süre: 55 sn.</a:t>
            </a:r>
          </a:p>
          <a:p>
            <a:endParaRPr lang="tr-TR" sz="1000" b="1" kern="1200" baseline="0" dirty="0">
              <a:solidFill>
                <a:schemeClr val="tx1"/>
              </a:solidFill>
              <a:latin typeface="Roboto" panose="02000000000000000000" pitchFamily="2" charset="0"/>
              <a:ea typeface="Roboto" panose="02000000000000000000" pitchFamily="2" charset="0"/>
            </a:endParaRPr>
          </a:p>
          <a:p>
            <a:r>
              <a:rPr lang="tr-TR" sz="1000" b="1" kern="1200" baseline="0" dirty="0">
                <a:solidFill>
                  <a:schemeClr val="tx1"/>
                </a:solidFill>
                <a:latin typeface="Roboto" panose="02000000000000000000" pitchFamily="2" charset="0"/>
                <a:ea typeface="Roboto" panose="02000000000000000000" pitchFamily="2" charset="0"/>
              </a:rPr>
              <a:t>Heyelan sırasında ise; </a:t>
            </a:r>
            <a:r>
              <a:rPr lang="tr-TR" sz="1000" kern="1200" baseline="0" dirty="0">
                <a:solidFill>
                  <a:schemeClr val="tx1"/>
                </a:solidFill>
                <a:latin typeface="Roboto" panose="02000000000000000000" pitchFamily="2" charset="0"/>
                <a:ea typeface="Roboto" panose="02000000000000000000" pitchFamily="2" charset="0"/>
              </a:rPr>
              <a:t>Binadan çıkmak ve heyelan bölgesinden uzaklaşmak için yeterli vaktiniz varsa tahliye olun. E</a:t>
            </a:r>
            <a:r>
              <a:rPr lang="tr-TR" sz="1000" dirty="0">
                <a:latin typeface="Roboto" panose="02000000000000000000" pitchFamily="2" charset="0"/>
                <a:ea typeface="Roboto" panose="02000000000000000000" pitchFamily="2" charset="0"/>
              </a:rPr>
              <a:t>vinizde bulunan elektrik, gaz ve su tesisatlarını kapatın</a:t>
            </a:r>
            <a:endParaRPr lang="tr-TR" sz="1000" kern="1200" baseline="0" dirty="0">
              <a:solidFill>
                <a:schemeClr val="tx1"/>
              </a:solidFill>
              <a:latin typeface="Roboto" panose="02000000000000000000" pitchFamily="2" charset="0"/>
              <a:ea typeface="Roboto" panose="02000000000000000000" pitchFamily="2" charset="0"/>
            </a:endParaRPr>
          </a:p>
          <a:p>
            <a:endParaRPr lang="tr-TR" sz="1000" b="1" kern="1200" baseline="0" dirty="0">
              <a:solidFill>
                <a:schemeClr val="tx1"/>
              </a:solidFill>
              <a:latin typeface="Roboto" panose="02000000000000000000" pitchFamily="2" charset="0"/>
              <a:ea typeface="Roboto" panose="02000000000000000000" pitchFamily="2" charset="0"/>
            </a:endParaRPr>
          </a:p>
          <a:p>
            <a:r>
              <a:rPr lang="tr-TR" sz="1000" b="1" kern="1200" baseline="0" dirty="0">
                <a:solidFill>
                  <a:schemeClr val="tx1"/>
                </a:solidFill>
                <a:latin typeface="Roboto" panose="02000000000000000000" pitchFamily="2" charset="0"/>
                <a:ea typeface="Roboto" panose="02000000000000000000" pitchFamily="2" charset="0"/>
              </a:rPr>
              <a:t>Eğer Kapalı Alandaysanız;</a:t>
            </a:r>
          </a:p>
          <a:p>
            <a:endParaRPr lang="tr-TR" sz="1000" b="1" kern="1200" baseline="0" dirty="0">
              <a:solidFill>
                <a:schemeClr val="tx1"/>
              </a:solidFill>
              <a:latin typeface="Roboto" panose="02000000000000000000" pitchFamily="2" charset="0"/>
              <a:ea typeface="Roboto" panose="02000000000000000000" pitchFamily="2" charset="0"/>
            </a:endParaRPr>
          </a:p>
          <a:p>
            <a:pPr marL="252000" indent="-180000" algn="just">
              <a:spcAft>
                <a:spcPts val="300"/>
              </a:spcAft>
              <a:buFont typeface="Arial" panose="020B0604020202020204" pitchFamily="34" charset="0"/>
              <a:buChar char="•"/>
            </a:pPr>
            <a:r>
              <a:rPr lang="tr-TR" sz="1000" kern="1200" baseline="0" dirty="0">
                <a:solidFill>
                  <a:schemeClr val="tx1"/>
                </a:solidFill>
                <a:latin typeface="Roboto" panose="02000000000000000000" pitchFamily="2" charset="0"/>
                <a:ea typeface="Roboto" panose="02000000000000000000" pitchFamily="2" charset="0"/>
              </a:rPr>
              <a:t>Binadan çıkmak ve heyelan bölgesinden uzaklaşmak için yeterli vaktiniz yoksa içeride kalın.</a:t>
            </a:r>
          </a:p>
          <a:p>
            <a:pPr marL="252000" indent="-180000" algn="just">
              <a:spcAft>
                <a:spcPts val="300"/>
              </a:spcAft>
              <a:buFont typeface="Arial" panose="020B0604020202020204" pitchFamily="34" charset="0"/>
              <a:buChar char="•"/>
            </a:pPr>
            <a:r>
              <a:rPr lang="tr-TR" sz="1000" kern="1200" baseline="0" dirty="0">
                <a:solidFill>
                  <a:schemeClr val="tx1"/>
                </a:solidFill>
                <a:latin typeface="Roboto" panose="02000000000000000000" pitchFamily="2" charset="0"/>
                <a:ea typeface="Roboto" panose="02000000000000000000" pitchFamily="2" charset="0"/>
              </a:rPr>
              <a:t>Sağlam eşyaların altında ve/veya yanında ÇÖK-KAPAN-TUTUN hareketini uygulayın.</a:t>
            </a:r>
          </a:p>
          <a:p>
            <a:pPr marL="252000" indent="-180000" algn="just">
              <a:spcAft>
                <a:spcPts val="300"/>
              </a:spcAft>
              <a:buFont typeface="Arial" panose="020B0604020202020204" pitchFamily="34" charset="0"/>
              <a:buChar char="•"/>
            </a:pPr>
            <a:r>
              <a:rPr lang="tr-TR" sz="1000" kern="1200" baseline="0" dirty="0">
                <a:solidFill>
                  <a:schemeClr val="tx1"/>
                </a:solidFill>
                <a:latin typeface="Roboto" panose="02000000000000000000" pitchFamily="2" charset="0"/>
                <a:ea typeface="Roboto" panose="02000000000000000000" pitchFamily="2" charset="0"/>
              </a:rPr>
              <a:t>Hissettiğiniz hareket sona erinceye kadar yerinizden ayrılmayın.</a:t>
            </a:r>
          </a:p>
          <a:p>
            <a:endParaRPr lang="tr-TR" sz="1000" b="1" kern="1200" baseline="0" dirty="0">
              <a:solidFill>
                <a:schemeClr val="tx1"/>
              </a:solidFill>
              <a:latin typeface="Roboto" panose="02000000000000000000" pitchFamily="2" charset="0"/>
              <a:ea typeface="Roboto" panose="02000000000000000000" pitchFamily="2" charset="0"/>
            </a:endParaRPr>
          </a:p>
          <a:p>
            <a:r>
              <a:rPr lang="tr-TR" sz="1000" b="1" kern="1200" baseline="0" dirty="0">
                <a:solidFill>
                  <a:schemeClr val="tx1"/>
                </a:solidFill>
                <a:latin typeface="Roboto" panose="02000000000000000000" pitchFamily="2" charset="0"/>
                <a:ea typeface="Roboto" panose="02000000000000000000" pitchFamily="2" charset="0"/>
              </a:rPr>
              <a:t>Dışarıdaysanız;</a:t>
            </a:r>
          </a:p>
          <a:p>
            <a:endParaRPr lang="tr-TR" sz="1000" b="1" kern="1200" baseline="0" dirty="0">
              <a:solidFill>
                <a:schemeClr val="tx1"/>
              </a:solidFill>
              <a:latin typeface="Roboto" panose="02000000000000000000" pitchFamily="2" charset="0"/>
              <a:ea typeface="Roboto" panose="02000000000000000000" pitchFamily="2" charset="0"/>
            </a:endParaRPr>
          </a:p>
          <a:p>
            <a:pPr marL="252000" indent="-180000" algn="just">
              <a:spcAft>
                <a:spcPts val="300"/>
              </a:spcAft>
              <a:buFont typeface="Arial" panose="020B0604020202020204" pitchFamily="34" charset="0"/>
              <a:buChar char="•"/>
            </a:pPr>
            <a:r>
              <a:rPr lang="tr-TR" sz="1000" dirty="0">
                <a:latin typeface="Roboto" panose="02000000000000000000" pitchFamily="2" charset="0"/>
                <a:ea typeface="Roboto" panose="02000000000000000000" pitchFamily="2" charset="0"/>
              </a:rPr>
              <a:t>Heyelan veya çamur akıntısının hareket yolunda durmayın.</a:t>
            </a:r>
          </a:p>
          <a:p>
            <a:pPr marL="252000" indent="-180000" algn="just">
              <a:spcAft>
                <a:spcPts val="300"/>
              </a:spcAft>
              <a:buFont typeface="Arial" panose="020B0604020202020204" pitchFamily="34" charset="0"/>
              <a:buChar char="•"/>
            </a:pPr>
            <a:r>
              <a:rPr lang="tr-TR" sz="1000" dirty="0">
                <a:latin typeface="Roboto" panose="02000000000000000000" pitchFamily="2" charset="0"/>
                <a:ea typeface="Roboto" panose="02000000000000000000" pitchFamily="2" charset="0"/>
              </a:rPr>
              <a:t>Çevrenizdeki insanları da uyararak heyelanın hareket yolundan uzaklaşın ve mümkün olduğu kadar yükseklere çıkın.</a:t>
            </a:r>
          </a:p>
          <a:p>
            <a:pPr marL="252000" indent="-180000" algn="just">
              <a:spcAft>
                <a:spcPts val="300"/>
              </a:spcAft>
              <a:buFont typeface="Arial" panose="020B0604020202020204" pitchFamily="34" charset="0"/>
              <a:buChar char="•"/>
            </a:pPr>
            <a:r>
              <a:rPr lang="tr-TR" sz="1000" dirty="0">
                <a:latin typeface="Roboto" panose="02000000000000000000" pitchFamily="2" charset="0"/>
                <a:ea typeface="Roboto" panose="02000000000000000000" pitchFamily="2" charset="0"/>
              </a:rPr>
              <a:t>Heyelan veya çamur akıntısından kaçabilecek zamanınız veya etrafınızda arkasına saklanabileceğiniz sağlam bir şey yoksa, olduğunuz yerde ÇÖK-KAPAN-TUTUN hareketini yaparak başınızı ve boynunuzu koruyun.</a:t>
            </a:r>
          </a:p>
          <a:p>
            <a:pPr lvl="0"/>
            <a:endParaRPr lang="tr-TR" sz="1000" kern="1200" dirty="0">
              <a:solidFill>
                <a:schemeClr val="tx1"/>
              </a:solidFill>
              <a:latin typeface="Roboto" panose="02000000000000000000" pitchFamily="2" charset="0"/>
              <a:ea typeface="Roboto" panose="02000000000000000000" pitchFamily="2" charset="0"/>
            </a:endParaRPr>
          </a:p>
        </p:txBody>
      </p:sp>
      <p:sp>
        <p:nvSpPr>
          <p:cNvPr id="4" name="Slayt Numarası Yer Tutucusu 3"/>
          <p:cNvSpPr>
            <a:spLocks noGrp="1"/>
          </p:cNvSpPr>
          <p:nvPr>
            <p:ph type="sldNum" sz="quarter" idx="5"/>
          </p:nvPr>
        </p:nvSpPr>
        <p:spPr/>
        <p:txBody>
          <a:bodyPr/>
          <a:lstStyle/>
          <a:p>
            <a:fld id="{4998BAFA-7B26-44C2-9B69-5F7639683827}" type="slidenum">
              <a:rPr lang="tr-TR" smtClean="0"/>
              <a:t>33</a:t>
            </a:fld>
            <a:endParaRPr lang="tr-TR"/>
          </a:p>
        </p:txBody>
      </p:sp>
    </p:spTree>
    <p:extLst>
      <p:ext uri="{BB962C8B-B14F-4D97-AF65-F5344CB8AC3E}">
        <p14:creationId xmlns:p14="http://schemas.microsoft.com/office/powerpoint/2010/main" val="39701714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b="1" dirty="0">
                <a:latin typeface="Roboto" panose="02000000000000000000" pitchFamily="2" charset="0"/>
                <a:ea typeface="Roboto" panose="02000000000000000000" pitchFamily="2" charset="0"/>
              </a:rPr>
              <a:t>Önerilen</a:t>
            </a:r>
            <a:r>
              <a:rPr lang="tr-TR" sz="1000" b="1" baseline="0" dirty="0">
                <a:latin typeface="Roboto" panose="02000000000000000000" pitchFamily="2" charset="0"/>
                <a:ea typeface="Roboto" panose="02000000000000000000" pitchFamily="2" charset="0"/>
              </a:rPr>
              <a:t> Süre: 1 dk.</a:t>
            </a:r>
          </a:p>
          <a:p>
            <a:pPr algn="just"/>
            <a:endParaRPr lang="tr-TR" sz="1000" kern="1200" dirty="0">
              <a:solidFill>
                <a:schemeClr val="tx1"/>
              </a:solidFill>
              <a:latin typeface="Roboto" panose="02000000000000000000" pitchFamily="2" charset="0"/>
              <a:ea typeface="Roboto" panose="02000000000000000000" pitchFamily="2" charset="0"/>
            </a:endParaRPr>
          </a:p>
          <a:p>
            <a:pPr marL="0" marR="0" lvl="0" indent="0" algn="just" defTabSz="914400" rtl="0" eaLnBrk="1" fontAlgn="auto" latinLnBrk="0" hangingPunct="1">
              <a:lnSpc>
                <a:spcPct val="100000"/>
              </a:lnSpc>
              <a:spcBef>
                <a:spcPts val="0"/>
              </a:spcBef>
              <a:spcAft>
                <a:spcPts val="300"/>
              </a:spcAft>
              <a:buClrTx/>
              <a:buSzTx/>
              <a:buFontTx/>
              <a:buNone/>
              <a:tabLst/>
              <a:defRPr/>
            </a:pPr>
            <a:r>
              <a:rPr lang="tr-TR" sz="1000" b="1" u="sng" dirty="0">
                <a:solidFill>
                  <a:schemeClr val="tx2"/>
                </a:solidFill>
                <a:latin typeface="Roboto" panose="02000000000000000000" pitchFamily="2" charset="0"/>
                <a:ea typeface="Roboto" panose="02000000000000000000" pitchFamily="2" charset="0"/>
              </a:rPr>
              <a:t>Tıklayın;</a:t>
            </a:r>
            <a:endParaRPr lang="tr-TR" sz="1000" b="1" kern="1200" baseline="0" dirty="0">
              <a:solidFill>
                <a:schemeClr val="tx1"/>
              </a:solidFill>
              <a:latin typeface="Roboto" panose="02000000000000000000" pitchFamily="2" charset="0"/>
              <a:ea typeface="Roboto" panose="02000000000000000000" pitchFamily="2" charset="0"/>
            </a:endParaRPr>
          </a:p>
          <a:p>
            <a:pPr algn="just">
              <a:spcAft>
                <a:spcPts val="300"/>
              </a:spcAft>
            </a:pPr>
            <a:r>
              <a:rPr lang="tr-TR" sz="1000" b="1" kern="1200" baseline="0" dirty="0">
                <a:solidFill>
                  <a:schemeClr val="tx1"/>
                </a:solidFill>
                <a:latin typeface="Roboto" panose="02000000000000000000" pitchFamily="2" charset="0"/>
                <a:ea typeface="Roboto" panose="02000000000000000000" pitchFamily="2" charset="0"/>
              </a:rPr>
              <a:t>Çığ Sırasında:</a:t>
            </a:r>
          </a:p>
          <a:p>
            <a:pPr marL="252000" indent="-180000" algn="just">
              <a:spcAft>
                <a:spcPts val="300"/>
              </a:spcAft>
              <a:buFont typeface="Arial" panose="020B0604020202020204" pitchFamily="34" charset="0"/>
              <a:buChar char="•"/>
            </a:pPr>
            <a:r>
              <a:rPr lang="tr-TR" sz="1000" b="0" kern="1200" baseline="0" dirty="0">
                <a:solidFill>
                  <a:schemeClr val="tx1"/>
                </a:solidFill>
                <a:latin typeface="Roboto" panose="02000000000000000000" pitchFamily="2" charset="0"/>
                <a:ea typeface="Roboto" panose="02000000000000000000" pitchFamily="2" charset="0"/>
              </a:rPr>
              <a:t>Soğukkanlılığınızı muhafaza etmeye çalışın</a:t>
            </a:r>
          </a:p>
          <a:p>
            <a:pPr marL="252000" indent="-180000" algn="just">
              <a:spcAft>
                <a:spcPts val="300"/>
              </a:spcAft>
              <a:buFont typeface="Arial" panose="020B0604020202020204" pitchFamily="34" charset="0"/>
              <a:buChar char="•"/>
            </a:pPr>
            <a:r>
              <a:rPr lang="tr-TR" sz="1000" b="0" kern="1200" baseline="0" dirty="0">
                <a:solidFill>
                  <a:schemeClr val="tx1"/>
                </a:solidFill>
                <a:latin typeface="Roboto" panose="02000000000000000000" pitchFamily="2" charset="0"/>
                <a:ea typeface="Roboto" panose="02000000000000000000" pitchFamily="2" charset="0"/>
              </a:rPr>
              <a:t>Çığın daha yavaş, yüksekliğinin az olduğu kenar kısımlarına ulaşmaya çalışın.</a:t>
            </a:r>
          </a:p>
          <a:p>
            <a:pPr marL="252000" indent="-180000" algn="just">
              <a:spcAft>
                <a:spcPts val="300"/>
              </a:spcAft>
              <a:buFont typeface="Arial" panose="020B0604020202020204" pitchFamily="34" charset="0"/>
              <a:buChar char="•"/>
            </a:pPr>
            <a:r>
              <a:rPr lang="tr-TR" sz="1000" b="0" kern="1200" baseline="0" dirty="0">
                <a:solidFill>
                  <a:schemeClr val="tx1"/>
                </a:solidFill>
                <a:latin typeface="Roboto" panose="02000000000000000000" pitchFamily="2" charset="0"/>
                <a:ea typeface="Roboto" panose="02000000000000000000" pitchFamily="2" charset="0"/>
              </a:rPr>
              <a:t>Bağırarak veya başka ses kaynakları (korna, çan, </a:t>
            </a:r>
            <a:r>
              <a:rPr lang="tr-TR" sz="1000" b="0" kern="1200" baseline="0" dirty="0" err="1">
                <a:solidFill>
                  <a:schemeClr val="tx1"/>
                </a:solidFill>
                <a:latin typeface="Roboto" panose="02000000000000000000" pitchFamily="2" charset="0"/>
                <a:ea typeface="Roboto" panose="02000000000000000000" pitchFamily="2" charset="0"/>
              </a:rPr>
              <a:t>ıslık,vb</a:t>
            </a:r>
            <a:r>
              <a:rPr lang="tr-TR" sz="1000" b="0" kern="1200" baseline="0" dirty="0">
                <a:solidFill>
                  <a:schemeClr val="tx1"/>
                </a:solidFill>
                <a:latin typeface="Roboto" panose="02000000000000000000" pitchFamily="2" charset="0"/>
                <a:ea typeface="Roboto" panose="02000000000000000000" pitchFamily="2" charset="0"/>
              </a:rPr>
              <a:t>.) kullanarak çevrenizdekileri uyarmaya çalışın.</a:t>
            </a:r>
          </a:p>
          <a:p>
            <a:pPr marL="252000" indent="-180000" algn="just">
              <a:spcAft>
                <a:spcPts val="300"/>
              </a:spcAft>
              <a:buFont typeface="Arial" panose="020B0604020202020204" pitchFamily="34" charset="0"/>
              <a:buChar char="•"/>
            </a:pPr>
            <a:r>
              <a:rPr lang="tr-TR" sz="1000" b="0" kern="1200" baseline="0" dirty="0">
                <a:solidFill>
                  <a:schemeClr val="tx1"/>
                </a:solidFill>
                <a:latin typeface="Roboto" panose="02000000000000000000" pitchFamily="2" charset="0"/>
                <a:ea typeface="Roboto" panose="02000000000000000000" pitchFamily="2" charset="0"/>
              </a:rPr>
              <a:t>Çığ başladığında bir araç içerisindeyseniz;  motoru durdurun ve ışıkları söndürün.</a:t>
            </a:r>
            <a:endParaRPr lang="tr-TR" sz="1000" b="1" kern="1200" baseline="0" dirty="0">
              <a:solidFill>
                <a:schemeClr val="tx1"/>
              </a:solidFill>
              <a:latin typeface="Roboto" panose="02000000000000000000" pitchFamily="2" charset="0"/>
              <a:ea typeface="Roboto" panose="02000000000000000000" pitchFamily="2" charset="0"/>
            </a:endParaRPr>
          </a:p>
          <a:p>
            <a:pPr algn="just">
              <a:spcAft>
                <a:spcPts val="300"/>
              </a:spcAft>
            </a:pPr>
            <a:endParaRPr lang="tr-TR" sz="1000" kern="1200" dirty="0">
              <a:solidFill>
                <a:schemeClr val="tx1"/>
              </a:solidFill>
              <a:latin typeface="Roboto" panose="02000000000000000000" pitchFamily="2" charset="0"/>
              <a:ea typeface="Roboto" panose="02000000000000000000" pitchFamily="2" charset="0"/>
            </a:endParaRPr>
          </a:p>
          <a:p>
            <a:pPr marL="0" marR="0" lvl="0" indent="0" algn="just" defTabSz="914400" rtl="0" eaLnBrk="1" fontAlgn="auto" latinLnBrk="0" hangingPunct="1">
              <a:lnSpc>
                <a:spcPct val="100000"/>
              </a:lnSpc>
              <a:spcBef>
                <a:spcPts val="0"/>
              </a:spcBef>
              <a:spcAft>
                <a:spcPts val="300"/>
              </a:spcAft>
              <a:buClrTx/>
              <a:buSzTx/>
              <a:buFontTx/>
              <a:buNone/>
              <a:tabLst/>
              <a:defRPr/>
            </a:pPr>
            <a:r>
              <a:rPr lang="tr-TR" sz="1000" b="1" u="sng" dirty="0">
                <a:solidFill>
                  <a:schemeClr val="tx2"/>
                </a:solidFill>
                <a:latin typeface="Roboto" panose="02000000000000000000" pitchFamily="2" charset="0"/>
                <a:ea typeface="Roboto" panose="02000000000000000000" pitchFamily="2" charset="0"/>
              </a:rPr>
              <a:t>Tıklayın;</a:t>
            </a:r>
            <a:r>
              <a:rPr lang="tr-TR" sz="1000" b="1" kern="1200" baseline="0" dirty="0">
                <a:solidFill>
                  <a:schemeClr val="tx1"/>
                </a:solidFill>
                <a:latin typeface="Roboto" panose="02000000000000000000" pitchFamily="2" charset="0"/>
                <a:ea typeface="Roboto" panose="02000000000000000000" pitchFamily="2" charset="0"/>
              </a:rPr>
              <a:t>          </a:t>
            </a:r>
          </a:p>
          <a:p>
            <a:pPr algn="just">
              <a:spcAft>
                <a:spcPts val="300"/>
              </a:spcAft>
            </a:pPr>
            <a:r>
              <a:rPr lang="tr-TR" sz="1000" b="1" kern="1200" baseline="0" dirty="0">
                <a:solidFill>
                  <a:schemeClr val="tx1"/>
                </a:solidFill>
                <a:latin typeface="Roboto" panose="02000000000000000000" pitchFamily="2" charset="0"/>
                <a:ea typeface="Roboto" panose="02000000000000000000" pitchFamily="2" charset="0"/>
              </a:rPr>
              <a:t>Araç İçindeyseniz</a:t>
            </a:r>
            <a:r>
              <a:rPr lang="tr-TR" sz="1000" b="1" dirty="0">
                <a:latin typeface="Roboto" panose="02000000000000000000" pitchFamily="2" charset="0"/>
                <a:ea typeface="Roboto" panose="02000000000000000000" pitchFamily="2" charset="0"/>
              </a:rPr>
              <a:t>:</a:t>
            </a:r>
            <a:endParaRPr lang="tr-TR" sz="1000" b="1" kern="1200" baseline="0" dirty="0">
              <a:solidFill>
                <a:schemeClr val="tx1"/>
              </a:solidFill>
              <a:latin typeface="Roboto" panose="02000000000000000000" pitchFamily="2" charset="0"/>
              <a:ea typeface="Roboto" panose="02000000000000000000" pitchFamily="2" charset="0"/>
            </a:endParaRPr>
          </a:p>
          <a:p>
            <a:pPr marL="252000" indent="-180000" algn="just">
              <a:spcAft>
                <a:spcPts val="300"/>
              </a:spcAft>
              <a:buFont typeface="Arial" panose="020B0604020202020204" pitchFamily="34" charset="0"/>
              <a:buChar char="•"/>
            </a:pPr>
            <a:r>
              <a:rPr lang="tr-TR" sz="1000" dirty="0">
                <a:latin typeface="Roboto" panose="02000000000000000000" pitchFamily="2" charset="0"/>
                <a:ea typeface="Roboto" panose="02000000000000000000" pitchFamily="2" charset="0"/>
              </a:rPr>
              <a:t>Dışarıya ses (korna) ve ışık verecek herhangi bir alet (fener vb.) kullanın.</a:t>
            </a:r>
          </a:p>
          <a:p>
            <a:pPr marL="252000" indent="-180000" algn="just">
              <a:spcAft>
                <a:spcPts val="300"/>
              </a:spcAft>
              <a:buFont typeface="Arial" panose="020B0604020202020204" pitchFamily="34" charset="0"/>
              <a:buChar char="•"/>
            </a:pPr>
            <a:r>
              <a:rPr lang="tr-TR" sz="1000" dirty="0">
                <a:latin typeface="Roboto" panose="02000000000000000000" pitchFamily="2" charset="0"/>
                <a:ea typeface="Roboto" panose="02000000000000000000" pitchFamily="2" charset="0"/>
              </a:rPr>
              <a:t>Çığdan etkilenen kişilerin öncelikle üzerini örtün; doğrudan sıcak bir ortama kesinlikle sokmayın.</a:t>
            </a:r>
          </a:p>
          <a:p>
            <a:pPr marL="252000" indent="-180000" algn="just">
              <a:spcAft>
                <a:spcPts val="300"/>
              </a:spcAft>
              <a:buFont typeface="Arial" panose="020B0604020202020204" pitchFamily="34" charset="0"/>
              <a:buChar char="•"/>
            </a:pPr>
            <a:r>
              <a:rPr lang="tr-TR" sz="1000" dirty="0">
                <a:latin typeface="Roboto" panose="02000000000000000000" pitchFamily="2" charset="0"/>
                <a:ea typeface="Roboto" panose="02000000000000000000" pitchFamily="2" charset="0"/>
              </a:rPr>
              <a:t>Karda ses iletimi az olmasına rağmen eğer yüzeye yakın olduğunuzu hissediyorsanız bağırın. </a:t>
            </a:r>
          </a:p>
          <a:p>
            <a:pPr marL="252000" indent="-180000" algn="just">
              <a:spcAft>
                <a:spcPts val="300"/>
              </a:spcAft>
              <a:buFont typeface="Arial" panose="020B0604020202020204" pitchFamily="34" charset="0"/>
              <a:buChar char="•"/>
            </a:pPr>
            <a:r>
              <a:rPr lang="tr-TR" sz="1000" dirty="0">
                <a:latin typeface="Roboto" panose="02000000000000000000" pitchFamily="2" charset="0"/>
                <a:ea typeface="Roboto" panose="02000000000000000000" pitchFamily="2" charset="0"/>
              </a:rPr>
              <a:t>Mümkünse 1-5-5 Polis ve 1-5-6 Jandarma’yı arayın.</a:t>
            </a:r>
          </a:p>
          <a:p>
            <a:pPr algn="just">
              <a:spcAft>
                <a:spcPts val="300"/>
              </a:spcAft>
            </a:pPr>
            <a:endParaRPr lang="tr-TR" sz="1000" b="1" kern="1200" baseline="0" dirty="0">
              <a:solidFill>
                <a:schemeClr val="tx1"/>
              </a:solidFill>
              <a:latin typeface="Roboto" panose="02000000000000000000" pitchFamily="2" charset="0"/>
              <a:ea typeface="Roboto" panose="02000000000000000000" pitchFamily="2" charset="0"/>
            </a:endParaRPr>
          </a:p>
          <a:p>
            <a:pPr algn="just">
              <a:spcAft>
                <a:spcPts val="300"/>
              </a:spcAft>
            </a:pPr>
            <a:r>
              <a:rPr lang="tr-TR" sz="1000" b="1" dirty="0">
                <a:solidFill>
                  <a:schemeClr val="tx2"/>
                </a:solidFill>
                <a:latin typeface="Roboto" panose="02000000000000000000" pitchFamily="2" charset="0"/>
                <a:ea typeface="Roboto" panose="02000000000000000000" pitchFamily="2" charset="0"/>
              </a:rPr>
              <a:t>Eğitmen Notu: </a:t>
            </a:r>
            <a:r>
              <a:rPr lang="tr-TR" sz="1000" dirty="0">
                <a:solidFill>
                  <a:schemeClr val="tx2"/>
                </a:solidFill>
                <a:latin typeface="Roboto" panose="02000000000000000000" pitchFamily="2" charset="0"/>
                <a:ea typeface="Roboto" panose="02000000000000000000" pitchFamily="2" charset="0"/>
              </a:rPr>
              <a:t>(Çığ tehlikesi yoğun illerde çığ sırasında başlığı altında bu bilgiyi de paylaşınız) </a:t>
            </a:r>
          </a:p>
          <a:p>
            <a:pPr algn="just">
              <a:spcAft>
                <a:spcPts val="300"/>
              </a:spcAft>
            </a:pPr>
            <a:endParaRPr lang="tr-TR" sz="1000" b="1" kern="1200" baseline="0" dirty="0">
              <a:solidFill>
                <a:schemeClr val="tx1"/>
              </a:solidFill>
              <a:latin typeface="Roboto" panose="02000000000000000000" pitchFamily="2" charset="0"/>
              <a:ea typeface="Roboto" panose="02000000000000000000" pitchFamily="2" charset="0"/>
            </a:endParaRPr>
          </a:p>
          <a:p>
            <a:pPr algn="just">
              <a:spcAft>
                <a:spcPts val="300"/>
              </a:spcAft>
            </a:pPr>
            <a:r>
              <a:rPr lang="tr-TR" sz="1000" b="1" kern="1200" baseline="0" dirty="0">
                <a:solidFill>
                  <a:schemeClr val="tx1"/>
                </a:solidFill>
                <a:latin typeface="Roboto" panose="02000000000000000000" pitchFamily="2" charset="0"/>
                <a:ea typeface="Roboto" panose="02000000000000000000" pitchFamily="2" charset="0"/>
              </a:rPr>
              <a:t>Açık Alanda Çığ Altında Kalırsanız</a:t>
            </a:r>
            <a:r>
              <a:rPr lang="tr-TR" sz="1000" b="1" dirty="0">
                <a:latin typeface="Roboto" panose="02000000000000000000" pitchFamily="2" charset="0"/>
                <a:ea typeface="Roboto" panose="02000000000000000000" pitchFamily="2" charset="0"/>
              </a:rPr>
              <a:t>:</a:t>
            </a:r>
            <a:endParaRPr lang="tr-TR" sz="1000" b="1" kern="1200" baseline="0" dirty="0">
              <a:solidFill>
                <a:schemeClr val="tx1"/>
              </a:solidFill>
              <a:latin typeface="Roboto" panose="02000000000000000000" pitchFamily="2" charset="0"/>
              <a:ea typeface="Roboto" panose="02000000000000000000" pitchFamily="2" charset="0"/>
            </a:endParaRPr>
          </a:p>
          <a:p>
            <a:pPr marL="252000" indent="-180000" algn="just">
              <a:spcAft>
                <a:spcPts val="300"/>
              </a:spcAft>
              <a:buFont typeface="Arial" panose="020B0604020202020204" pitchFamily="34" charset="0"/>
              <a:buChar char="•"/>
            </a:pPr>
            <a:r>
              <a:rPr lang="tr-TR" sz="1000" b="0" kern="1200" baseline="0" dirty="0">
                <a:solidFill>
                  <a:schemeClr val="tx1"/>
                </a:solidFill>
                <a:latin typeface="Roboto" panose="02000000000000000000" pitchFamily="2" charset="0"/>
                <a:ea typeface="Roboto" panose="02000000000000000000" pitchFamily="2" charset="0"/>
              </a:rPr>
              <a:t>Yerden destek alarak ve geniş yüzme hareketleri yaparak akan karın üstünde kalmaya çalışın.</a:t>
            </a:r>
          </a:p>
          <a:p>
            <a:pPr marL="252000" indent="-180000" algn="just">
              <a:spcAft>
                <a:spcPts val="300"/>
              </a:spcAft>
              <a:buFont typeface="Arial" panose="020B0604020202020204" pitchFamily="34" charset="0"/>
              <a:buChar char="•"/>
            </a:pPr>
            <a:r>
              <a:rPr lang="tr-TR" sz="1000" b="0" kern="1200" baseline="0" dirty="0">
                <a:solidFill>
                  <a:schemeClr val="tx1"/>
                </a:solidFill>
                <a:latin typeface="Roboto" panose="02000000000000000000" pitchFamily="2" charset="0"/>
                <a:ea typeface="Roboto" panose="02000000000000000000" pitchFamily="2" charset="0"/>
              </a:rPr>
              <a:t>Ağzınızı sıkıca kapatın; kafanız kar altında kaldığı anda mümkünse uzun süre nefesinizi tutmaya çalışın.</a:t>
            </a:r>
          </a:p>
          <a:p>
            <a:pPr marL="252000" indent="-180000" algn="just">
              <a:spcAft>
                <a:spcPts val="300"/>
              </a:spcAft>
              <a:buFont typeface="Arial" panose="020B0604020202020204" pitchFamily="34" charset="0"/>
              <a:buChar char="•"/>
            </a:pPr>
            <a:r>
              <a:rPr lang="tr-TR" sz="1000" b="0" kern="1200" baseline="0" dirty="0">
                <a:solidFill>
                  <a:schemeClr val="tx1"/>
                </a:solidFill>
                <a:latin typeface="Roboto" panose="02000000000000000000" pitchFamily="2" charset="0"/>
                <a:ea typeface="Roboto" panose="02000000000000000000" pitchFamily="2" charset="0"/>
              </a:rPr>
              <a:t>Akışa kapılırsanız bacaklarınızı ve kollarınızı birbirine yapıştırarak oturma pozisyonu alın. Mümkünse çığ durmadan kısa süre önce bacaklarınızla yeri sertçe iterek (eğer zemin alttaysa veya zemin üzerindeki kar sertleşmeye başlamışsa) kalkmaya çalışın; çünkü çığ durduktan sonra kar </a:t>
            </a:r>
            <a:r>
              <a:rPr lang="tr-TR" sz="1000" b="0" kern="1200" baseline="0" dirty="0" err="1">
                <a:solidFill>
                  <a:schemeClr val="tx1"/>
                </a:solidFill>
                <a:latin typeface="Roboto" panose="02000000000000000000" pitchFamily="2" charset="0"/>
                <a:ea typeface="Roboto" panose="02000000000000000000" pitchFamily="2" charset="0"/>
              </a:rPr>
              <a:t>betonumsu</a:t>
            </a:r>
            <a:r>
              <a:rPr lang="tr-TR" sz="1000" b="0" kern="1200" baseline="0" dirty="0">
                <a:solidFill>
                  <a:schemeClr val="tx1"/>
                </a:solidFill>
                <a:latin typeface="Roboto" panose="02000000000000000000" pitchFamily="2" charset="0"/>
                <a:ea typeface="Roboto" panose="02000000000000000000" pitchFamily="2" charset="0"/>
              </a:rPr>
              <a:t> bir özellik kazanacak ve içerisinde hareket etmek mümkün olmayacaktır.</a:t>
            </a:r>
          </a:p>
          <a:p>
            <a:pPr marL="252000" indent="-180000" algn="just">
              <a:spcAft>
                <a:spcPts val="300"/>
              </a:spcAft>
              <a:buFont typeface="Arial" panose="020B0604020202020204" pitchFamily="34" charset="0"/>
              <a:buChar char="•"/>
            </a:pPr>
            <a:r>
              <a:rPr lang="tr-TR" sz="1000" b="0" kern="1200" baseline="0" dirty="0">
                <a:solidFill>
                  <a:schemeClr val="tx1"/>
                </a:solidFill>
                <a:latin typeface="Roboto" panose="02000000000000000000" pitchFamily="2" charset="0"/>
                <a:ea typeface="Roboto" panose="02000000000000000000" pitchFamily="2" charset="0"/>
              </a:rPr>
              <a:t>Mümkünse çığ durmadan önce mutlaka bir elinizi yüzün önünde (ağzınızı ve burnunuzu kapatacak şekilde), diğer elinizi de başınızın üzerinde (yüzeye doğru uzatarak) tutun ve kar altında kaldığınız zaman boyunca hayati önem taşıyacak olan nefes boşluğunu genişletin. Başınızı sağa sola çevirerek boşluğu büyütmeye çalışın. Bu boşluk, çok küçük olsa bile ağız ve burunun karla dolmamasını sağlayacaktır.</a:t>
            </a:r>
          </a:p>
          <a:p>
            <a:pPr marL="252000" indent="-180000" algn="just">
              <a:spcAft>
                <a:spcPts val="300"/>
              </a:spcAft>
              <a:buFont typeface="Arial" panose="020B0604020202020204" pitchFamily="34" charset="0"/>
              <a:buChar char="•"/>
            </a:pPr>
            <a:r>
              <a:rPr lang="tr-TR" sz="1000" b="0" kern="1200" baseline="0" dirty="0">
                <a:solidFill>
                  <a:schemeClr val="tx1"/>
                </a:solidFill>
                <a:latin typeface="Roboto" panose="02000000000000000000" pitchFamily="2" charset="0"/>
                <a:ea typeface="Roboto" panose="02000000000000000000" pitchFamily="2" charset="0"/>
              </a:rPr>
              <a:t>Mümkünse 1-5-5 Polis ve 1-5-6 Jandarma hatlarını arayarak durumu bildirin.</a:t>
            </a:r>
          </a:p>
          <a:p>
            <a:pPr marL="252000" indent="-180000" algn="just">
              <a:spcAft>
                <a:spcPts val="300"/>
              </a:spcAft>
              <a:buFont typeface="Arial" panose="020B0604020202020204" pitchFamily="34" charset="0"/>
              <a:buChar char="•"/>
            </a:pPr>
            <a:r>
              <a:rPr lang="tr-TR" sz="1000" b="0" kern="1200" baseline="0" dirty="0">
                <a:solidFill>
                  <a:schemeClr val="tx1"/>
                </a:solidFill>
                <a:latin typeface="Roboto" panose="02000000000000000000" pitchFamily="2" charset="0"/>
                <a:ea typeface="Roboto" panose="02000000000000000000" pitchFamily="2" charset="0"/>
              </a:rPr>
              <a:t>İlk yardım eğitiminiz yoksa ve zorunlu olmadıkça, çığdan kurtarılan kişileri hareket ettirmeyin, rastgele taşımayın.</a:t>
            </a:r>
          </a:p>
          <a:p>
            <a:pPr marL="252000" indent="-180000" algn="just">
              <a:spcAft>
                <a:spcPts val="300"/>
              </a:spcAft>
              <a:buFont typeface="Arial" panose="020B0604020202020204" pitchFamily="34" charset="0"/>
              <a:buChar char="•"/>
            </a:pPr>
            <a:r>
              <a:rPr lang="tr-TR" sz="1000" b="0" kern="1200" baseline="0" dirty="0">
                <a:solidFill>
                  <a:schemeClr val="tx1"/>
                </a:solidFill>
                <a:latin typeface="Roboto" panose="02000000000000000000" pitchFamily="2" charset="0"/>
                <a:ea typeface="Roboto" panose="02000000000000000000" pitchFamily="2" charset="0"/>
              </a:rPr>
              <a:t>Çığdan etkilenen kişilerin öncelikle üzerini örtün; doğrudan sıcak bir ortama kesinlikle sokmayın.</a:t>
            </a:r>
            <a:endParaRPr lang="tr-TR" sz="1000" b="0" dirty="0">
              <a:latin typeface="Roboto" panose="02000000000000000000" pitchFamily="2" charset="0"/>
              <a:ea typeface="Roboto" panose="02000000000000000000" pitchFamily="2" charset="0"/>
            </a:endParaRPr>
          </a:p>
          <a:p>
            <a:pPr lvl="0" algn="just">
              <a:spcAft>
                <a:spcPts val="300"/>
              </a:spcAft>
            </a:pPr>
            <a:endParaRPr lang="tr-TR" sz="1000" kern="1200" dirty="0">
              <a:solidFill>
                <a:schemeClr val="tx1"/>
              </a:solidFill>
              <a:latin typeface="Roboto" panose="02000000000000000000" pitchFamily="2" charset="0"/>
              <a:ea typeface="Roboto" panose="02000000000000000000" pitchFamily="2" charset="0"/>
            </a:endParaRPr>
          </a:p>
        </p:txBody>
      </p:sp>
      <p:sp>
        <p:nvSpPr>
          <p:cNvPr id="4" name="Slayt Numarası Yer Tutucusu 3"/>
          <p:cNvSpPr>
            <a:spLocks noGrp="1"/>
          </p:cNvSpPr>
          <p:nvPr>
            <p:ph type="sldNum" sz="quarter" idx="5"/>
          </p:nvPr>
        </p:nvSpPr>
        <p:spPr/>
        <p:txBody>
          <a:bodyPr/>
          <a:lstStyle/>
          <a:p>
            <a:fld id="{4998BAFA-7B26-44C2-9B69-5F7639683827}" type="slidenum">
              <a:rPr lang="tr-TR" smtClean="0"/>
              <a:t>34</a:t>
            </a:fld>
            <a:endParaRPr lang="tr-TR"/>
          </a:p>
        </p:txBody>
      </p:sp>
    </p:spTree>
    <p:extLst>
      <p:ext uri="{BB962C8B-B14F-4D97-AF65-F5344CB8AC3E}">
        <p14:creationId xmlns:p14="http://schemas.microsoft.com/office/powerpoint/2010/main" val="29345181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00" b="1" dirty="0">
                <a:latin typeface="Roboto" pitchFamily="2" charset="0"/>
                <a:ea typeface="Roboto" pitchFamily="2" charset="0"/>
              </a:rPr>
              <a:t>Önerilen Süre: 15</a:t>
            </a:r>
            <a:r>
              <a:rPr lang="tr-TR" sz="1000" b="1" baseline="0" dirty="0">
                <a:latin typeface="Roboto" pitchFamily="2" charset="0"/>
                <a:ea typeface="Roboto" pitchFamily="2" charset="0"/>
              </a:rPr>
              <a:t> sn. </a:t>
            </a:r>
            <a:endParaRPr lang="tr-TR" sz="1000" b="1" dirty="0">
              <a:latin typeface="Roboto" pitchFamily="2" charset="0"/>
              <a:ea typeface="Roboto" pitchFamily="2" charset="0"/>
            </a:endParaRPr>
          </a:p>
          <a:p>
            <a:pPr marL="0" marR="0" lvl="0" indent="0" algn="l" defTabSz="914400" rtl="0" eaLnBrk="1" fontAlgn="auto" latinLnBrk="0" hangingPunct="1">
              <a:lnSpc>
                <a:spcPct val="100000"/>
              </a:lnSpc>
              <a:spcAft>
                <a:spcPts val="600"/>
              </a:spcAft>
              <a:buClrTx/>
              <a:buSzTx/>
              <a:buFontTx/>
              <a:buNone/>
              <a:tabLst/>
              <a:defRPr/>
            </a:pPr>
            <a:r>
              <a:rPr lang="tr-TR" altLang="tr-TR" sz="1000" b="1" i="1" dirty="0">
                <a:latin typeface="Roboto" pitchFamily="2" charset="0"/>
                <a:ea typeface="Roboto" pitchFamily="2" charset="0"/>
              </a:rPr>
              <a:t>Slayt animasyonu otomatik başlar, sessizdir.</a:t>
            </a:r>
            <a:endParaRPr lang="tr-TR" altLang="tr-TR" sz="1000" i="1" dirty="0">
              <a:latin typeface="Roboto" pitchFamily="2" charset="0"/>
              <a:ea typeface="Roboto"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000" dirty="0">
              <a:latin typeface="Roboto" pitchFamily="2" charset="0"/>
              <a:ea typeface="Roboto"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tr-TR" sz="1000" dirty="0">
                <a:latin typeface="Roboto" pitchFamily="2" charset="0"/>
                <a:ea typeface="Roboto" pitchFamily="2" charset="0"/>
              </a:rPr>
              <a:t>Bu bölüme kadar, afet ve acil durum öncesi hazırlıklarımızdan bahsettik. Şimdi ise afet sonrası için yapılması gereken hazırlıklara değinelim. Doğru davranışlardan bahsedelim. </a:t>
            </a:r>
            <a:endParaRPr lang="tr-TR" sz="1000" kern="1200" dirty="0">
              <a:solidFill>
                <a:schemeClr val="tx1"/>
              </a:solidFill>
              <a:latin typeface="Roboto" pitchFamily="2" charset="0"/>
              <a:ea typeface="Roboto" pitchFamily="2" charset="0"/>
              <a:cs typeface="+mn-cs"/>
            </a:endParaRPr>
          </a:p>
          <a:p>
            <a:endParaRPr lang="tr-TR" dirty="0"/>
          </a:p>
        </p:txBody>
      </p:sp>
      <p:sp>
        <p:nvSpPr>
          <p:cNvPr id="4" name="Slayt Numarası Yer Tutucusu 3"/>
          <p:cNvSpPr>
            <a:spLocks noGrp="1"/>
          </p:cNvSpPr>
          <p:nvPr>
            <p:ph type="sldNum" sz="quarter" idx="5"/>
          </p:nvPr>
        </p:nvSpPr>
        <p:spPr/>
        <p:txBody>
          <a:bodyPr/>
          <a:lstStyle/>
          <a:p>
            <a:fld id="{4998BAFA-7B26-44C2-9B69-5F7639683827}" type="slidenum">
              <a:rPr lang="tr-TR" smtClean="0"/>
              <a:t>35</a:t>
            </a:fld>
            <a:endParaRPr lang="tr-TR"/>
          </a:p>
        </p:txBody>
      </p:sp>
    </p:spTree>
    <p:extLst>
      <p:ext uri="{BB962C8B-B14F-4D97-AF65-F5344CB8AC3E}">
        <p14:creationId xmlns:p14="http://schemas.microsoft.com/office/powerpoint/2010/main" val="19152498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000" b="1" kern="1200" dirty="0">
                <a:solidFill>
                  <a:schemeClr val="tx1"/>
                </a:solidFill>
                <a:latin typeface="Roboto" pitchFamily="2" charset="0"/>
                <a:ea typeface="Roboto" pitchFamily="2" charset="0"/>
                <a:cs typeface="+mn-cs"/>
              </a:rPr>
              <a:t>Önerilen Süre: 45 sn.</a:t>
            </a:r>
          </a:p>
          <a:p>
            <a:pPr marL="0" marR="0" lvl="0" indent="0" algn="l" defTabSz="914400" rtl="0" eaLnBrk="1" fontAlgn="auto" latinLnBrk="0" hangingPunct="1">
              <a:lnSpc>
                <a:spcPct val="100000"/>
              </a:lnSpc>
              <a:spcBef>
                <a:spcPts val="0"/>
              </a:spcBef>
              <a:spcAft>
                <a:spcPts val="600"/>
              </a:spcAft>
              <a:buClrTx/>
              <a:buSzTx/>
              <a:buFontTx/>
              <a:buNone/>
              <a:tabLst/>
              <a:defRPr/>
            </a:pPr>
            <a:r>
              <a:rPr lang="tr-TR" altLang="tr-TR" sz="1000" b="1" i="1" dirty="0">
                <a:latin typeface="Roboto" pitchFamily="2" charset="0"/>
                <a:ea typeface="Roboto" pitchFamily="2" charset="0"/>
              </a:rPr>
              <a:t>Slayt animasyonu otomatik başlar, sessizdir.</a:t>
            </a:r>
            <a:endParaRPr lang="tr-TR" altLang="tr-TR" sz="1000" i="1" dirty="0">
              <a:latin typeface="Roboto" pitchFamily="2" charset="0"/>
              <a:ea typeface="Roboto" pitchFamily="2" charset="0"/>
            </a:endParaRPr>
          </a:p>
          <a:p>
            <a:endParaRPr lang="tr-TR" sz="1000" kern="1200" dirty="0">
              <a:solidFill>
                <a:schemeClr val="tx1"/>
              </a:solidFill>
              <a:latin typeface="Roboto" pitchFamily="2" charset="0"/>
              <a:ea typeface="Roboto" pitchFamily="2" charset="0"/>
              <a:cs typeface="+mn-cs"/>
            </a:endParaRPr>
          </a:p>
          <a:p>
            <a:pPr algn="just">
              <a:spcAft>
                <a:spcPts val="600"/>
              </a:spcAft>
            </a:pPr>
            <a:r>
              <a:rPr lang="tr-TR" sz="1000" kern="1200" dirty="0">
                <a:solidFill>
                  <a:schemeClr val="tx1"/>
                </a:solidFill>
                <a:latin typeface="Roboto" pitchFamily="2" charset="0"/>
                <a:ea typeface="Roboto" pitchFamily="2" charset="0"/>
                <a:cs typeface="+mn-cs"/>
              </a:rPr>
              <a:t>Peki afetin hemen </a:t>
            </a:r>
            <a:r>
              <a:rPr lang="tr-TR" sz="1000" dirty="0">
                <a:latin typeface="Roboto" pitchFamily="2" charset="0"/>
                <a:ea typeface="Roboto" pitchFamily="2" charset="0"/>
              </a:rPr>
              <a:t>sonrasında</a:t>
            </a:r>
            <a:r>
              <a:rPr lang="tr-TR" sz="1000" kern="1200" dirty="0">
                <a:solidFill>
                  <a:schemeClr val="tx1"/>
                </a:solidFill>
                <a:latin typeface="Roboto" pitchFamily="2" charset="0"/>
                <a:ea typeface="Roboto" pitchFamily="2" charset="0"/>
                <a:cs typeface="+mn-cs"/>
              </a:rPr>
              <a:t> neler yapacağız? </a:t>
            </a:r>
            <a:r>
              <a:rPr lang="tr-TR" sz="1000" dirty="0">
                <a:latin typeface="Roboto" pitchFamily="2" charset="0"/>
                <a:ea typeface="Roboto" pitchFamily="2" charset="0"/>
              </a:rPr>
              <a:t>Afet ve acil durum sonrası ilk dakikalarda</a:t>
            </a:r>
            <a:r>
              <a:rPr lang="tr-TR" sz="1000" dirty="0">
                <a:solidFill>
                  <a:schemeClr val="accent1">
                    <a:lumMod val="75000"/>
                  </a:schemeClr>
                </a:solidFill>
                <a:latin typeface="Roboto" pitchFamily="2" charset="0"/>
                <a:ea typeface="Roboto" pitchFamily="2" charset="0"/>
              </a:rPr>
              <a:t>; </a:t>
            </a:r>
            <a:r>
              <a:rPr lang="tr-TR" sz="1000" dirty="0">
                <a:latin typeface="Roboto" pitchFamily="2" charset="0"/>
                <a:ea typeface="Roboto" pitchFamily="2" charset="0"/>
              </a:rPr>
              <a:t>ö</a:t>
            </a:r>
            <a:r>
              <a:rPr lang="tr-TR" sz="1000" kern="1200" dirty="0">
                <a:solidFill>
                  <a:schemeClr val="tx1"/>
                </a:solidFill>
                <a:latin typeface="Roboto" pitchFamily="2" charset="0"/>
                <a:ea typeface="Roboto" pitchFamily="2" charset="0"/>
                <a:cs typeface="+mn-cs"/>
              </a:rPr>
              <a:t>ncelikle kendinizi emniyete alıp yaralanıp yaralanmadığınızı kontrol etmeliyiz</a:t>
            </a:r>
            <a:r>
              <a:rPr lang="tr-TR" sz="1000" dirty="0">
                <a:latin typeface="Roboto" pitchFamily="2" charset="0"/>
                <a:ea typeface="Roboto" pitchFamily="2" charset="0"/>
              </a:rPr>
              <a:t>.</a:t>
            </a:r>
            <a:endParaRPr lang="tr-TR" sz="1000" kern="1200" dirty="0">
              <a:solidFill>
                <a:schemeClr val="tx1"/>
              </a:solidFill>
              <a:latin typeface="Roboto" pitchFamily="2" charset="0"/>
              <a:ea typeface="Roboto" pitchFamily="2" charset="0"/>
              <a:cs typeface="+mn-cs"/>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b="1" u="sng" dirty="0">
                <a:solidFill>
                  <a:schemeClr val="tx2"/>
                </a:solidFill>
                <a:latin typeface="Roboto" pitchFamily="2" charset="0"/>
                <a:ea typeface="Roboto" pitchFamily="2" charset="0"/>
              </a:rPr>
              <a:t>Tıklayın;</a:t>
            </a:r>
          </a:p>
          <a:p>
            <a:pPr algn="just">
              <a:spcAft>
                <a:spcPts val="600"/>
              </a:spcAft>
            </a:pPr>
            <a:r>
              <a:rPr lang="tr-TR" sz="1000" kern="1200" dirty="0">
                <a:solidFill>
                  <a:schemeClr val="tx1"/>
                </a:solidFill>
                <a:latin typeface="Roboto" pitchFamily="2" charset="0"/>
                <a:ea typeface="Roboto" pitchFamily="2" charset="0"/>
                <a:cs typeface="+mn-cs"/>
              </a:rPr>
              <a:t>Afet ve acil durum sonrası ikincil risklere dikkat etmelisiniz. </a:t>
            </a:r>
            <a:r>
              <a:rPr lang="tr-TR" sz="1000" b="0" kern="1200" baseline="0" dirty="0">
                <a:solidFill>
                  <a:schemeClr val="tx1"/>
                </a:solidFill>
                <a:latin typeface="Roboto" pitchFamily="2" charset="0"/>
                <a:ea typeface="Roboto" pitchFamily="2" charset="0"/>
                <a:cs typeface="+mn-cs"/>
              </a:rPr>
              <a:t>Özellikle;</a:t>
            </a:r>
          </a:p>
          <a:p>
            <a:pPr marL="252000" indent="-180000" algn="just">
              <a:spcAft>
                <a:spcPts val="300"/>
              </a:spcAft>
              <a:buFont typeface="Arial" panose="020B0604020202020204" pitchFamily="34" charset="0"/>
              <a:buChar char="•"/>
            </a:pPr>
            <a:r>
              <a:rPr lang="tr-TR" sz="1000" b="0" kern="1200" baseline="0" dirty="0">
                <a:solidFill>
                  <a:schemeClr val="tx1"/>
                </a:solidFill>
                <a:latin typeface="Roboto" pitchFamily="2" charset="0"/>
                <a:ea typeface="Roboto" pitchFamily="2" charset="0"/>
                <a:cs typeface="+mn-cs"/>
              </a:rPr>
              <a:t>Yangın</a:t>
            </a:r>
          </a:p>
          <a:p>
            <a:pPr marL="252000" indent="-180000" algn="just">
              <a:spcAft>
                <a:spcPts val="300"/>
              </a:spcAft>
              <a:buFont typeface="Arial" panose="020B0604020202020204" pitchFamily="34" charset="0"/>
              <a:buChar char="•"/>
            </a:pPr>
            <a:r>
              <a:rPr lang="tr-TR" sz="1000" b="0" kern="1200" baseline="0" dirty="0">
                <a:solidFill>
                  <a:schemeClr val="tx1"/>
                </a:solidFill>
                <a:latin typeface="Roboto" pitchFamily="2" charset="0"/>
                <a:ea typeface="Roboto" pitchFamily="2" charset="0"/>
                <a:cs typeface="+mn-cs"/>
              </a:rPr>
              <a:t>Gaz kaçağı</a:t>
            </a:r>
          </a:p>
          <a:p>
            <a:pPr marL="252000" indent="-180000" algn="just">
              <a:spcAft>
                <a:spcPts val="300"/>
              </a:spcAft>
              <a:buFont typeface="Arial" panose="020B0604020202020204" pitchFamily="34" charset="0"/>
              <a:buChar char="•"/>
            </a:pPr>
            <a:r>
              <a:rPr lang="tr-TR" sz="1000" b="0" kern="1200" baseline="0" dirty="0">
                <a:solidFill>
                  <a:schemeClr val="tx1"/>
                </a:solidFill>
                <a:latin typeface="Roboto" pitchFamily="2" charset="0"/>
                <a:ea typeface="Roboto" pitchFamily="2" charset="0"/>
                <a:cs typeface="+mn-cs"/>
              </a:rPr>
              <a:t>Hasarlı elektrik kabloları </a:t>
            </a:r>
          </a:p>
          <a:p>
            <a:pPr marL="252000" indent="-180000" algn="just">
              <a:spcAft>
                <a:spcPts val="300"/>
              </a:spcAft>
              <a:buFont typeface="Arial" panose="020B0604020202020204" pitchFamily="34" charset="0"/>
              <a:buChar char="•"/>
            </a:pPr>
            <a:r>
              <a:rPr lang="tr-TR" sz="1000" b="0" kern="1200" baseline="0" dirty="0">
                <a:solidFill>
                  <a:schemeClr val="tx1"/>
                </a:solidFill>
                <a:latin typeface="Roboto" pitchFamily="2" charset="0"/>
                <a:ea typeface="Roboto" pitchFamily="2" charset="0"/>
                <a:cs typeface="+mn-cs"/>
              </a:rPr>
              <a:t>Devrilen enerji hatları </a:t>
            </a:r>
          </a:p>
          <a:p>
            <a:pPr marL="252000" indent="-180000" algn="just">
              <a:spcAft>
                <a:spcPts val="300"/>
              </a:spcAft>
              <a:buFont typeface="Arial" panose="020B0604020202020204" pitchFamily="34" charset="0"/>
              <a:buChar char="•"/>
            </a:pPr>
            <a:r>
              <a:rPr lang="tr-TR" sz="1000" b="0" kern="1200" baseline="0" dirty="0">
                <a:solidFill>
                  <a:schemeClr val="tx1"/>
                </a:solidFill>
                <a:latin typeface="Roboto" pitchFamily="2" charset="0"/>
                <a:ea typeface="Roboto" pitchFamily="2" charset="0"/>
                <a:cs typeface="+mn-cs"/>
              </a:rPr>
              <a:t>Düşen nesneler </a:t>
            </a:r>
          </a:p>
          <a:p>
            <a:pPr marL="252000" indent="-180000" algn="just">
              <a:spcAft>
                <a:spcPts val="300"/>
              </a:spcAft>
              <a:buFont typeface="Arial" panose="020B0604020202020204" pitchFamily="34" charset="0"/>
              <a:buChar char="•"/>
            </a:pPr>
            <a:r>
              <a:rPr lang="tr-TR" sz="1000" b="0" kern="1200" baseline="0" dirty="0">
                <a:solidFill>
                  <a:schemeClr val="tx1"/>
                </a:solidFill>
                <a:latin typeface="Roboto" pitchFamily="2" charset="0"/>
                <a:ea typeface="Roboto" pitchFamily="2" charset="0"/>
                <a:cs typeface="+mn-cs"/>
              </a:rPr>
              <a:t>Kirleticiler </a:t>
            </a:r>
          </a:p>
          <a:p>
            <a:pPr marL="252000" indent="-180000" algn="just">
              <a:spcAft>
                <a:spcPts val="300"/>
              </a:spcAft>
              <a:buFont typeface="Arial" panose="020B0604020202020204" pitchFamily="34" charset="0"/>
              <a:buChar char="•"/>
            </a:pPr>
            <a:r>
              <a:rPr lang="tr-TR" sz="1000" b="0" kern="1200" baseline="0" dirty="0">
                <a:solidFill>
                  <a:schemeClr val="tx1"/>
                </a:solidFill>
                <a:latin typeface="Roboto" pitchFamily="2" charset="0"/>
                <a:ea typeface="Roboto" pitchFamily="2" charset="0"/>
                <a:cs typeface="+mn-cs"/>
              </a:rPr>
              <a:t>Devrilen veya hasar gören bacalar </a:t>
            </a:r>
          </a:p>
          <a:p>
            <a:pPr algn="just">
              <a:spcAft>
                <a:spcPts val="600"/>
              </a:spcAft>
              <a:buFont typeface="Arial" pitchFamily="34" charset="0"/>
              <a:buNone/>
            </a:pPr>
            <a:r>
              <a:rPr lang="tr-TR" sz="1000" b="0" kern="1200" baseline="0" dirty="0">
                <a:solidFill>
                  <a:schemeClr val="tx1"/>
                </a:solidFill>
                <a:latin typeface="Roboto" pitchFamily="2" charset="0"/>
                <a:ea typeface="Roboto" pitchFamily="2" charset="0"/>
                <a:cs typeface="+mn-cs"/>
              </a:rPr>
              <a:t>muhtemel ikincil risklere örnek gösterilebilir.</a:t>
            </a: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b="1" u="sng" dirty="0">
                <a:solidFill>
                  <a:schemeClr val="tx2"/>
                </a:solidFill>
                <a:latin typeface="Roboto" pitchFamily="2" charset="0"/>
                <a:ea typeface="Roboto" pitchFamily="2" charset="0"/>
              </a:rPr>
              <a:t>Tıklayın;</a:t>
            </a:r>
          </a:p>
          <a:p>
            <a:pPr marL="0" marR="0" indent="0" algn="just" defTabSz="914400" rtl="0" eaLnBrk="1" fontAlgn="auto" latinLnBrk="0" hangingPunct="1">
              <a:lnSpc>
                <a:spcPct val="100000"/>
              </a:lnSpc>
              <a:spcBef>
                <a:spcPts val="0"/>
              </a:spcBef>
              <a:spcAft>
                <a:spcPts val="600"/>
              </a:spcAft>
              <a:buClrTx/>
              <a:buSzTx/>
              <a:buFontTx/>
              <a:buNone/>
              <a:tabLst/>
              <a:defRPr/>
            </a:pPr>
            <a:r>
              <a:rPr lang="tr-TR" sz="1000" kern="1200" dirty="0">
                <a:solidFill>
                  <a:schemeClr val="tx1"/>
                </a:solidFill>
                <a:latin typeface="Roboto" pitchFamily="2" charset="0"/>
                <a:ea typeface="Roboto" pitchFamily="2" charset="0"/>
                <a:cs typeface="+mn-cs"/>
              </a:rPr>
              <a:t>Afet ve acil</a:t>
            </a:r>
            <a:r>
              <a:rPr lang="tr-TR" sz="1000" kern="1200" baseline="0" dirty="0">
                <a:solidFill>
                  <a:schemeClr val="tx1"/>
                </a:solidFill>
                <a:latin typeface="Roboto" pitchFamily="2" charset="0"/>
                <a:ea typeface="Roboto" pitchFamily="2" charset="0"/>
                <a:cs typeface="+mn-cs"/>
              </a:rPr>
              <a:t> durum</a:t>
            </a:r>
            <a:r>
              <a:rPr lang="tr-TR" sz="1000" kern="1200" dirty="0">
                <a:solidFill>
                  <a:schemeClr val="tx1"/>
                </a:solidFill>
                <a:latin typeface="Roboto" pitchFamily="2" charset="0"/>
                <a:ea typeface="Roboto" pitchFamily="2" charset="0"/>
                <a:cs typeface="+mn-cs"/>
              </a:rPr>
              <a:t> çantamızla birlikte güvenli bir alana geçmelisiniz. </a:t>
            </a: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b="1" u="sng" dirty="0">
                <a:solidFill>
                  <a:schemeClr val="tx2"/>
                </a:solidFill>
                <a:latin typeface="Roboto" pitchFamily="2" charset="0"/>
                <a:ea typeface="Roboto" pitchFamily="2" charset="0"/>
              </a:rPr>
              <a:t>Tıklayın;</a:t>
            </a:r>
          </a:p>
          <a:p>
            <a:pPr marL="0" marR="0" indent="0" algn="just" defTabSz="914400" rtl="0" eaLnBrk="1" fontAlgn="auto" latinLnBrk="0" hangingPunct="1">
              <a:lnSpc>
                <a:spcPct val="100000"/>
              </a:lnSpc>
              <a:spcBef>
                <a:spcPts val="0"/>
              </a:spcBef>
              <a:spcAft>
                <a:spcPts val="600"/>
              </a:spcAft>
              <a:buClrTx/>
              <a:buSzTx/>
              <a:buFontTx/>
              <a:buNone/>
              <a:tabLst/>
              <a:defRPr/>
            </a:pPr>
            <a:r>
              <a:rPr lang="tr-TR" sz="1000" kern="1200" dirty="0">
                <a:solidFill>
                  <a:schemeClr val="tx1"/>
                </a:solidFill>
                <a:latin typeface="Roboto" pitchFamily="2" charset="0"/>
                <a:ea typeface="Roboto" pitchFamily="2" charset="0"/>
                <a:cs typeface="+mn-cs"/>
              </a:rPr>
              <a:t>Bulunduğunuz yer artık güvenliyse başkalarına yardım edin.</a:t>
            </a:r>
          </a:p>
          <a:p>
            <a:pPr marL="0" marR="0" indent="0" algn="just" defTabSz="914400" rtl="0" eaLnBrk="1" fontAlgn="auto" latinLnBrk="0" hangingPunct="1">
              <a:lnSpc>
                <a:spcPct val="100000"/>
              </a:lnSpc>
              <a:spcBef>
                <a:spcPts val="0"/>
              </a:spcBef>
              <a:spcAft>
                <a:spcPts val="300"/>
              </a:spcAft>
              <a:buClrTx/>
              <a:buSzTx/>
              <a:buFontTx/>
              <a:buNone/>
              <a:tabLst/>
              <a:defRPr/>
            </a:pPr>
            <a:endParaRPr lang="tr-TR" sz="1000" kern="1200" dirty="0">
              <a:solidFill>
                <a:schemeClr val="tx1"/>
              </a:solidFill>
              <a:latin typeface="Roboto" pitchFamily="2" charset="0"/>
              <a:ea typeface="Roboto" pitchFamily="2" charset="0"/>
              <a:cs typeface="+mn-cs"/>
            </a:endParaRPr>
          </a:p>
          <a:p>
            <a:pPr algn="just">
              <a:spcAft>
                <a:spcPts val="300"/>
              </a:spcAft>
            </a:pPr>
            <a:r>
              <a:rPr lang="tr-TR" sz="900" b="1" i="1" u="sng" kern="1200" baseline="0" dirty="0">
                <a:solidFill>
                  <a:schemeClr val="tx1"/>
                </a:solidFill>
                <a:latin typeface="Roboto" pitchFamily="2" charset="0"/>
                <a:ea typeface="Roboto" pitchFamily="2" charset="0"/>
                <a:cs typeface="+mn-cs"/>
              </a:rPr>
              <a:t>Bilgi Notu:</a:t>
            </a:r>
          </a:p>
          <a:p>
            <a:pPr algn="just">
              <a:spcAft>
                <a:spcPts val="300"/>
              </a:spcAft>
            </a:pPr>
            <a:r>
              <a:rPr lang="tr-TR" sz="900" b="1" i="1" kern="1200" baseline="0" dirty="0">
                <a:solidFill>
                  <a:schemeClr val="tx1"/>
                </a:solidFill>
                <a:latin typeface="Roboto" pitchFamily="2" charset="0"/>
                <a:ea typeface="Roboto" pitchFamily="2" charset="0"/>
                <a:cs typeface="+mn-cs"/>
              </a:rPr>
              <a:t>Yangın, </a:t>
            </a:r>
            <a:r>
              <a:rPr lang="tr-TR" sz="900" b="0" i="1" kern="1200" baseline="0" dirty="0">
                <a:solidFill>
                  <a:schemeClr val="tx1"/>
                </a:solidFill>
                <a:latin typeface="Roboto" pitchFamily="2" charset="0"/>
                <a:ea typeface="Roboto" pitchFamily="2" charset="0"/>
                <a:cs typeface="+mn-cs"/>
              </a:rPr>
              <a:t>Evinizdeki veya komşularınızdaki küçük yangınları mümkünse söndürün. Yardım araştırın, ancak itfaiyenin gelmesini beklemeyin.</a:t>
            </a:r>
          </a:p>
          <a:p>
            <a:pPr algn="just">
              <a:spcAft>
                <a:spcPts val="300"/>
              </a:spcAft>
            </a:pPr>
            <a:r>
              <a:rPr lang="tr-TR" sz="900" b="1" i="1" kern="1200" baseline="0" dirty="0">
                <a:solidFill>
                  <a:schemeClr val="tx1"/>
                </a:solidFill>
                <a:latin typeface="Roboto" pitchFamily="2" charset="0"/>
                <a:ea typeface="Roboto" pitchFamily="2" charset="0"/>
                <a:cs typeface="+mn-cs"/>
              </a:rPr>
              <a:t>Gaz kaçağı, </a:t>
            </a:r>
            <a:r>
              <a:rPr lang="tr-TR" sz="900" b="0" i="1" kern="1200" baseline="0" dirty="0">
                <a:solidFill>
                  <a:schemeClr val="tx1"/>
                </a:solidFill>
                <a:latin typeface="Roboto" pitchFamily="2" charset="0"/>
                <a:ea typeface="Roboto" pitchFamily="2" charset="0"/>
                <a:cs typeface="+mn-cs"/>
              </a:rPr>
              <a:t>Kaçaktan şüpheleniyorsanız veya gaz kokusu alıyorsanız ana gaz valfini kapatın. Gaz şirketi gelmeden ve hasarlı tesisat tamir edilmeden gazı asla </a:t>
            </a:r>
            <a:r>
              <a:rPr lang="tr-TR" sz="900" i="1" kern="1200" baseline="0" dirty="0">
                <a:solidFill>
                  <a:schemeClr val="tx1"/>
                </a:solidFill>
                <a:latin typeface="Roboto" pitchFamily="2" charset="0"/>
                <a:ea typeface="Roboto" pitchFamily="2" charset="0"/>
                <a:cs typeface="+mn-cs"/>
              </a:rPr>
              <a:t>açmayın, şüpheyle bile olsa kapatılan gazı açmak şirket sorumluluğundadır.</a:t>
            </a:r>
          </a:p>
          <a:p>
            <a:pPr algn="just">
              <a:spcAft>
                <a:spcPts val="300"/>
              </a:spcAft>
            </a:pPr>
            <a:r>
              <a:rPr lang="tr-TR" sz="900" b="1" i="1" kern="1200" baseline="0" dirty="0">
                <a:solidFill>
                  <a:schemeClr val="tx1"/>
                </a:solidFill>
                <a:latin typeface="Roboto" pitchFamily="2" charset="0"/>
                <a:ea typeface="Roboto" pitchFamily="2" charset="0"/>
                <a:cs typeface="+mn-cs"/>
              </a:rPr>
              <a:t>Hasarlı elektrik kabloları </a:t>
            </a:r>
            <a:r>
              <a:rPr lang="tr-TR" sz="900" b="0" i="1" kern="1200" baseline="0" dirty="0">
                <a:solidFill>
                  <a:schemeClr val="tx1"/>
                </a:solidFill>
                <a:latin typeface="Roboto" pitchFamily="2" charset="0"/>
                <a:ea typeface="Roboto" pitchFamily="2" charset="0"/>
                <a:cs typeface="+mn-cs"/>
              </a:rPr>
              <a:t>Ana elektrik panosundan elektriği kesin. Hasar giderilene kadar da açmayın. Hasar gören her tür elektrikli aletin elektriğini kesin </a:t>
            </a:r>
            <a:r>
              <a:rPr lang="tr-TR" sz="900" i="1" kern="1200" baseline="0" dirty="0">
                <a:solidFill>
                  <a:schemeClr val="tx1"/>
                </a:solidFill>
                <a:latin typeface="Roboto" pitchFamily="2" charset="0"/>
                <a:ea typeface="Roboto" pitchFamily="2" charset="0"/>
                <a:cs typeface="+mn-cs"/>
              </a:rPr>
              <a:t>Bu tür aletlerin üzerindeki elektrik yükü yangına sebep olabilir.</a:t>
            </a:r>
          </a:p>
          <a:p>
            <a:pPr algn="just">
              <a:spcAft>
                <a:spcPts val="300"/>
              </a:spcAft>
            </a:pPr>
            <a:r>
              <a:rPr lang="tr-TR" sz="900" b="1" i="1" kern="1200" baseline="0" dirty="0">
                <a:solidFill>
                  <a:schemeClr val="tx1"/>
                </a:solidFill>
                <a:latin typeface="Roboto" pitchFamily="2" charset="0"/>
                <a:ea typeface="Roboto" pitchFamily="2" charset="0"/>
                <a:cs typeface="+mn-cs"/>
              </a:rPr>
              <a:t>Devrilen enerji hatları </a:t>
            </a:r>
            <a:r>
              <a:rPr lang="tr-TR" sz="900" b="0" i="1" kern="1200" baseline="0" dirty="0">
                <a:solidFill>
                  <a:schemeClr val="tx1"/>
                </a:solidFill>
                <a:latin typeface="Roboto" pitchFamily="2" charset="0"/>
                <a:ea typeface="Roboto" pitchFamily="2" charset="0"/>
                <a:cs typeface="+mn-cs"/>
              </a:rPr>
              <a:t>Devrilen enerji hatlarını potansiyel tehlike olarak görün ve uzak durun. Düşen kablolara ve bunlara temas eden cisimlere, üzerinde </a:t>
            </a:r>
            <a:r>
              <a:rPr lang="tr-TR" sz="900" i="1" kern="1200" baseline="0" dirty="0">
                <a:solidFill>
                  <a:schemeClr val="tx1"/>
                </a:solidFill>
                <a:latin typeface="Roboto" pitchFamily="2" charset="0"/>
                <a:ea typeface="Roboto" pitchFamily="2" charset="0"/>
                <a:cs typeface="+mn-cs"/>
              </a:rPr>
              <a:t>elektrik olmadığını bilseniz bile asla dokunmayın</a:t>
            </a:r>
          </a:p>
          <a:p>
            <a:pPr algn="just">
              <a:spcAft>
                <a:spcPts val="300"/>
              </a:spcAft>
            </a:pPr>
            <a:r>
              <a:rPr lang="tr-TR" sz="900" b="1" i="1" kern="1200" baseline="0" dirty="0">
                <a:solidFill>
                  <a:schemeClr val="tx1"/>
                </a:solidFill>
                <a:latin typeface="Roboto" pitchFamily="2" charset="0"/>
                <a:ea typeface="Roboto" pitchFamily="2" charset="0"/>
                <a:cs typeface="+mn-cs"/>
              </a:rPr>
              <a:t>Düşen nesneler </a:t>
            </a:r>
            <a:r>
              <a:rPr lang="tr-TR" sz="900" b="0" i="1" kern="1200" baseline="0" dirty="0">
                <a:solidFill>
                  <a:schemeClr val="tx1"/>
                </a:solidFill>
                <a:latin typeface="Roboto" pitchFamily="2" charset="0"/>
                <a:ea typeface="Roboto" pitchFamily="2" charset="0"/>
                <a:cs typeface="+mn-cs"/>
              </a:rPr>
              <a:t>Kapalı kapıları ve dolap kapaklarını açtığınızda bir şeylerin üzerinize düşebileceğinin farkında olun. Kırılan cisimlere dokunmadan önce </a:t>
            </a:r>
            <a:r>
              <a:rPr lang="tr-TR" sz="900" i="1" kern="1200" baseline="0" dirty="0">
                <a:solidFill>
                  <a:schemeClr val="tx1"/>
                </a:solidFill>
                <a:latin typeface="Roboto" pitchFamily="2" charset="0"/>
                <a:ea typeface="Roboto" pitchFamily="2" charset="0"/>
                <a:cs typeface="+mn-cs"/>
              </a:rPr>
              <a:t>eldiven takın. Sabit telefonunuzu yerine yerleştirin, açık kalan telefonlar şebekeyi bloke eder.</a:t>
            </a:r>
          </a:p>
          <a:p>
            <a:pPr algn="just">
              <a:spcAft>
                <a:spcPts val="300"/>
              </a:spcAft>
            </a:pPr>
            <a:r>
              <a:rPr lang="tr-TR" sz="900" b="1" i="1" kern="1200" baseline="0" dirty="0">
                <a:solidFill>
                  <a:schemeClr val="tx1"/>
                </a:solidFill>
                <a:latin typeface="Roboto" pitchFamily="2" charset="0"/>
                <a:ea typeface="Roboto" pitchFamily="2" charset="0"/>
                <a:cs typeface="+mn-cs"/>
              </a:rPr>
              <a:t>Kirleticiler </a:t>
            </a:r>
            <a:r>
              <a:rPr lang="tr-TR" sz="900" b="0" i="1" kern="1200" baseline="0" dirty="0">
                <a:solidFill>
                  <a:schemeClr val="tx1"/>
                </a:solidFill>
                <a:latin typeface="Roboto" pitchFamily="2" charset="0"/>
                <a:ea typeface="Roboto" pitchFamily="2" charset="0"/>
                <a:cs typeface="+mn-cs"/>
              </a:rPr>
              <a:t>Kirlenmiş ilaçları, ecza malzemelerini veya benzeri </a:t>
            </a:r>
            <a:r>
              <a:rPr lang="tr-TR" sz="900" b="0" i="1" kern="1200" baseline="0" dirty="0" err="1">
                <a:solidFill>
                  <a:schemeClr val="tx1"/>
                </a:solidFill>
                <a:latin typeface="Roboto" pitchFamily="2" charset="0"/>
                <a:ea typeface="Roboto" pitchFamily="2" charset="0"/>
                <a:cs typeface="+mn-cs"/>
              </a:rPr>
              <a:t>toksik</a:t>
            </a:r>
            <a:r>
              <a:rPr lang="tr-TR" sz="900" b="0" i="1" kern="1200" baseline="0" dirty="0">
                <a:solidFill>
                  <a:schemeClr val="tx1"/>
                </a:solidFill>
                <a:latin typeface="Roboto" pitchFamily="2" charset="0"/>
                <a:ea typeface="Roboto" pitchFamily="2" charset="0"/>
                <a:cs typeface="+mn-cs"/>
              </a:rPr>
              <a:t> olmayan maddeleri kullanmayın. Ağartıcılar, alkaliler, boya, bahçe kimyasalları, akaryakıt </a:t>
            </a:r>
            <a:r>
              <a:rPr lang="tr-TR" sz="900" i="1" kern="1200" baseline="0" dirty="0">
                <a:solidFill>
                  <a:schemeClr val="tx1"/>
                </a:solidFill>
                <a:latin typeface="Roboto" pitchFamily="2" charset="0"/>
                <a:ea typeface="Roboto" pitchFamily="2" charset="0"/>
                <a:cs typeface="+mn-cs"/>
              </a:rPr>
              <a:t>gibi tehlikeli maddeler tecrit edilmeli veya kedi kumu gibi malzemelerle kapatılarak </a:t>
            </a:r>
            <a:r>
              <a:rPr lang="tr-TR" sz="900" i="1" kern="1200" baseline="0" dirty="0" err="1">
                <a:solidFill>
                  <a:schemeClr val="tx1"/>
                </a:solidFill>
                <a:latin typeface="Roboto" pitchFamily="2" charset="0"/>
                <a:ea typeface="Roboto" pitchFamily="2" charset="0"/>
                <a:cs typeface="+mn-cs"/>
              </a:rPr>
              <a:t>absorbe</a:t>
            </a:r>
            <a:r>
              <a:rPr lang="tr-TR" sz="900" i="1" kern="1200" baseline="0" dirty="0">
                <a:solidFill>
                  <a:schemeClr val="tx1"/>
                </a:solidFill>
                <a:latin typeface="Roboto" pitchFamily="2" charset="0"/>
                <a:ea typeface="Roboto" pitchFamily="2" charset="0"/>
                <a:cs typeface="+mn-cs"/>
              </a:rPr>
              <a:t> edilmelidir.</a:t>
            </a:r>
          </a:p>
          <a:p>
            <a:pPr algn="just">
              <a:spcAft>
                <a:spcPts val="300"/>
              </a:spcAft>
            </a:pPr>
            <a:r>
              <a:rPr lang="tr-TR" sz="900" b="1" i="1" kern="1200" baseline="0" dirty="0">
                <a:solidFill>
                  <a:schemeClr val="tx1"/>
                </a:solidFill>
                <a:latin typeface="Roboto" pitchFamily="2" charset="0"/>
                <a:ea typeface="Roboto" pitchFamily="2" charset="0"/>
                <a:cs typeface="+mn-cs"/>
              </a:rPr>
              <a:t>Devrilen veya hasar gören bacalar </a:t>
            </a:r>
            <a:r>
              <a:rPr lang="tr-TR" sz="900" b="0" i="1" kern="1200" baseline="0" dirty="0">
                <a:solidFill>
                  <a:schemeClr val="tx1"/>
                </a:solidFill>
                <a:latin typeface="Roboto" pitchFamily="2" charset="0"/>
                <a:ea typeface="Roboto" pitchFamily="2" charset="0"/>
                <a:cs typeface="+mn-cs"/>
              </a:rPr>
              <a:t>Tuğladan yapılmış duvar ve bacalardan uzak durun. Yıkılmamış olsalar bile zayıfladıkları için artçı bir depremle devrilebilirler. Uzmanı görmeden bacayı kullanacağınız bir ateş yakmayın, yangına veya zehirli gazların evin içine dolmasına sebep olabilirsiniz.</a:t>
            </a:r>
            <a:endParaRPr lang="tr-TR" sz="900" b="1" i="1" kern="1200" baseline="0" dirty="0">
              <a:solidFill>
                <a:schemeClr val="tx1"/>
              </a:solidFill>
              <a:latin typeface="Roboto" pitchFamily="2" charset="0"/>
              <a:ea typeface="Roboto" pitchFamily="2" charset="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000" kern="1200" dirty="0">
              <a:solidFill>
                <a:schemeClr val="tx1"/>
              </a:solidFill>
              <a:latin typeface="Roboto" pitchFamily="2" charset="0"/>
              <a:ea typeface="Roboto" pitchFamily="2" charset="0"/>
              <a:cs typeface="+mn-cs"/>
            </a:endParaRPr>
          </a:p>
          <a:p>
            <a:endParaRPr lang="tr-TR" sz="1000" dirty="0">
              <a:latin typeface="Roboto" pitchFamily="2" charset="0"/>
              <a:ea typeface="Roboto" pitchFamily="2" charset="0"/>
            </a:endParaRPr>
          </a:p>
        </p:txBody>
      </p:sp>
      <p:sp>
        <p:nvSpPr>
          <p:cNvPr id="4" name="Slayt Numarası Yer Tutucusu 3"/>
          <p:cNvSpPr>
            <a:spLocks noGrp="1"/>
          </p:cNvSpPr>
          <p:nvPr>
            <p:ph type="sldNum" sz="quarter" idx="5"/>
          </p:nvPr>
        </p:nvSpPr>
        <p:spPr/>
        <p:txBody>
          <a:bodyPr/>
          <a:lstStyle/>
          <a:p>
            <a:fld id="{4998BAFA-7B26-44C2-9B69-5F7639683827}" type="slidenum">
              <a:rPr lang="tr-TR" smtClean="0"/>
              <a:t>36</a:t>
            </a:fld>
            <a:endParaRPr lang="tr-TR"/>
          </a:p>
        </p:txBody>
      </p:sp>
    </p:spTree>
    <p:extLst>
      <p:ext uri="{BB962C8B-B14F-4D97-AF65-F5344CB8AC3E}">
        <p14:creationId xmlns:p14="http://schemas.microsoft.com/office/powerpoint/2010/main" val="16856512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eaLnBrk="1" hangingPunct="1">
              <a:lnSpc>
                <a:spcPct val="80000"/>
              </a:lnSpc>
              <a:spcBef>
                <a:spcPct val="0"/>
              </a:spcBef>
              <a:buFont typeface="Arial" pitchFamily="34" charset="0"/>
              <a:buNone/>
              <a:defRPr/>
            </a:pPr>
            <a:r>
              <a:rPr lang="tr-TR" sz="1000" b="1" kern="1200" dirty="0">
                <a:solidFill>
                  <a:schemeClr val="tx1"/>
                </a:solidFill>
                <a:latin typeface="Roboto" pitchFamily="2" charset="0"/>
                <a:ea typeface="Roboto" pitchFamily="2" charset="0"/>
                <a:cs typeface="+mn-cs"/>
              </a:rPr>
              <a:t>Önerilen Süre: 1</a:t>
            </a:r>
            <a:r>
              <a:rPr lang="tr-TR" sz="1000" b="1" kern="1200" baseline="0" dirty="0">
                <a:solidFill>
                  <a:schemeClr val="tx1"/>
                </a:solidFill>
                <a:latin typeface="Roboto" pitchFamily="2" charset="0"/>
                <a:ea typeface="Roboto" pitchFamily="2" charset="0"/>
                <a:cs typeface="+mn-cs"/>
              </a:rPr>
              <a:t> dk. </a:t>
            </a:r>
          </a:p>
          <a:p>
            <a:pPr marL="0" marR="0" lvl="0" indent="0" algn="just" defTabSz="914400" rtl="0" eaLnBrk="1" fontAlgn="auto" latinLnBrk="0" hangingPunct="1">
              <a:lnSpc>
                <a:spcPct val="90000"/>
              </a:lnSpc>
              <a:spcAft>
                <a:spcPts val="600"/>
              </a:spcAft>
              <a:buClrTx/>
              <a:buSzTx/>
              <a:buFontTx/>
              <a:buNone/>
              <a:tabLst/>
              <a:defRPr/>
            </a:pPr>
            <a:r>
              <a:rPr lang="tr-TR" altLang="tr-TR" sz="1000" b="1" i="1" dirty="0">
                <a:latin typeface="Roboto" pitchFamily="2" charset="0"/>
                <a:ea typeface="Roboto" pitchFamily="2" charset="0"/>
              </a:rPr>
              <a:t>Slayt animasyonu tıklayınca başlar, sessizdir.</a:t>
            </a:r>
            <a:endParaRPr lang="tr-TR" altLang="tr-TR" sz="1000" i="1" dirty="0">
              <a:latin typeface="Roboto" pitchFamily="2" charset="0"/>
              <a:ea typeface="Roboto" pitchFamily="2" charset="0"/>
            </a:endParaRPr>
          </a:p>
          <a:p>
            <a:pPr marL="0" marR="0" lvl="0" indent="0" algn="just" defTabSz="914400" rtl="0" eaLnBrk="1" fontAlgn="base" latinLnBrk="0" hangingPunct="0">
              <a:lnSpc>
                <a:spcPct val="100000"/>
              </a:lnSpc>
              <a:spcBef>
                <a:spcPts val="0"/>
              </a:spcBef>
              <a:spcAft>
                <a:spcPts val="0"/>
              </a:spcAft>
              <a:buClrTx/>
              <a:buSzTx/>
              <a:buFontTx/>
              <a:buNone/>
              <a:tabLst/>
              <a:defRPr/>
            </a:pPr>
            <a:endParaRPr lang="tr-TR" sz="1000" kern="1200" dirty="0">
              <a:solidFill>
                <a:schemeClr val="tx1"/>
              </a:solidFill>
              <a:latin typeface="Roboto" pitchFamily="2" charset="0"/>
              <a:ea typeface="Roboto" pitchFamily="2" charset="0"/>
              <a:cs typeface="+mn-cs"/>
            </a:endParaRPr>
          </a:p>
          <a:p>
            <a:pPr marL="0" marR="0" lvl="0" indent="0" algn="just" defTabSz="914400" rtl="0" eaLnBrk="1" fontAlgn="base" latinLnBrk="0" hangingPunct="0">
              <a:lnSpc>
                <a:spcPct val="100000"/>
              </a:lnSpc>
              <a:spcBef>
                <a:spcPts val="0"/>
              </a:spcBef>
              <a:spcAft>
                <a:spcPts val="600"/>
              </a:spcAft>
              <a:buClrTx/>
              <a:buSzTx/>
              <a:buFontTx/>
              <a:buNone/>
              <a:tabLst/>
              <a:defRPr/>
            </a:pPr>
            <a:r>
              <a:rPr lang="tr-TR" sz="1000" kern="1200" dirty="0">
                <a:solidFill>
                  <a:schemeClr val="tx1"/>
                </a:solidFill>
                <a:latin typeface="Roboto" pitchFamily="2" charset="0"/>
                <a:ea typeface="Roboto" pitchFamily="2" charset="0"/>
                <a:cs typeface="+mn-cs"/>
              </a:rPr>
              <a:t>Deprem,</a:t>
            </a:r>
            <a:r>
              <a:rPr lang="tr-TR" sz="1000" kern="1200" baseline="0" dirty="0">
                <a:solidFill>
                  <a:schemeClr val="tx1"/>
                </a:solidFill>
                <a:latin typeface="Roboto" pitchFamily="2" charset="0"/>
                <a:ea typeface="Roboto" pitchFamily="2" charset="0"/>
                <a:cs typeface="+mn-cs"/>
              </a:rPr>
              <a:t> yangın veya sel gibi bir tehlikenin risk oluşturması durumunda emniyetli bir yere taşınmak amacıyla tahliye yapabilir. </a:t>
            </a:r>
            <a:r>
              <a:rPr lang="tr-TR" sz="1000" kern="1200" dirty="0">
                <a:solidFill>
                  <a:schemeClr val="tx1"/>
                </a:solidFill>
                <a:latin typeface="Roboto" pitchFamily="2" charset="0"/>
                <a:ea typeface="Roboto" pitchFamily="2" charset="0"/>
                <a:cs typeface="+mn-cs"/>
              </a:rPr>
              <a:t>Afetin durumuna göre tahliye, olay gerçekleşmeden önce veya sonra yapılabilir. Eğer tehlike önceden tespit edilebiliyorsa ve erken uyarı sistemi mevcutsa, olay gerçekleşmeden önce tahliye başlatılabilir ve insanların gereksiz yere risk altında kalması engellenebilir. Önceden haber alma ihtimalinin olmadığı durumlarda ise bu işlem, olay gerçekleştikten sonra uygulanmaktadır. Olası bir afet ve</a:t>
            </a:r>
            <a:r>
              <a:rPr lang="tr-TR" sz="1000" kern="1200" baseline="0" dirty="0">
                <a:solidFill>
                  <a:schemeClr val="tx1"/>
                </a:solidFill>
                <a:latin typeface="Roboto" pitchFamily="2" charset="0"/>
                <a:ea typeface="Roboto" pitchFamily="2" charset="0"/>
                <a:cs typeface="+mn-cs"/>
              </a:rPr>
              <a:t>ya acil durum sonrası dışarı tahliye olmanız gerekirse;</a:t>
            </a:r>
          </a:p>
          <a:p>
            <a:pPr marL="0" marR="0" lvl="0" indent="0" algn="just" defTabSz="914400" rtl="0" eaLnBrk="1" fontAlgn="base" latinLnBrk="0" hangingPunct="0">
              <a:lnSpc>
                <a:spcPct val="100000"/>
              </a:lnSpc>
              <a:spcBef>
                <a:spcPts val="0"/>
              </a:spcBef>
              <a:spcAft>
                <a:spcPts val="600"/>
              </a:spcAft>
              <a:buClrTx/>
              <a:buSzTx/>
              <a:buFontTx/>
              <a:buNone/>
              <a:tabLst/>
              <a:defRPr/>
            </a:pPr>
            <a:r>
              <a:rPr lang="tr-TR" sz="1000" b="1" u="sng" dirty="0">
                <a:solidFill>
                  <a:schemeClr val="tx2"/>
                </a:solidFill>
                <a:latin typeface="Roboto" pitchFamily="2" charset="0"/>
                <a:ea typeface="Roboto" pitchFamily="2" charset="0"/>
              </a:rPr>
              <a:t>Tıklayın;</a:t>
            </a:r>
          </a:p>
          <a:p>
            <a:pPr marL="252000" marR="0" lvl="0" indent="-180000" algn="just" defTabSz="914400" rtl="0" eaLnBrk="1" fontAlgn="base" latinLnBrk="0" hangingPunct="0">
              <a:lnSpc>
                <a:spcPct val="100000"/>
              </a:lnSpc>
              <a:spcBef>
                <a:spcPts val="0"/>
              </a:spcBef>
              <a:spcAft>
                <a:spcPts val="300"/>
              </a:spcAft>
              <a:buClrTx/>
              <a:buSzTx/>
              <a:buFont typeface="Arial" panose="020B0604020202020204" pitchFamily="34" charset="0"/>
              <a:buChar char="•"/>
              <a:tabLst/>
              <a:defRPr/>
            </a:pPr>
            <a:r>
              <a:rPr lang="tr-TR" sz="1000" kern="1200" dirty="0">
                <a:solidFill>
                  <a:schemeClr val="tx1"/>
                </a:solidFill>
                <a:effectLst/>
                <a:latin typeface="Roboto" pitchFamily="2" charset="0"/>
                <a:ea typeface="Roboto" pitchFamily="2" charset="0"/>
                <a:cs typeface="+mn-cs"/>
              </a:rPr>
              <a:t>Sakin olun ve yetkililerin uyarıları doğrultusunda hareket edin.</a:t>
            </a:r>
          </a:p>
          <a:p>
            <a:pPr marL="252000" lvl="0" indent="-180000" algn="just" fontAlgn="base" hangingPunct="0">
              <a:spcAft>
                <a:spcPts val="300"/>
              </a:spcAft>
              <a:buFont typeface="Arial" panose="020B0604020202020204" pitchFamily="34" charset="0"/>
              <a:buChar char="•"/>
            </a:pPr>
            <a:r>
              <a:rPr lang="tr-TR" sz="1000" kern="1200" dirty="0">
                <a:solidFill>
                  <a:schemeClr val="tx1"/>
                </a:solidFill>
                <a:effectLst/>
                <a:latin typeface="Roboto" pitchFamily="2" charset="0"/>
                <a:ea typeface="Roboto" pitchFamily="2" charset="0"/>
                <a:cs typeface="+mn-cs"/>
              </a:rPr>
              <a:t>Afet ve acil durum çantanızı yanınıza alın.</a:t>
            </a:r>
          </a:p>
          <a:p>
            <a:pPr marL="252000" lvl="0" indent="-180000" algn="just" fontAlgn="base" hangingPunct="0">
              <a:spcAft>
                <a:spcPts val="300"/>
              </a:spcAft>
              <a:buFont typeface="Arial" panose="020B0604020202020204" pitchFamily="34" charset="0"/>
              <a:buChar char="•"/>
            </a:pPr>
            <a:r>
              <a:rPr lang="tr-TR" sz="1000" kern="1200" dirty="0">
                <a:solidFill>
                  <a:schemeClr val="tx1"/>
                </a:solidFill>
                <a:effectLst/>
                <a:latin typeface="Roboto" pitchFamily="2" charset="0"/>
                <a:ea typeface="Roboto" pitchFamily="2" charset="0"/>
                <a:cs typeface="+mn-cs"/>
              </a:rPr>
              <a:t>Vaktiniz varsa tesisatları kapatın.</a:t>
            </a:r>
          </a:p>
          <a:p>
            <a:pPr marL="252000" lvl="0" indent="-180000" algn="just" fontAlgn="base" hangingPunct="0">
              <a:spcAft>
                <a:spcPts val="300"/>
              </a:spcAft>
              <a:buFont typeface="Arial" panose="020B0604020202020204" pitchFamily="34" charset="0"/>
              <a:buChar char="•"/>
            </a:pPr>
            <a:r>
              <a:rPr lang="tr-TR" sz="1000" kern="1200" dirty="0">
                <a:solidFill>
                  <a:schemeClr val="tx1"/>
                </a:solidFill>
                <a:effectLst/>
                <a:latin typeface="Roboto" pitchFamily="2" charset="0"/>
                <a:ea typeface="Roboto" pitchFamily="2" charset="0"/>
                <a:cs typeface="+mn-cs"/>
              </a:rPr>
              <a:t>Aksi söylenmediği takdirde, önceden belirlenmiş olan tahliye güzergahlarını kullanın.</a:t>
            </a:r>
          </a:p>
          <a:p>
            <a:pPr marL="252000" lvl="0" indent="-180000" algn="just" fontAlgn="base" hangingPunct="0">
              <a:spcAft>
                <a:spcPts val="300"/>
              </a:spcAft>
              <a:buFont typeface="Arial" panose="020B0604020202020204" pitchFamily="34" charset="0"/>
              <a:buChar char="•"/>
            </a:pPr>
            <a:r>
              <a:rPr lang="tr-TR" sz="1000" kern="1200" dirty="0">
                <a:solidFill>
                  <a:schemeClr val="tx1"/>
                </a:solidFill>
                <a:effectLst/>
                <a:latin typeface="Roboto" pitchFamily="2" charset="0"/>
                <a:ea typeface="Roboto" pitchFamily="2" charset="0"/>
                <a:cs typeface="+mn-cs"/>
              </a:rPr>
              <a:t>Asansörleri kullanmayın. </a:t>
            </a:r>
          </a:p>
          <a:p>
            <a:pPr marL="252000" marR="0" lvl="0" indent="-180000" algn="just" defTabSz="914400" rtl="0" eaLnBrk="1" fontAlgn="base" latinLnBrk="0" hangingPunct="0">
              <a:lnSpc>
                <a:spcPct val="100000"/>
              </a:lnSpc>
              <a:spcBef>
                <a:spcPts val="0"/>
              </a:spcBef>
              <a:spcAft>
                <a:spcPts val="300"/>
              </a:spcAft>
              <a:buClrTx/>
              <a:buSzTx/>
              <a:buFont typeface="Arial" panose="020B0604020202020204" pitchFamily="34" charset="0"/>
              <a:buChar char="•"/>
              <a:tabLst/>
              <a:defRPr/>
            </a:pPr>
            <a:r>
              <a:rPr lang="tr-TR" sz="1000" kern="1200" dirty="0">
                <a:solidFill>
                  <a:schemeClr val="tx1"/>
                </a:solidFill>
                <a:effectLst/>
                <a:latin typeface="Roboto" pitchFamily="2" charset="0"/>
                <a:ea typeface="Roboto" pitchFamily="2" charset="0"/>
                <a:cs typeface="+mn-cs"/>
              </a:rPr>
              <a:t>Sessiz olarak, seri bir şekilde güvenli alanlara ilerleyin. Tek veya ikişerli sıra halinde dışarı çıkın. </a:t>
            </a:r>
          </a:p>
          <a:p>
            <a:pPr marL="252000" lvl="0" indent="-180000" algn="just" fontAlgn="base" hangingPunct="0">
              <a:spcAft>
                <a:spcPts val="300"/>
              </a:spcAft>
              <a:buFont typeface="Arial" panose="020B0604020202020204" pitchFamily="34" charset="0"/>
              <a:buChar char="•"/>
            </a:pPr>
            <a:r>
              <a:rPr lang="tr-TR" sz="1000" b="0" i="0" u="none" kern="1200" dirty="0">
                <a:solidFill>
                  <a:schemeClr val="tx1"/>
                </a:solidFill>
                <a:effectLst/>
                <a:latin typeface="Roboto" pitchFamily="2" charset="0"/>
                <a:ea typeface="Roboto" pitchFamily="2" charset="0"/>
                <a:cs typeface="+mn-cs"/>
              </a:rPr>
              <a:t>Desteğe ihtiyacı olan kişilere yardım edin.   </a:t>
            </a:r>
          </a:p>
          <a:p>
            <a:pPr marL="252000" lvl="0" indent="-180000" algn="just" fontAlgn="base" hangingPunct="0">
              <a:spcAft>
                <a:spcPts val="300"/>
              </a:spcAft>
              <a:buFont typeface="Arial" panose="020B0604020202020204" pitchFamily="34" charset="0"/>
              <a:buChar char="•"/>
            </a:pPr>
            <a:r>
              <a:rPr lang="tr-TR" sz="1000" kern="1200" dirty="0">
                <a:solidFill>
                  <a:schemeClr val="tx1"/>
                </a:solidFill>
                <a:effectLst/>
                <a:latin typeface="Roboto" pitchFamily="2" charset="0"/>
                <a:ea typeface="Roboto" pitchFamily="2" charset="0"/>
                <a:cs typeface="+mn-cs"/>
              </a:rPr>
              <a:t>Önceden belirlenmiş toplanma yerine gidin.</a:t>
            </a:r>
          </a:p>
          <a:p>
            <a:pPr lvl="0" algn="just" fontAlgn="base" hangingPunct="0"/>
            <a:endParaRPr lang="tr-TR" sz="1000" kern="1200" dirty="0">
              <a:solidFill>
                <a:schemeClr val="tx1"/>
              </a:solidFill>
              <a:effectLst/>
              <a:latin typeface="Roboto" pitchFamily="2" charset="0"/>
              <a:ea typeface="Roboto" pitchFamily="2" charset="0"/>
              <a:cs typeface="+mn-cs"/>
            </a:endParaRPr>
          </a:p>
          <a:p>
            <a:pPr algn="just">
              <a:spcAft>
                <a:spcPts val="300"/>
              </a:spcAft>
            </a:pPr>
            <a:r>
              <a:rPr lang="tr-TR" sz="900" b="1" i="1" u="sng" kern="1200" dirty="0">
                <a:solidFill>
                  <a:schemeClr val="tx1"/>
                </a:solidFill>
                <a:latin typeface="Roboto" pitchFamily="2" charset="0"/>
                <a:ea typeface="Roboto" pitchFamily="2" charset="0"/>
                <a:cs typeface="+mn-cs"/>
              </a:rPr>
              <a:t>Bilgi</a:t>
            </a:r>
            <a:r>
              <a:rPr lang="tr-TR" sz="900" b="1" i="1" u="sng" kern="1200" baseline="0" dirty="0">
                <a:solidFill>
                  <a:schemeClr val="tx1"/>
                </a:solidFill>
                <a:latin typeface="Roboto" pitchFamily="2" charset="0"/>
                <a:ea typeface="Roboto" pitchFamily="2" charset="0"/>
                <a:cs typeface="+mn-cs"/>
              </a:rPr>
              <a:t> Notu 1:</a:t>
            </a:r>
          </a:p>
          <a:p>
            <a:pPr algn="just">
              <a:spcAft>
                <a:spcPts val="300"/>
              </a:spcAft>
            </a:pPr>
            <a:r>
              <a:rPr lang="tr-TR" sz="900" i="1" kern="1200" dirty="0">
                <a:solidFill>
                  <a:schemeClr val="tx1"/>
                </a:solidFill>
                <a:latin typeface="Roboto" pitchFamily="2" charset="0"/>
                <a:ea typeface="Roboto" pitchFamily="2" charset="0"/>
                <a:cs typeface="+mn-cs"/>
              </a:rPr>
              <a:t>Binalar insanları dış koşullardan korumak, güvenli barınma ve çalışma ortamları sağlamak amacıyla yapılmaktadır. Modern şehirlerde insanların zamanının büyük bölümü binalarda geçer; dolayısıyla binalar hem yaşam, hem çalışma, hem de sosyalleşme alanı olarak çok büyük önem taşımaktadır.</a:t>
            </a:r>
          </a:p>
          <a:p>
            <a:pPr algn="just">
              <a:spcAft>
                <a:spcPts val="300"/>
              </a:spcAft>
            </a:pPr>
            <a:r>
              <a:rPr lang="tr-TR" sz="900" i="1" kern="1200" dirty="0">
                <a:solidFill>
                  <a:schemeClr val="tx1"/>
                </a:solidFill>
                <a:latin typeface="Roboto" pitchFamily="2" charset="0"/>
                <a:ea typeface="Roboto" pitchFamily="2" charset="0"/>
                <a:cs typeface="+mn-cs"/>
              </a:rPr>
              <a:t>Bazı afetlerde binalar, korunaklı birer barınma ve çalışma alanı olma özelliklerini yitirebilir; aksine insan yaşamına karşı tehlike oluşturabilmektedir. Örnek olarak deprem veya yangın gibi olaylarda yapıların içinde bulunmak insanlar için çok tehlikelidir. Çünkü bu olaylar binaya yapısal olarak hasar verebilecek ve bina içi koşulları insan yaşamına uygunsuz hale getirecek, dolayısıyla binaların hızla tahliye edilmesi gerekebilecektir.</a:t>
            </a:r>
          </a:p>
          <a:p>
            <a:pPr algn="just">
              <a:spcAft>
                <a:spcPts val="300"/>
              </a:spcAft>
            </a:pPr>
            <a:r>
              <a:rPr lang="tr-TR" sz="900" i="1" kern="1200" dirty="0">
                <a:solidFill>
                  <a:schemeClr val="tx1"/>
                </a:solidFill>
                <a:latin typeface="Roboto" pitchFamily="2" charset="0"/>
                <a:ea typeface="Roboto" pitchFamily="2" charset="0"/>
                <a:cs typeface="+mn-cs"/>
              </a:rPr>
              <a:t>Bazı afetlerde ise binalar büyük bir koruma sağlar. Bazı afetler dış mekânları daha çok etkiler. Özellikle şiddetli olmayan kötü hava şartları, küçük ölçekli kimyasal sızıntılar, sivil olaylar gibi durumlarda bölge terk edilememişse binaların içi dışından daha güvenli olabilmektedir. Bu durumlarda "içe tahliye" denen uygulama tercih edilmeli, dış mekânlardan ve binaların dış mekân etkilerine açık yerlerinden (</a:t>
            </a:r>
            <a:r>
              <a:rPr lang="tr-TR" sz="900" i="1" kern="1200" dirty="0" err="1">
                <a:solidFill>
                  <a:schemeClr val="tx1"/>
                </a:solidFill>
                <a:latin typeface="Roboto" pitchFamily="2" charset="0"/>
                <a:ea typeface="Roboto" pitchFamily="2" charset="0"/>
                <a:cs typeface="+mn-cs"/>
              </a:rPr>
              <a:t>örn</a:t>
            </a:r>
            <a:r>
              <a:rPr lang="tr-TR" sz="900" i="1" kern="1200" dirty="0">
                <a:solidFill>
                  <a:schemeClr val="tx1"/>
                </a:solidFill>
                <a:latin typeface="Roboto" pitchFamily="2" charset="0"/>
                <a:ea typeface="Roboto" pitchFamily="2" charset="0"/>
                <a:cs typeface="+mn-cs"/>
              </a:rPr>
              <a:t>. pencereler, balkonlar, teras, vb.) uzaklaşılmalıdır.</a:t>
            </a:r>
          </a:p>
          <a:p>
            <a:pPr algn="just">
              <a:spcAft>
                <a:spcPts val="300"/>
              </a:spcAft>
            </a:pPr>
            <a:r>
              <a:rPr lang="tr-TR" sz="900" b="1" i="1" u="sng" kern="1200" dirty="0">
                <a:solidFill>
                  <a:schemeClr val="tx1"/>
                </a:solidFill>
                <a:latin typeface="Roboto" pitchFamily="2" charset="0"/>
                <a:ea typeface="Roboto" pitchFamily="2" charset="0"/>
                <a:cs typeface="+mn-cs"/>
              </a:rPr>
              <a:t>Bilgi</a:t>
            </a:r>
            <a:r>
              <a:rPr lang="tr-TR" sz="900" b="1" i="1" u="sng" kern="1200" baseline="0" dirty="0">
                <a:solidFill>
                  <a:schemeClr val="tx1"/>
                </a:solidFill>
                <a:latin typeface="Roboto" pitchFamily="2" charset="0"/>
                <a:ea typeface="Roboto" pitchFamily="2" charset="0"/>
                <a:cs typeface="+mn-cs"/>
              </a:rPr>
              <a:t> Notu 2:</a:t>
            </a:r>
          </a:p>
          <a:p>
            <a:pPr algn="just">
              <a:spcAft>
                <a:spcPts val="300"/>
              </a:spcAft>
            </a:pPr>
            <a:r>
              <a:rPr lang="tr-TR" sz="900" i="1" kern="1200" dirty="0">
                <a:solidFill>
                  <a:schemeClr val="tx1"/>
                </a:solidFill>
                <a:effectLst/>
                <a:latin typeface="Roboto" pitchFamily="2" charset="0"/>
                <a:ea typeface="Roboto" pitchFamily="2" charset="0"/>
                <a:cs typeface="+mn-cs"/>
              </a:rPr>
              <a:t>Tahliye uyarısı verildikten sonra asla olayın ne olduğuna bakmaya gitmeyin. </a:t>
            </a:r>
          </a:p>
          <a:p>
            <a:pPr algn="just">
              <a:spcAft>
                <a:spcPts val="300"/>
              </a:spcAft>
            </a:pPr>
            <a:r>
              <a:rPr lang="tr-TR" sz="900" i="1" kern="1200" dirty="0">
                <a:solidFill>
                  <a:schemeClr val="tx1"/>
                </a:solidFill>
                <a:effectLst/>
                <a:latin typeface="Roboto" pitchFamily="2" charset="0"/>
                <a:ea typeface="Roboto" pitchFamily="2" charset="0"/>
                <a:cs typeface="+mn-cs"/>
              </a:rPr>
              <a:t>Örnek olarak bir yangın alarmı verilmişse yangını incelemeye çalışmayın derhal tahliyeye başlayın. Eğer acilen binayı terk etmeniz gerekiyorsa eşyalarınızı toplamakla uğraşmayın. </a:t>
            </a:r>
          </a:p>
          <a:p>
            <a:pPr algn="just">
              <a:spcAft>
                <a:spcPts val="300"/>
              </a:spcAft>
            </a:pPr>
            <a:r>
              <a:rPr lang="tr-TR" sz="900" i="1" kern="1200" dirty="0">
                <a:solidFill>
                  <a:schemeClr val="tx1"/>
                </a:solidFill>
                <a:effectLst/>
                <a:latin typeface="Roboto" pitchFamily="2" charset="0"/>
                <a:ea typeface="Roboto" pitchFamily="2" charset="0"/>
                <a:cs typeface="+mn-cs"/>
              </a:rPr>
              <a:t>Sizin için çok hayati bazı şeyleri (Evin anahtarı, kimlik </a:t>
            </a:r>
            <a:r>
              <a:rPr lang="tr-TR" sz="900" i="1" kern="1200" dirty="0" err="1">
                <a:solidFill>
                  <a:schemeClr val="tx1"/>
                </a:solidFill>
                <a:effectLst/>
                <a:latin typeface="Roboto" pitchFamily="2" charset="0"/>
                <a:ea typeface="Roboto" pitchFamily="2" charset="0"/>
                <a:cs typeface="+mn-cs"/>
              </a:rPr>
              <a:t>vs</a:t>
            </a:r>
            <a:r>
              <a:rPr lang="tr-TR" sz="900" i="1" kern="1200" dirty="0">
                <a:solidFill>
                  <a:schemeClr val="tx1"/>
                </a:solidFill>
                <a:effectLst/>
                <a:latin typeface="Roboto" pitchFamily="2" charset="0"/>
                <a:ea typeface="Roboto" pitchFamily="2" charset="0"/>
                <a:cs typeface="+mn-cs"/>
              </a:rPr>
              <a:t>) vaktiniz varsa alın ve hemen tahliye edin. Ayrıca ocakta yemek veya fırın gibi ikinci bir tehlike oluşturabilecek şeyler açıksa kapatabilirsiniz.</a:t>
            </a:r>
          </a:p>
          <a:p>
            <a:pPr algn="just">
              <a:spcAft>
                <a:spcPts val="300"/>
              </a:spcAft>
            </a:pPr>
            <a:r>
              <a:rPr lang="tr-TR" sz="900" i="1" kern="1200" dirty="0">
                <a:solidFill>
                  <a:schemeClr val="tx1"/>
                </a:solidFill>
                <a:effectLst/>
                <a:latin typeface="Roboto" pitchFamily="2" charset="0"/>
                <a:ea typeface="Roboto" pitchFamily="2" charset="0"/>
                <a:cs typeface="+mn-cs"/>
              </a:rPr>
              <a:t>Birçok kişi tahliye alarmını duyduktan sonra yapmakta oldukları işleri bitirene kadar oyalanmaktadır. Bu asla yapılmaması gereken bir davranıştır. İnsanların kimi zaman nedensiz yere tahliye uyarılarını dikkate almadığı görülmüştür. Eğer yetkililer tahliye etmenizi söylüyorsa mutlaka tahliye edin. </a:t>
            </a:r>
          </a:p>
          <a:p>
            <a:pPr algn="just">
              <a:spcAft>
                <a:spcPts val="300"/>
              </a:spcAft>
            </a:pPr>
            <a:r>
              <a:rPr lang="tr-TR" sz="900" i="1" kern="1200" dirty="0">
                <a:solidFill>
                  <a:schemeClr val="tx1"/>
                </a:solidFill>
                <a:effectLst/>
                <a:latin typeface="Roboto" pitchFamily="2" charset="0"/>
                <a:ea typeface="Roboto" pitchFamily="2" charset="0"/>
                <a:cs typeface="+mn-cs"/>
              </a:rPr>
              <a:t>Özellikle futbol maçları eğlence yerleri </a:t>
            </a:r>
            <a:r>
              <a:rPr lang="tr-TR" sz="900" i="1" kern="1200" dirty="0" err="1">
                <a:solidFill>
                  <a:schemeClr val="tx1"/>
                </a:solidFill>
                <a:effectLst/>
                <a:latin typeface="Roboto" pitchFamily="2" charset="0"/>
                <a:ea typeface="Roboto" pitchFamily="2" charset="0"/>
                <a:cs typeface="+mn-cs"/>
              </a:rPr>
              <a:t>vb</a:t>
            </a:r>
            <a:r>
              <a:rPr lang="tr-TR" sz="900" i="1" kern="1200" dirty="0">
                <a:solidFill>
                  <a:schemeClr val="tx1"/>
                </a:solidFill>
                <a:effectLst/>
                <a:latin typeface="Roboto" pitchFamily="2" charset="0"/>
                <a:ea typeface="Roboto" pitchFamily="2" charset="0"/>
                <a:cs typeface="+mn-cs"/>
              </a:rPr>
              <a:t> yerlerde insanların yakınlarını aramak için vakit kaybettiği gözlenmiştir. O anda yakınlarınızı bulmak çok olası değildir. Bu nedenle herkes tahliye olduktan sonra dışarıda yakınlarınıza ulaşmaya çalışmak daha güvenli bir davranıştır. </a:t>
            </a:r>
          </a:p>
          <a:p>
            <a:pPr algn="just">
              <a:spcAft>
                <a:spcPts val="300"/>
              </a:spcAft>
            </a:pPr>
            <a:r>
              <a:rPr lang="tr-TR" sz="900" i="1" kern="1200" dirty="0">
                <a:solidFill>
                  <a:schemeClr val="tx1"/>
                </a:solidFill>
                <a:effectLst/>
                <a:latin typeface="Roboto" pitchFamily="2" charset="0"/>
                <a:ea typeface="Roboto" pitchFamily="2" charset="0"/>
                <a:cs typeface="+mn-cs"/>
              </a:rPr>
              <a:t>Tahliye anında asla panik yapmamak gerekir. Panik pek çok hatayı </a:t>
            </a:r>
            <a:r>
              <a:rPr lang="tr-TR" sz="900" i="1" dirty="0">
                <a:latin typeface="Roboto" pitchFamily="2" charset="0"/>
                <a:ea typeface="Roboto" pitchFamily="2" charset="0"/>
              </a:rPr>
              <a:t>beraberinde getirebilir</a:t>
            </a:r>
            <a:r>
              <a:rPr lang="tr-TR" sz="900" i="1" kern="1200" dirty="0">
                <a:solidFill>
                  <a:schemeClr val="tx1"/>
                </a:solidFill>
                <a:effectLst/>
                <a:latin typeface="Roboto" pitchFamily="2" charset="0"/>
                <a:ea typeface="Roboto" pitchFamily="2" charset="0"/>
                <a:cs typeface="+mn-cs"/>
              </a:rPr>
              <a:t>.</a:t>
            </a:r>
          </a:p>
          <a:p>
            <a:pPr algn="just">
              <a:spcAft>
                <a:spcPts val="300"/>
              </a:spcAft>
            </a:pPr>
            <a:r>
              <a:rPr lang="tr-TR" sz="900" b="1" i="1" u="sng" kern="1200" dirty="0">
                <a:solidFill>
                  <a:schemeClr val="tx1"/>
                </a:solidFill>
                <a:latin typeface="Roboto" pitchFamily="2" charset="0"/>
                <a:ea typeface="Roboto" pitchFamily="2" charset="0"/>
                <a:cs typeface="+mn-cs"/>
              </a:rPr>
              <a:t>Bilgi</a:t>
            </a:r>
            <a:r>
              <a:rPr lang="tr-TR" sz="900" b="1" i="1" u="sng" kern="1200" baseline="0" dirty="0">
                <a:solidFill>
                  <a:schemeClr val="tx1"/>
                </a:solidFill>
                <a:latin typeface="Roboto" pitchFamily="2" charset="0"/>
                <a:ea typeface="Roboto" pitchFamily="2" charset="0"/>
                <a:cs typeface="+mn-cs"/>
              </a:rPr>
              <a:t> Notu 3:</a:t>
            </a:r>
          </a:p>
          <a:p>
            <a:pPr algn="just">
              <a:spcAft>
                <a:spcPts val="300"/>
              </a:spcAft>
            </a:pPr>
            <a:r>
              <a:rPr lang="tr-TR" sz="900" i="1" kern="1200" dirty="0">
                <a:solidFill>
                  <a:schemeClr val="tx1"/>
                </a:solidFill>
                <a:effectLst/>
                <a:latin typeface="Roboto" pitchFamily="2" charset="0"/>
                <a:ea typeface="Roboto" pitchFamily="2" charset="0"/>
                <a:cs typeface="+mn-cs"/>
              </a:rPr>
              <a:t>Alışveriş merkezleri, eğlence mekanları, spor tesisleri gibi yerlerde büyük çaptaki tahliyeyi yönlendirmek için görevli kişiler vardır. </a:t>
            </a:r>
          </a:p>
          <a:p>
            <a:pPr algn="just">
              <a:spcAft>
                <a:spcPts val="300"/>
              </a:spcAft>
            </a:pPr>
            <a:r>
              <a:rPr lang="tr-TR" sz="900" i="1" kern="1200" dirty="0">
                <a:solidFill>
                  <a:schemeClr val="tx1"/>
                </a:solidFill>
                <a:effectLst/>
                <a:latin typeface="Roboto" pitchFamily="2" charset="0"/>
                <a:ea typeface="Roboto" pitchFamily="2" charset="0"/>
                <a:cs typeface="+mn-cs"/>
              </a:rPr>
              <a:t>Bu kişiler tahliye anında insanları doğru yerlere yönlendirmelidir. Ayrıca acil müdahale ekiplerini çağırmak da bu kimselerin görevleridir.  </a:t>
            </a:r>
          </a:p>
          <a:p>
            <a:pPr algn="just">
              <a:spcAft>
                <a:spcPts val="300"/>
              </a:spcAft>
            </a:pPr>
            <a:r>
              <a:rPr lang="tr-TR" sz="900" i="1" kern="1200" dirty="0">
                <a:solidFill>
                  <a:schemeClr val="tx1"/>
                </a:solidFill>
                <a:effectLst/>
                <a:latin typeface="Roboto" pitchFamily="2" charset="0"/>
                <a:ea typeface="Roboto" pitchFamily="2" charset="0"/>
                <a:cs typeface="+mn-cs"/>
              </a:rPr>
              <a:t>Eğer yabancısı olduğunuz bir yerdeyseniz bu görevlilerin </a:t>
            </a:r>
            <a:r>
              <a:rPr lang="tr-TR" sz="900" b="0" i="1" u="none" kern="1200" dirty="0">
                <a:solidFill>
                  <a:schemeClr val="tx1"/>
                </a:solidFill>
                <a:effectLst/>
                <a:latin typeface="Roboto" pitchFamily="2" charset="0"/>
                <a:ea typeface="Roboto" pitchFamily="2" charset="0"/>
                <a:cs typeface="+mn-cs"/>
              </a:rPr>
              <a:t>yönlendirmelerine</a:t>
            </a:r>
            <a:r>
              <a:rPr lang="tr-TR" sz="900" i="1" kern="1200" dirty="0">
                <a:solidFill>
                  <a:schemeClr val="tx1"/>
                </a:solidFill>
                <a:effectLst/>
                <a:latin typeface="Roboto" pitchFamily="2" charset="0"/>
                <a:ea typeface="Roboto" pitchFamily="2" charset="0"/>
                <a:cs typeface="+mn-cs"/>
              </a:rPr>
              <a:t> mutlaka uyun. </a:t>
            </a:r>
          </a:p>
          <a:p>
            <a:pPr algn="just"/>
            <a:endParaRPr lang="tr-TR" sz="900" kern="1200" dirty="0">
              <a:solidFill>
                <a:schemeClr val="tx1"/>
              </a:solidFill>
              <a:latin typeface="Roboto" pitchFamily="2" charset="0"/>
              <a:ea typeface="Roboto" pitchFamily="2" charset="0"/>
              <a:cs typeface="+mn-cs"/>
            </a:endParaRPr>
          </a:p>
          <a:p>
            <a:pPr algn="just" eaLnBrk="1" hangingPunct="1">
              <a:lnSpc>
                <a:spcPct val="80000"/>
              </a:lnSpc>
              <a:spcBef>
                <a:spcPct val="0"/>
              </a:spcBef>
            </a:pPr>
            <a:endParaRPr lang="tr-TR" altLang="tr-TR" sz="900" b="1" dirty="0">
              <a:latin typeface="Roboto" pitchFamily="2" charset="0"/>
              <a:ea typeface="Roboto" pitchFamily="2" charset="0"/>
            </a:endParaRPr>
          </a:p>
          <a:p>
            <a:pPr algn="just"/>
            <a:endParaRPr lang="tr-TR" sz="1000" dirty="0">
              <a:latin typeface="Roboto" pitchFamily="2" charset="0"/>
              <a:ea typeface="Roboto" pitchFamily="2" charset="0"/>
            </a:endParaRPr>
          </a:p>
        </p:txBody>
      </p:sp>
      <p:sp>
        <p:nvSpPr>
          <p:cNvPr id="4" name="Slayt Numarası Yer Tutucusu 3"/>
          <p:cNvSpPr>
            <a:spLocks noGrp="1"/>
          </p:cNvSpPr>
          <p:nvPr>
            <p:ph type="sldNum" sz="quarter" idx="5"/>
          </p:nvPr>
        </p:nvSpPr>
        <p:spPr/>
        <p:txBody>
          <a:bodyPr/>
          <a:lstStyle/>
          <a:p>
            <a:fld id="{4998BAFA-7B26-44C2-9B69-5F7639683827}" type="slidenum">
              <a:rPr lang="tr-TR" smtClean="0"/>
              <a:t>37</a:t>
            </a:fld>
            <a:endParaRPr lang="tr-TR"/>
          </a:p>
        </p:txBody>
      </p:sp>
    </p:spTree>
    <p:extLst>
      <p:ext uri="{BB962C8B-B14F-4D97-AF65-F5344CB8AC3E}">
        <p14:creationId xmlns:p14="http://schemas.microsoft.com/office/powerpoint/2010/main" val="21242963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eaLnBrk="1" hangingPunct="1">
              <a:lnSpc>
                <a:spcPct val="80000"/>
              </a:lnSpc>
              <a:spcBef>
                <a:spcPct val="0"/>
              </a:spcBef>
              <a:buFont typeface="Arial" pitchFamily="34" charset="0"/>
              <a:buNone/>
              <a:defRPr/>
            </a:pPr>
            <a:r>
              <a:rPr lang="tr-TR" sz="1000" b="1" kern="1200" dirty="0">
                <a:solidFill>
                  <a:schemeClr val="tx1"/>
                </a:solidFill>
                <a:latin typeface="Roboto" pitchFamily="2" charset="0"/>
                <a:ea typeface="Roboto" pitchFamily="2" charset="0"/>
                <a:cs typeface="+mn-cs"/>
              </a:rPr>
              <a:t>Önerilen Süre: 1</a:t>
            </a:r>
            <a:r>
              <a:rPr lang="tr-TR" sz="1000" b="1" kern="1200" baseline="0" dirty="0">
                <a:solidFill>
                  <a:schemeClr val="tx1"/>
                </a:solidFill>
                <a:latin typeface="Roboto" pitchFamily="2" charset="0"/>
                <a:ea typeface="Roboto" pitchFamily="2" charset="0"/>
                <a:cs typeface="+mn-cs"/>
              </a:rPr>
              <a:t> dk. </a:t>
            </a:r>
          </a:p>
          <a:p>
            <a:pPr marL="0" marR="0" lvl="0" indent="0" algn="just" defTabSz="914400" rtl="0" eaLnBrk="1" fontAlgn="auto" latinLnBrk="0" hangingPunct="1">
              <a:lnSpc>
                <a:spcPct val="90000"/>
              </a:lnSpc>
              <a:spcBef>
                <a:spcPct val="0"/>
              </a:spcBef>
              <a:spcAft>
                <a:spcPts val="600"/>
              </a:spcAft>
              <a:buClrTx/>
              <a:buSzTx/>
              <a:buFontTx/>
              <a:buNone/>
              <a:tabLst/>
              <a:defRPr/>
            </a:pPr>
            <a:r>
              <a:rPr lang="tr-TR" altLang="tr-TR" sz="1000" b="1" i="1" dirty="0">
                <a:latin typeface="Roboto" pitchFamily="2" charset="0"/>
                <a:ea typeface="Roboto" pitchFamily="2" charset="0"/>
              </a:rPr>
              <a:t>Slayt animasyonu tıklayınca başlar, sessizdir.</a:t>
            </a:r>
            <a:endParaRPr lang="tr-TR" altLang="tr-TR" sz="1000" i="1" dirty="0">
              <a:latin typeface="Roboto" pitchFamily="2" charset="0"/>
              <a:ea typeface="Roboto"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tr-TR" altLang="tr-TR" sz="1000" dirty="0">
              <a:latin typeface="Roboto" pitchFamily="2" charset="0"/>
              <a:ea typeface="Roboto" pitchFamily="2" charset="0"/>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altLang="tr-TR" sz="1000" dirty="0">
                <a:latin typeface="Roboto" pitchFamily="2" charset="0"/>
                <a:ea typeface="Roboto" pitchFamily="2" charset="0"/>
              </a:rPr>
              <a:t>Açık alanlarda öncelikle binalardan, kulelerden, su depolarından, trafolardan uzaklaşmalı ve bunların açığında durmalısınız. Belirlenmiş bir toplanma yeri varsa oraya gidebilirsiniz; yoksa güvenli bir açık alan bulmanız gerekir. Önceden belirlediğiniz buluşma yerine gidin; mümkün değilse güvenli bir açık alan bularak ailece belirlediğiniz </a:t>
            </a:r>
            <a:r>
              <a:rPr lang="tr-TR" altLang="tr-TR" sz="1000" b="1" dirty="0">
                <a:latin typeface="Roboto" pitchFamily="2" charset="0"/>
                <a:ea typeface="Roboto" pitchFamily="2" charset="0"/>
              </a:rPr>
              <a:t>Bölge Dışı Bağlantı </a:t>
            </a:r>
            <a:r>
              <a:rPr lang="tr-TR" altLang="tr-TR" sz="1000" b="1" dirty="0" err="1">
                <a:latin typeface="Roboto" pitchFamily="2" charset="0"/>
                <a:ea typeface="Roboto" pitchFamily="2" charset="0"/>
              </a:rPr>
              <a:t>Kişisi</a:t>
            </a:r>
            <a:r>
              <a:rPr lang="tr-TR" altLang="tr-TR" sz="1000" dirty="0" err="1">
                <a:latin typeface="Roboto" pitchFamily="2" charset="0"/>
                <a:ea typeface="Roboto" pitchFamily="2" charset="0"/>
              </a:rPr>
              <a:t>’ne</a:t>
            </a:r>
            <a:r>
              <a:rPr lang="tr-TR" altLang="tr-TR" sz="1000" dirty="0">
                <a:latin typeface="Roboto" pitchFamily="2" charset="0"/>
                <a:ea typeface="Roboto" pitchFamily="2" charset="0"/>
              </a:rPr>
              <a:t> haber verin. </a:t>
            </a:r>
            <a:r>
              <a:rPr lang="tr-TR" sz="1000" kern="1200" dirty="0">
                <a:solidFill>
                  <a:schemeClr val="tx1"/>
                </a:solidFill>
                <a:latin typeface="Roboto" pitchFamily="2" charset="0"/>
                <a:ea typeface="Roboto" pitchFamily="2" charset="0"/>
                <a:cs typeface="+mn-cs"/>
              </a:rPr>
              <a:t>Afet sonrası binada yapısal bir hasar yoksa (bu konuda yetkililer tarafından size bilgi verilmişse) içeride kalmak güvenlidir. Ayrıca b</a:t>
            </a:r>
            <a:r>
              <a:rPr lang="tr-TR" sz="1000" dirty="0">
                <a:latin typeface="Roboto" pitchFamily="2" charset="0"/>
                <a:ea typeface="Roboto" pitchFamily="2" charset="0"/>
              </a:rPr>
              <a:t>ina içinin daha güvenli olduğu durumlar vardır.; </a:t>
            </a:r>
          </a:p>
          <a:p>
            <a:pPr marL="252000" marR="0" lvl="0" indent="-180000" algn="just"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tr-TR" sz="1000" dirty="0">
                <a:latin typeface="Roboto" pitchFamily="2" charset="0"/>
                <a:ea typeface="Roboto" pitchFamily="2" charset="0"/>
              </a:rPr>
              <a:t>Kar ve yağmur fırtınaları</a:t>
            </a:r>
          </a:p>
          <a:p>
            <a:pPr marL="252000" marR="0" lvl="0" indent="-180000" algn="just"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tr-TR" sz="1000" dirty="0">
                <a:latin typeface="Roboto" pitchFamily="2" charset="0"/>
                <a:ea typeface="Roboto" pitchFamily="2" charset="0"/>
              </a:rPr>
              <a:t>Kimyasal sızıntılar</a:t>
            </a:r>
          </a:p>
          <a:p>
            <a:pPr marL="252000" marR="0" lvl="0" indent="-180000" algn="just"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tr-TR" sz="1000" dirty="0">
                <a:latin typeface="Roboto" pitchFamily="2" charset="0"/>
                <a:ea typeface="Roboto" pitchFamily="2" charset="0"/>
              </a:rPr>
              <a:t>Seller</a:t>
            </a:r>
          </a:p>
          <a:p>
            <a:pPr marL="252000" marR="0" lvl="0" indent="-18000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tr-TR" sz="1000" dirty="0">
                <a:latin typeface="Roboto" pitchFamily="2" charset="0"/>
                <a:ea typeface="Roboto" pitchFamily="2" charset="0"/>
              </a:rPr>
              <a:t>Sivil olaylar </a:t>
            </a:r>
          </a:p>
          <a:p>
            <a:pPr marL="0" marR="0" lvl="0" indent="0" algn="just" defTabSz="914400" rtl="0" eaLnBrk="1" fontAlgn="base" latinLnBrk="0" hangingPunct="0">
              <a:lnSpc>
                <a:spcPct val="100000"/>
              </a:lnSpc>
              <a:spcBef>
                <a:spcPts val="0"/>
              </a:spcBef>
              <a:spcAft>
                <a:spcPts val="600"/>
              </a:spcAft>
              <a:buClrTx/>
              <a:buSzTx/>
              <a:buFontTx/>
              <a:buNone/>
              <a:tabLst/>
              <a:defRPr/>
            </a:pPr>
            <a:r>
              <a:rPr lang="tr-TR" sz="1000" b="1" u="sng" dirty="0">
                <a:solidFill>
                  <a:schemeClr val="tx2"/>
                </a:solidFill>
                <a:latin typeface="Roboto" pitchFamily="2" charset="0"/>
                <a:ea typeface="Roboto" pitchFamily="2" charset="0"/>
              </a:rPr>
              <a:t>Tıklayın;</a:t>
            </a:r>
          </a:p>
          <a:p>
            <a:pPr marL="0" marR="0" lvl="0" indent="0" algn="just" defTabSz="914400" rtl="0" eaLnBrk="1" fontAlgn="base" latinLnBrk="0" hangingPunct="0">
              <a:lnSpc>
                <a:spcPct val="100000"/>
              </a:lnSpc>
              <a:spcBef>
                <a:spcPts val="0"/>
              </a:spcBef>
              <a:spcAft>
                <a:spcPts val="600"/>
              </a:spcAft>
              <a:buClrTx/>
              <a:buSzTx/>
              <a:buFontTx/>
              <a:buNone/>
              <a:tabLst/>
              <a:defRPr/>
            </a:pPr>
            <a:r>
              <a:rPr lang="tr-TR" sz="1000" b="0" dirty="0">
                <a:latin typeface="Roboto" pitchFamily="2" charset="0"/>
                <a:ea typeface="Roboto" pitchFamily="2" charset="0"/>
              </a:rPr>
              <a:t>Yerinde sığınak uygulaması, dışarıdaki tehlikeli durumdan bina içinde korunmayı amaçlar ve temel olarak binanın içini izole etmeye yönelik önlemleri kapsamaktadır. </a:t>
            </a:r>
            <a:r>
              <a:rPr lang="tr-TR" sz="1000" b="0" kern="1200" dirty="0">
                <a:solidFill>
                  <a:schemeClr val="tx1"/>
                </a:solidFill>
                <a:effectLst/>
                <a:latin typeface="Roboto" pitchFamily="2" charset="0"/>
                <a:ea typeface="Roboto" pitchFamily="2" charset="0"/>
                <a:cs typeface="+mn-cs"/>
              </a:rPr>
              <a:t>Özellikle şiddetli olmayan kötü hava şartları, küçük ölçekli kimyasal sızıntılar, sivil olaylar gibi durumlarda, bölge terk edilememişse binaların içi dışından daha güvenli olabilmektedir. </a:t>
            </a:r>
          </a:p>
          <a:p>
            <a:pPr marL="0" marR="0" lvl="0" indent="0" algn="just" defTabSz="914400" rtl="0" eaLnBrk="1" fontAlgn="base" latinLnBrk="0" hangingPunct="0">
              <a:lnSpc>
                <a:spcPct val="100000"/>
              </a:lnSpc>
              <a:spcBef>
                <a:spcPts val="0"/>
              </a:spcBef>
              <a:spcAft>
                <a:spcPts val="600"/>
              </a:spcAft>
              <a:buClrTx/>
              <a:buSzTx/>
              <a:buFontTx/>
              <a:buNone/>
              <a:tabLst/>
              <a:defRPr/>
            </a:pPr>
            <a:r>
              <a:rPr lang="tr-TR" sz="1000" b="1" u="sng" dirty="0">
                <a:solidFill>
                  <a:schemeClr val="tx2"/>
                </a:solidFill>
                <a:latin typeface="Roboto" pitchFamily="2" charset="0"/>
                <a:ea typeface="Roboto" pitchFamily="2" charset="0"/>
              </a:rPr>
              <a:t>Tıklayın;</a:t>
            </a:r>
          </a:p>
          <a:p>
            <a:pPr marL="0" marR="0" lvl="0" indent="0" algn="just" defTabSz="914400" rtl="0" eaLnBrk="1" fontAlgn="base" latinLnBrk="0" hangingPunct="0">
              <a:lnSpc>
                <a:spcPct val="100000"/>
              </a:lnSpc>
              <a:spcBef>
                <a:spcPts val="0"/>
              </a:spcBef>
              <a:spcAft>
                <a:spcPts val="600"/>
              </a:spcAft>
              <a:buClrTx/>
              <a:buSzTx/>
              <a:buFontTx/>
              <a:buNone/>
              <a:tabLst/>
              <a:defRPr/>
            </a:pPr>
            <a:r>
              <a:rPr lang="tr-TR" sz="1000" kern="1200" dirty="0">
                <a:solidFill>
                  <a:schemeClr val="tx1"/>
                </a:solidFill>
                <a:effectLst/>
                <a:latin typeface="Roboto" pitchFamily="2" charset="0"/>
                <a:ea typeface="Roboto" pitchFamily="2" charset="0"/>
                <a:cs typeface="+mn-cs"/>
              </a:rPr>
              <a:t>Bu durumlarda </a:t>
            </a:r>
          </a:p>
          <a:p>
            <a:pPr marL="252000" marR="0" lvl="0" indent="-180000" algn="just" defTabSz="914400" rtl="0" eaLnBrk="1" fontAlgn="base" latinLnBrk="0" hangingPunct="0">
              <a:lnSpc>
                <a:spcPct val="100000"/>
              </a:lnSpc>
              <a:spcBef>
                <a:spcPts val="0"/>
              </a:spcBef>
              <a:spcAft>
                <a:spcPts val="300"/>
              </a:spcAft>
              <a:buClrTx/>
              <a:buSzTx/>
              <a:buFont typeface="Arial" panose="020B0604020202020204" pitchFamily="34" charset="0"/>
              <a:buChar char="•"/>
              <a:tabLst/>
              <a:defRPr/>
            </a:pPr>
            <a:r>
              <a:rPr lang="tr-TR" sz="1000" b="0" dirty="0">
                <a:latin typeface="Roboto" pitchFamily="2" charset="0"/>
                <a:ea typeface="Roboto" pitchFamily="2" charset="0"/>
              </a:rPr>
              <a:t>Yetkililerin uyarılarını takip edin</a:t>
            </a:r>
          </a:p>
          <a:p>
            <a:pPr marL="252000" marR="0" lvl="0" indent="-180000" algn="just" defTabSz="914400" rtl="0" eaLnBrk="1" fontAlgn="base" latinLnBrk="0" hangingPunct="0">
              <a:lnSpc>
                <a:spcPct val="100000"/>
              </a:lnSpc>
              <a:spcBef>
                <a:spcPts val="0"/>
              </a:spcBef>
              <a:spcAft>
                <a:spcPts val="300"/>
              </a:spcAft>
              <a:buClrTx/>
              <a:buSzTx/>
              <a:buFont typeface="Arial" panose="020B0604020202020204" pitchFamily="34" charset="0"/>
              <a:buChar char="•"/>
              <a:tabLst/>
              <a:defRPr/>
            </a:pPr>
            <a:r>
              <a:rPr lang="tr-TR" sz="1000" b="0" dirty="0">
                <a:latin typeface="Roboto" pitchFamily="2" charset="0"/>
                <a:ea typeface="Roboto" pitchFamily="2" charset="0"/>
              </a:rPr>
              <a:t>Kapı ve pencereleri kapatın</a:t>
            </a:r>
          </a:p>
          <a:p>
            <a:pPr marL="252000" marR="0" lvl="0" indent="-180000" algn="just" defTabSz="914400" rtl="0" eaLnBrk="1" fontAlgn="base" latinLnBrk="0" hangingPunct="0">
              <a:lnSpc>
                <a:spcPct val="100000"/>
              </a:lnSpc>
              <a:spcBef>
                <a:spcPts val="0"/>
              </a:spcBef>
              <a:spcAft>
                <a:spcPts val="600"/>
              </a:spcAft>
              <a:buClrTx/>
              <a:buSzTx/>
              <a:buFont typeface="Arial" panose="020B0604020202020204" pitchFamily="34" charset="0"/>
              <a:buChar char="•"/>
              <a:tabLst/>
              <a:defRPr/>
            </a:pPr>
            <a:r>
              <a:rPr lang="tr-TR" sz="1000" b="0" dirty="0">
                <a:latin typeface="Roboto" pitchFamily="2" charset="0"/>
                <a:ea typeface="Roboto" pitchFamily="2" charset="0"/>
              </a:rPr>
              <a:t>Tehlike geçti anonsu yapılmadan alandan çıkmayın</a:t>
            </a: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b="1" u="sng" dirty="0">
                <a:solidFill>
                  <a:schemeClr val="tx2"/>
                </a:solidFill>
                <a:latin typeface="Roboto" pitchFamily="2" charset="0"/>
                <a:ea typeface="Roboto" pitchFamily="2" charset="0"/>
              </a:rPr>
              <a:t>Tıklayın;</a:t>
            </a:r>
          </a:p>
          <a:p>
            <a:pPr algn="just">
              <a:spcAft>
                <a:spcPts val="600"/>
              </a:spcAft>
            </a:pPr>
            <a:r>
              <a:rPr lang="tr-TR" sz="1000" dirty="0">
                <a:latin typeface="Roboto" pitchFamily="2" charset="0"/>
                <a:ea typeface="Roboto" pitchFamily="2" charset="0"/>
              </a:rPr>
              <a:t>Toplanma bölgesi tamamen risk altındaysa, bölgesel tahliye yapılabilmektedir</a:t>
            </a:r>
          </a:p>
          <a:p>
            <a:pPr marL="252000" indent="-180000" algn="just">
              <a:spcAft>
                <a:spcPts val="300"/>
              </a:spcAft>
              <a:buFont typeface="Arial" panose="020B0604020202020204" pitchFamily="34" charset="0"/>
              <a:buChar char="•"/>
            </a:pPr>
            <a:r>
              <a:rPr lang="tr-TR" sz="1000" b="0" dirty="0">
                <a:solidFill>
                  <a:srgbClr val="FF0000"/>
                </a:solidFill>
                <a:latin typeface="Roboto" pitchFamily="2" charset="0"/>
                <a:ea typeface="Roboto" pitchFamily="2" charset="0"/>
              </a:rPr>
              <a:t>Bölgesel tahliye kararı yetkililer tarafından verilir</a:t>
            </a:r>
          </a:p>
          <a:p>
            <a:pPr marL="252000" indent="-180000" algn="just">
              <a:spcAft>
                <a:spcPts val="300"/>
              </a:spcAft>
              <a:buFont typeface="Arial" panose="020B0604020202020204" pitchFamily="34" charset="0"/>
              <a:buChar char="•"/>
            </a:pPr>
            <a:r>
              <a:rPr lang="tr-TR" sz="1000" dirty="0">
                <a:latin typeface="Roboto" pitchFamily="2" charset="0"/>
                <a:ea typeface="Roboto" pitchFamily="2" charset="0"/>
              </a:rPr>
              <a:t>Bu durumda yetkililerin talimatlarına uyun</a:t>
            </a:r>
          </a:p>
          <a:p>
            <a:pPr marL="252000" indent="-180000" algn="just">
              <a:spcAft>
                <a:spcPts val="300"/>
              </a:spcAft>
              <a:buFont typeface="Arial" panose="020B0604020202020204" pitchFamily="34" charset="0"/>
              <a:buChar char="•"/>
            </a:pPr>
            <a:r>
              <a:rPr lang="tr-TR" sz="1000" dirty="0">
                <a:latin typeface="Roboto" pitchFamily="2" charset="0"/>
                <a:ea typeface="Roboto" pitchFamily="2" charset="0"/>
              </a:rPr>
              <a:t>Tavsiye edilen tahliye yollarını takip edin. Kısa yolları deneyerek kendinizi tehlikeye atmayın</a:t>
            </a:r>
          </a:p>
          <a:p>
            <a:pPr marL="252000" indent="-180000" algn="just">
              <a:spcAft>
                <a:spcPts val="600"/>
              </a:spcAft>
              <a:buFont typeface="Arial" panose="020B0604020202020204" pitchFamily="34" charset="0"/>
              <a:buChar char="•"/>
            </a:pPr>
            <a:r>
              <a:rPr lang="tr-TR" sz="1000" dirty="0">
                <a:latin typeface="Roboto" pitchFamily="2" charset="0"/>
                <a:ea typeface="Roboto" pitchFamily="2" charset="0"/>
              </a:rPr>
              <a:t>Diğer araçları riske atacak şekilde araba kullanmayın</a:t>
            </a:r>
          </a:p>
          <a:p>
            <a:pPr algn="just">
              <a:spcAft>
                <a:spcPts val="300"/>
              </a:spcAft>
            </a:pPr>
            <a:r>
              <a:rPr lang="tr-TR" sz="1000" kern="1200" dirty="0">
                <a:solidFill>
                  <a:schemeClr val="tx1"/>
                </a:solidFill>
                <a:effectLst/>
                <a:latin typeface="Roboto" pitchFamily="2" charset="0"/>
                <a:ea typeface="Roboto" pitchFamily="2" charset="0"/>
                <a:cs typeface="+mn-cs"/>
              </a:rPr>
              <a:t> </a:t>
            </a:r>
          </a:p>
          <a:p>
            <a:pPr marL="0" marR="0" lvl="0" indent="0" algn="just" defTabSz="914400" rtl="0" eaLnBrk="1" fontAlgn="auto" latinLnBrk="0" hangingPunct="1">
              <a:lnSpc>
                <a:spcPct val="100000"/>
              </a:lnSpc>
              <a:spcBef>
                <a:spcPts val="0"/>
              </a:spcBef>
              <a:spcAft>
                <a:spcPts val="300"/>
              </a:spcAft>
              <a:buClrTx/>
              <a:buSzTx/>
              <a:buFontTx/>
              <a:buNone/>
              <a:tabLst/>
              <a:defRPr/>
            </a:pPr>
            <a:r>
              <a:rPr lang="tr-TR" sz="1000" b="1" i="1" u="sng" kern="1200" dirty="0">
                <a:solidFill>
                  <a:schemeClr val="tx1"/>
                </a:solidFill>
                <a:latin typeface="Roboto" pitchFamily="2" charset="0"/>
                <a:ea typeface="Roboto" pitchFamily="2" charset="0"/>
                <a:cs typeface="+mn-cs"/>
              </a:rPr>
              <a:t>Bilgi</a:t>
            </a:r>
            <a:r>
              <a:rPr lang="tr-TR" sz="1000" b="1" i="1" u="sng" kern="1200" baseline="0" dirty="0">
                <a:solidFill>
                  <a:schemeClr val="tx1"/>
                </a:solidFill>
                <a:latin typeface="Roboto" pitchFamily="2" charset="0"/>
                <a:ea typeface="Roboto" pitchFamily="2" charset="0"/>
                <a:cs typeface="+mn-cs"/>
              </a:rPr>
              <a:t> Notu 1:</a:t>
            </a:r>
          </a:p>
          <a:p>
            <a:pPr algn="just">
              <a:spcAft>
                <a:spcPts val="300"/>
              </a:spcAft>
            </a:pPr>
            <a:r>
              <a:rPr lang="tr-TR" sz="1000" i="1" kern="1200" dirty="0">
                <a:solidFill>
                  <a:schemeClr val="tx1"/>
                </a:solidFill>
                <a:effectLst/>
                <a:latin typeface="Roboto" pitchFamily="2" charset="0"/>
                <a:ea typeface="Roboto" pitchFamily="2" charset="0"/>
                <a:cs typeface="+mn-cs"/>
              </a:rPr>
              <a:t>Bölgesel tahliye için resmi makamlardan gelecek emir radyo ve televizyonlardan yayınlanacaktır. Bununla beraber, acil müdahale ekipleri tahliyeye destek verecektir. Bölgesel tahliye yapılırken acil müdahale birimleri, kolluk kuvvetleri ve askeri birliklerin düzeni sağlamak için bölgede olması beklenmelidir. </a:t>
            </a:r>
          </a:p>
          <a:p>
            <a:pPr algn="just">
              <a:spcAft>
                <a:spcPts val="300"/>
              </a:spcAft>
            </a:pPr>
            <a:r>
              <a:rPr lang="tr-TR" sz="1000" i="1" kern="1200" dirty="0">
                <a:solidFill>
                  <a:schemeClr val="tx1"/>
                </a:solidFill>
                <a:effectLst/>
                <a:latin typeface="Roboto" pitchFamily="2" charset="0"/>
                <a:ea typeface="Roboto" pitchFamily="2" charset="0"/>
                <a:cs typeface="+mn-cs"/>
              </a:rPr>
              <a:t>Yapılan yönlendirmeler aynen uygulanmalı, kişiler acil durum çantasını ve kişisel evraklarını beraberinde götürmelidir.</a:t>
            </a:r>
          </a:p>
          <a:p>
            <a:pPr algn="just">
              <a:spcAft>
                <a:spcPts val="300"/>
              </a:spcAft>
            </a:pPr>
            <a:r>
              <a:rPr lang="tr-TR" sz="1000" i="1" kern="1200" dirty="0">
                <a:solidFill>
                  <a:schemeClr val="tx1"/>
                </a:solidFill>
                <a:effectLst/>
                <a:latin typeface="Roboto" pitchFamily="2" charset="0"/>
                <a:ea typeface="Roboto" pitchFamily="2" charset="0"/>
                <a:cs typeface="+mn-cs"/>
              </a:rPr>
              <a:t>Bölgesel tahliye genellikle tahliye edilenlerin bir sığınak veya barınma merkezine ulaştırılmasıyla tamamlanır. </a:t>
            </a:r>
          </a:p>
          <a:p>
            <a:pPr algn="just">
              <a:spcAft>
                <a:spcPts val="300"/>
              </a:spcAft>
            </a:pPr>
            <a:r>
              <a:rPr lang="tr-TR" sz="1000" i="1" kern="1200" dirty="0">
                <a:solidFill>
                  <a:schemeClr val="tx1"/>
                </a:solidFill>
                <a:effectLst/>
                <a:latin typeface="Roboto" pitchFamily="2" charset="0"/>
                <a:ea typeface="Roboto" pitchFamily="2" charset="0"/>
                <a:cs typeface="+mn-cs"/>
              </a:rPr>
              <a:t>Tahliye edilen kişilerden bazı evraklar istenebilir (nüfus cüzdanı, evlilik cüzdanı </a:t>
            </a:r>
            <a:r>
              <a:rPr lang="tr-TR" sz="1000" i="1" kern="1200" dirty="0" err="1">
                <a:solidFill>
                  <a:schemeClr val="tx1"/>
                </a:solidFill>
                <a:effectLst/>
                <a:latin typeface="Roboto" pitchFamily="2" charset="0"/>
                <a:ea typeface="Roboto" pitchFamily="2" charset="0"/>
                <a:cs typeface="+mn-cs"/>
              </a:rPr>
              <a:t>vs</a:t>
            </a:r>
            <a:r>
              <a:rPr lang="tr-TR" sz="1000" i="1" kern="1200" dirty="0">
                <a:solidFill>
                  <a:schemeClr val="tx1"/>
                </a:solidFill>
                <a:effectLst/>
                <a:latin typeface="Roboto" pitchFamily="2" charset="0"/>
                <a:ea typeface="Roboto" pitchFamily="2" charset="0"/>
                <a:cs typeface="+mn-cs"/>
              </a:rPr>
              <a:t>); bu nedenle ilgili evrakların beraberinde bulunması çok işe yarar. Bu barınma merkezlerine evcil hayvanlar kabul edilmeyebileceğinden, bu konuda ayrı bir planlama yapılmalıdır.</a:t>
            </a:r>
          </a:p>
          <a:p>
            <a:pPr algn="just">
              <a:spcAft>
                <a:spcPts val="300"/>
              </a:spcAft>
            </a:pPr>
            <a:r>
              <a:rPr lang="tr-TR" sz="1000" i="1" kern="1200" dirty="0">
                <a:solidFill>
                  <a:schemeClr val="tx1"/>
                </a:solidFill>
                <a:effectLst/>
                <a:latin typeface="Roboto" pitchFamily="2" charset="0"/>
                <a:ea typeface="Roboto" pitchFamily="2" charset="0"/>
                <a:cs typeface="+mn-cs"/>
              </a:rPr>
              <a:t>Bölgenin boşaltılması resmen istenmiyor olabilir; fakat yine de binanın yangın, sel gibi tehlikelere karşı güvenli olup olmadığına göre buna karar vermek germektedir. Tahliye emri verilmediği halde bireysel hareket ederek bölgeyi tahliye etmek olumsuz sonuçlara yol açabilir. Yollar hakkında depremin ilk saatlerinde hiçbir fikir yoktur. </a:t>
            </a:r>
          </a:p>
          <a:p>
            <a:pPr algn="just">
              <a:spcAft>
                <a:spcPts val="300"/>
              </a:spcAft>
            </a:pPr>
            <a:r>
              <a:rPr lang="tr-TR" sz="1000" i="1" kern="1200" dirty="0">
                <a:solidFill>
                  <a:schemeClr val="tx1"/>
                </a:solidFill>
                <a:effectLst/>
                <a:latin typeface="Roboto" pitchFamily="2" charset="0"/>
                <a:ea typeface="Roboto" pitchFamily="2" charset="0"/>
                <a:cs typeface="+mn-cs"/>
              </a:rPr>
              <a:t>Ayrıca yola arabayla çıkmak gereksiz bir trafik yükü yaratacak, müdahale araçlarının geçişini zorlaştıracaktır. Bundan dolayı, tahliye emri verilmediği durumlarda, o bölgede kalmak hayati tehlike içermiyorsa (</a:t>
            </a:r>
            <a:r>
              <a:rPr lang="tr-TR" sz="1000" i="1" kern="1200" dirty="0" err="1">
                <a:solidFill>
                  <a:schemeClr val="tx1"/>
                </a:solidFill>
                <a:effectLst/>
                <a:latin typeface="Roboto" pitchFamily="2" charset="0"/>
                <a:ea typeface="Roboto" pitchFamily="2" charset="0"/>
                <a:cs typeface="+mn-cs"/>
              </a:rPr>
              <a:t>tsunami</a:t>
            </a:r>
            <a:r>
              <a:rPr lang="tr-TR" sz="1000" i="1" kern="1200" dirty="0">
                <a:solidFill>
                  <a:schemeClr val="tx1"/>
                </a:solidFill>
                <a:effectLst/>
                <a:latin typeface="Roboto" pitchFamily="2" charset="0"/>
                <a:ea typeface="Roboto" pitchFamily="2" charset="0"/>
                <a:cs typeface="+mn-cs"/>
              </a:rPr>
              <a:t>, kimyasal serpinti </a:t>
            </a:r>
            <a:r>
              <a:rPr lang="tr-TR" sz="1000" i="1" kern="1200" dirty="0" err="1">
                <a:solidFill>
                  <a:schemeClr val="tx1"/>
                </a:solidFill>
                <a:effectLst/>
                <a:latin typeface="Roboto" pitchFamily="2" charset="0"/>
                <a:ea typeface="Roboto" pitchFamily="2" charset="0"/>
                <a:cs typeface="+mn-cs"/>
              </a:rPr>
              <a:t>vb</a:t>
            </a:r>
            <a:r>
              <a:rPr lang="tr-TR" sz="1000" i="1" kern="1200" dirty="0">
                <a:solidFill>
                  <a:schemeClr val="tx1"/>
                </a:solidFill>
                <a:effectLst/>
                <a:latin typeface="Roboto" pitchFamily="2" charset="0"/>
                <a:ea typeface="Roboto" pitchFamily="2" charset="0"/>
                <a:cs typeface="+mn-cs"/>
              </a:rPr>
              <a:t>) bölgesel tahliye yapılmamalıdır.</a:t>
            </a:r>
          </a:p>
          <a:p>
            <a:pPr marL="0" marR="0" lvl="0" indent="0" algn="just" defTabSz="914400" rtl="0" eaLnBrk="1" fontAlgn="auto" latinLnBrk="0" hangingPunct="1">
              <a:lnSpc>
                <a:spcPct val="100000"/>
              </a:lnSpc>
              <a:spcBef>
                <a:spcPts val="0"/>
              </a:spcBef>
              <a:spcAft>
                <a:spcPts val="300"/>
              </a:spcAft>
              <a:buClrTx/>
              <a:buSzTx/>
              <a:buFontTx/>
              <a:buNone/>
              <a:tabLst/>
              <a:defRPr/>
            </a:pPr>
            <a:endParaRPr lang="tr-TR" sz="1000" b="1" i="1" u="sng" kern="1200" dirty="0">
              <a:solidFill>
                <a:schemeClr val="tx1"/>
              </a:solidFill>
              <a:latin typeface="Roboto" pitchFamily="2" charset="0"/>
              <a:ea typeface="Roboto" pitchFamily="2" charset="0"/>
              <a:cs typeface="+mn-cs"/>
            </a:endParaRPr>
          </a:p>
          <a:p>
            <a:pPr marL="0" marR="0" lvl="0" indent="0" algn="just" defTabSz="914400" rtl="0" eaLnBrk="1" fontAlgn="auto" latinLnBrk="0" hangingPunct="1">
              <a:lnSpc>
                <a:spcPct val="100000"/>
              </a:lnSpc>
              <a:spcBef>
                <a:spcPts val="0"/>
              </a:spcBef>
              <a:spcAft>
                <a:spcPts val="300"/>
              </a:spcAft>
              <a:buClrTx/>
              <a:buSzTx/>
              <a:buFontTx/>
              <a:buNone/>
              <a:tabLst/>
              <a:defRPr/>
            </a:pPr>
            <a:r>
              <a:rPr lang="tr-TR" sz="1000" b="1" i="1" u="sng" kern="1200" dirty="0">
                <a:solidFill>
                  <a:schemeClr val="tx1"/>
                </a:solidFill>
                <a:latin typeface="Roboto" pitchFamily="2" charset="0"/>
                <a:ea typeface="Roboto" pitchFamily="2" charset="0"/>
                <a:cs typeface="+mn-cs"/>
              </a:rPr>
              <a:t>Bilgi</a:t>
            </a:r>
            <a:r>
              <a:rPr lang="tr-TR" sz="1000" b="1" i="1" u="sng" kern="1200" baseline="0" dirty="0">
                <a:solidFill>
                  <a:schemeClr val="tx1"/>
                </a:solidFill>
                <a:latin typeface="Roboto" pitchFamily="2" charset="0"/>
                <a:ea typeface="Roboto" pitchFamily="2" charset="0"/>
                <a:cs typeface="+mn-cs"/>
              </a:rPr>
              <a:t> Notu 2:</a:t>
            </a:r>
          </a:p>
          <a:p>
            <a:pPr algn="just">
              <a:spcAft>
                <a:spcPts val="300"/>
              </a:spcAft>
            </a:pPr>
            <a:r>
              <a:rPr lang="tr-TR" sz="1000" b="0" i="1" kern="1200" dirty="0">
                <a:solidFill>
                  <a:schemeClr val="tx1"/>
                </a:solidFill>
                <a:effectLst/>
                <a:latin typeface="Roboto" pitchFamily="2" charset="0"/>
                <a:ea typeface="Roboto" pitchFamily="2" charset="0"/>
                <a:cs typeface="+mn-cs"/>
              </a:rPr>
              <a:t>Başka bir bölgeye tahliye olurken veya böyle bir risk varken şunlara dikkat edilmelidir:</a:t>
            </a:r>
          </a:p>
          <a:p>
            <a:pPr lvl="0" algn="just">
              <a:spcAft>
                <a:spcPts val="300"/>
              </a:spcAft>
            </a:pPr>
            <a:r>
              <a:rPr lang="tr-TR" sz="1000" i="1" kern="1200" dirty="0">
                <a:solidFill>
                  <a:schemeClr val="tx1"/>
                </a:solidFill>
                <a:effectLst/>
                <a:latin typeface="Roboto" pitchFamily="2" charset="0"/>
                <a:ea typeface="Roboto" pitchFamily="2" charset="0"/>
                <a:cs typeface="+mn-cs"/>
              </a:rPr>
              <a:t>Tavsiye edilen tahliye yollarını takip edin. Kısa yolları deneyerek kendinizi tehlikeye atmayın.</a:t>
            </a:r>
          </a:p>
          <a:p>
            <a:pPr lvl="0" algn="just">
              <a:spcAft>
                <a:spcPts val="300"/>
              </a:spcAft>
            </a:pPr>
            <a:r>
              <a:rPr lang="tr-TR" sz="1000" i="1" kern="1200" dirty="0">
                <a:solidFill>
                  <a:schemeClr val="tx1"/>
                </a:solidFill>
                <a:effectLst/>
                <a:latin typeface="Roboto" pitchFamily="2" charset="0"/>
                <a:ea typeface="Roboto" pitchFamily="2" charset="0"/>
                <a:cs typeface="+mn-cs"/>
              </a:rPr>
              <a:t>Bölge dışı bağlantı kişisine, gideceğiniz yer ve yol hakkında bilgi verin.</a:t>
            </a:r>
          </a:p>
          <a:p>
            <a:pPr lvl="0" algn="just">
              <a:spcAft>
                <a:spcPts val="300"/>
              </a:spcAft>
            </a:pPr>
            <a:r>
              <a:rPr lang="tr-TR" sz="1000" i="1" kern="1200" dirty="0">
                <a:solidFill>
                  <a:schemeClr val="tx1"/>
                </a:solidFill>
                <a:effectLst/>
                <a:latin typeface="Roboto" pitchFamily="2" charset="0"/>
                <a:ea typeface="Roboto" pitchFamily="2" charset="0"/>
                <a:cs typeface="+mn-cs"/>
              </a:rPr>
              <a:t>Kapınıza ne zaman ayrıldığınızı, hangi yoldan ve nereye gittiğinizi bildiren bir not asın.</a:t>
            </a:r>
          </a:p>
          <a:p>
            <a:pPr lvl="0" algn="just">
              <a:spcAft>
                <a:spcPts val="300"/>
              </a:spcAft>
            </a:pPr>
            <a:r>
              <a:rPr lang="tr-TR" sz="1000" i="1" kern="1200" dirty="0">
                <a:solidFill>
                  <a:schemeClr val="tx1"/>
                </a:solidFill>
                <a:effectLst/>
                <a:latin typeface="Roboto" pitchFamily="2" charset="0"/>
                <a:ea typeface="Roboto" pitchFamily="2" charset="0"/>
                <a:cs typeface="+mn-cs"/>
              </a:rPr>
              <a:t>Eşlik etmeleri için komşularınızı da kontrol edin.</a:t>
            </a:r>
          </a:p>
          <a:p>
            <a:pPr lvl="0" algn="just">
              <a:spcAft>
                <a:spcPts val="300"/>
              </a:spcAft>
            </a:pPr>
            <a:r>
              <a:rPr lang="tr-TR" sz="1000" i="1" kern="1200" dirty="0">
                <a:solidFill>
                  <a:schemeClr val="tx1"/>
                </a:solidFill>
                <a:effectLst/>
                <a:latin typeface="Roboto" pitchFamily="2" charset="0"/>
                <a:ea typeface="Roboto" pitchFamily="2" charset="0"/>
                <a:cs typeface="+mn-cs"/>
              </a:rPr>
              <a:t>Afet ve acil durum çantanızı yanınıza alın.</a:t>
            </a:r>
          </a:p>
          <a:p>
            <a:pPr lvl="0" algn="just">
              <a:spcAft>
                <a:spcPts val="300"/>
              </a:spcAft>
            </a:pPr>
            <a:r>
              <a:rPr lang="tr-TR" sz="1000" i="1" kern="1200" dirty="0">
                <a:solidFill>
                  <a:schemeClr val="tx1"/>
                </a:solidFill>
                <a:effectLst/>
                <a:latin typeface="Roboto" pitchFamily="2" charset="0"/>
                <a:ea typeface="Roboto" pitchFamily="2" charset="0"/>
                <a:cs typeface="+mn-cs"/>
              </a:rPr>
              <a:t>Yaya olarak gidilecekse uzun kollu giysiler ve kalın ayakkabılar giyin. Baş üstü tehlikelere dikkat edin, varsa bir koruyucu (baret vs.) kullanın.</a:t>
            </a:r>
          </a:p>
          <a:p>
            <a:pPr lvl="0" algn="just">
              <a:spcAft>
                <a:spcPts val="300"/>
              </a:spcAft>
            </a:pPr>
            <a:r>
              <a:rPr lang="tr-TR" sz="1000" i="1" kern="1200" dirty="0">
                <a:solidFill>
                  <a:schemeClr val="tx1"/>
                </a:solidFill>
                <a:effectLst/>
                <a:latin typeface="Roboto" pitchFamily="2" charset="0"/>
                <a:ea typeface="Roboto" pitchFamily="2" charset="0"/>
                <a:cs typeface="+mn-cs"/>
              </a:rPr>
              <a:t>Evinizin kapısını kilitleyin.</a:t>
            </a:r>
          </a:p>
          <a:p>
            <a:pPr lvl="0" algn="just">
              <a:spcAft>
                <a:spcPts val="300"/>
              </a:spcAft>
            </a:pPr>
            <a:r>
              <a:rPr lang="tr-TR" sz="1000" i="1" kern="1200" dirty="0">
                <a:solidFill>
                  <a:schemeClr val="tx1"/>
                </a:solidFill>
                <a:effectLst/>
                <a:latin typeface="Roboto" pitchFamily="2" charset="0"/>
                <a:ea typeface="Roboto" pitchFamily="2" charset="0"/>
                <a:cs typeface="+mn-cs"/>
              </a:rPr>
              <a:t>Aracınız varsa her zaman en az yarım depo benzin bulundurun.</a:t>
            </a:r>
          </a:p>
          <a:p>
            <a:pPr lvl="0" algn="just">
              <a:spcAft>
                <a:spcPts val="300"/>
              </a:spcAft>
            </a:pPr>
            <a:r>
              <a:rPr lang="tr-TR" sz="1000" i="1" kern="1200" dirty="0">
                <a:solidFill>
                  <a:schemeClr val="tx1"/>
                </a:solidFill>
                <a:effectLst/>
                <a:latin typeface="Roboto" pitchFamily="2" charset="0"/>
                <a:ea typeface="Roboto" pitchFamily="2" charset="0"/>
                <a:cs typeface="+mn-cs"/>
              </a:rPr>
              <a:t>Diğer araçları riske atacak şekilde araba kullanmayın.</a:t>
            </a:r>
          </a:p>
          <a:p>
            <a:pPr lvl="0" algn="just">
              <a:spcAft>
                <a:spcPts val="300"/>
              </a:spcAft>
            </a:pPr>
            <a:r>
              <a:rPr lang="tr-TR" sz="1000" i="1" kern="1200" dirty="0">
                <a:solidFill>
                  <a:schemeClr val="tx1"/>
                </a:solidFill>
                <a:effectLst/>
                <a:latin typeface="Roboto" pitchFamily="2" charset="0"/>
                <a:ea typeface="Roboto" pitchFamily="2" charset="0"/>
                <a:cs typeface="+mn-cs"/>
              </a:rPr>
              <a:t>Eşlik etmeleri için komşularınızı da kontrol edin.</a:t>
            </a:r>
          </a:p>
          <a:p>
            <a:pPr algn="just"/>
            <a:r>
              <a:rPr lang="tr-TR" sz="1000" i="1" kern="1200" dirty="0">
                <a:solidFill>
                  <a:schemeClr val="tx1"/>
                </a:solidFill>
                <a:effectLst/>
                <a:latin typeface="Roboto" pitchFamily="2" charset="0"/>
                <a:ea typeface="Roboto" pitchFamily="2" charset="0"/>
                <a:cs typeface="+mn-cs"/>
              </a:rPr>
              <a:t> </a:t>
            </a:r>
          </a:p>
          <a:p>
            <a:pPr algn="just"/>
            <a:r>
              <a:rPr lang="tr-TR" sz="1000" i="1" kern="1200" dirty="0">
                <a:solidFill>
                  <a:schemeClr val="tx1"/>
                </a:solidFill>
                <a:effectLst/>
                <a:latin typeface="Roboto" pitchFamily="2" charset="0"/>
                <a:ea typeface="Roboto" pitchFamily="2" charset="0"/>
                <a:cs typeface="+mn-cs"/>
              </a:rPr>
              <a:t> </a:t>
            </a:r>
          </a:p>
          <a:p>
            <a:pPr algn="just"/>
            <a:endParaRPr lang="tr-TR" sz="1000" dirty="0"/>
          </a:p>
        </p:txBody>
      </p:sp>
      <p:sp>
        <p:nvSpPr>
          <p:cNvPr id="4" name="Slayt Numarası Yer Tutucusu 3"/>
          <p:cNvSpPr>
            <a:spLocks noGrp="1"/>
          </p:cNvSpPr>
          <p:nvPr>
            <p:ph type="sldNum" sz="quarter" idx="5"/>
          </p:nvPr>
        </p:nvSpPr>
        <p:spPr/>
        <p:txBody>
          <a:bodyPr/>
          <a:lstStyle/>
          <a:p>
            <a:fld id="{4998BAFA-7B26-44C2-9B69-5F7639683827}" type="slidenum">
              <a:rPr lang="tr-TR" smtClean="0"/>
              <a:t>38</a:t>
            </a:fld>
            <a:endParaRPr lang="tr-TR"/>
          </a:p>
        </p:txBody>
      </p:sp>
    </p:spTree>
    <p:extLst>
      <p:ext uri="{BB962C8B-B14F-4D97-AF65-F5344CB8AC3E}">
        <p14:creationId xmlns:p14="http://schemas.microsoft.com/office/powerpoint/2010/main" val="40666215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eaLnBrk="1" hangingPunct="1">
              <a:lnSpc>
                <a:spcPct val="80000"/>
              </a:lnSpc>
              <a:spcBef>
                <a:spcPct val="0"/>
              </a:spcBef>
              <a:buFont typeface="Arial" pitchFamily="34" charset="0"/>
              <a:buNone/>
              <a:defRPr/>
            </a:pPr>
            <a:r>
              <a:rPr lang="tr-TR" sz="1000" b="1" kern="1200" dirty="0">
                <a:solidFill>
                  <a:schemeClr val="tx1"/>
                </a:solidFill>
                <a:latin typeface="Roboto" panose="02000000000000000000" pitchFamily="2" charset="0"/>
                <a:ea typeface="Roboto" panose="02000000000000000000" pitchFamily="2" charset="0"/>
              </a:rPr>
              <a:t>Önerilen Süre: 1</a:t>
            </a:r>
            <a:r>
              <a:rPr lang="tr-TR" sz="1000" b="1" kern="1200" baseline="0" dirty="0">
                <a:solidFill>
                  <a:schemeClr val="tx1"/>
                </a:solidFill>
                <a:latin typeface="Roboto" panose="02000000000000000000" pitchFamily="2" charset="0"/>
                <a:ea typeface="Roboto" panose="02000000000000000000" pitchFamily="2" charset="0"/>
              </a:rPr>
              <a:t> dk. </a:t>
            </a:r>
          </a:p>
          <a:p>
            <a:pPr marL="0" marR="0" lvl="0" indent="0" algn="just" defTabSz="914400" rtl="0" eaLnBrk="1" fontAlgn="auto" latinLnBrk="0" hangingPunct="1">
              <a:lnSpc>
                <a:spcPct val="90000"/>
              </a:lnSpc>
              <a:spcBef>
                <a:spcPct val="0"/>
              </a:spcBef>
              <a:spcAft>
                <a:spcPts val="600"/>
              </a:spcAft>
              <a:buClrTx/>
              <a:buSzTx/>
              <a:buFontTx/>
              <a:buNone/>
              <a:tabLst/>
              <a:defRPr/>
            </a:pPr>
            <a:r>
              <a:rPr lang="tr-TR" altLang="tr-TR" sz="1000" b="1" i="1" dirty="0">
                <a:latin typeface="Roboto" panose="02000000000000000000" pitchFamily="2" charset="0"/>
                <a:ea typeface="Roboto" panose="02000000000000000000" pitchFamily="2" charset="0"/>
              </a:rPr>
              <a:t>Slayt animasyonu tıklayınca başlar, sessizdir.</a:t>
            </a:r>
          </a:p>
          <a:p>
            <a:pPr marL="0" marR="0" lvl="0" indent="0" algn="just" defTabSz="914400" rtl="0" eaLnBrk="1" fontAlgn="auto" latinLnBrk="0" hangingPunct="1">
              <a:lnSpc>
                <a:spcPct val="90000"/>
              </a:lnSpc>
              <a:spcBef>
                <a:spcPct val="0"/>
              </a:spcBef>
              <a:spcAft>
                <a:spcPts val="600"/>
              </a:spcAft>
              <a:buClrTx/>
              <a:buSzTx/>
              <a:buFontTx/>
              <a:buNone/>
              <a:tabLst/>
              <a:defRPr/>
            </a:pPr>
            <a:endParaRPr lang="tr-TR" sz="1000" dirty="0">
              <a:latin typeface="Roboto" pitchFamily="2" charset="0"/>
              <a:ea typeface="Roboto" pitchFamily="2" charset="0"/>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dirty="0">
                <a:latin typeface="Roboto" pitchFamily="2" charset="0"/>
                <a:ea typeface="Roboto" pitchFamily="2" charset="0"/>
              </a:rPr>
              <a:t>Afet ve acil durumlar sonrasında kendimiz ve çevremizdeki kişilerin kazaya uğrama riski her zaman vardır. Afetlerin hemen sonrasında kendimizin ve çevremizdekilerin yaralı olup olmadığını kontrol etmeliyiz. İlkyardımın temel adımları çerçevesinde;</a:t>
            </a: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b="1" u="sng" dirty="0">
                <a:solidFill>
                  <a:schemeClr val="tx2"/>
                </a:solidFill>
                <a:latin typeface="Roboto" panose="02000000000000000000" pitchFamily="2" charset="0"/>
                <a:ea typeface="Roboto" panose="02000000000000000000" pitchFamily="2" charset="0"/>
              </a:rPr>
              <a:t>Tıklayın; </a:t>
            </a: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dirty="0">
                <a:latin typeface="Roboto" panose="02000000000000000000" pitchFamily="2" charset="0"/>
                <a:ea typeface="Roboto" panose="02000000000000000000" pitchFamily="2" charset="0"/>
              </a:rPr>
              <a:t>Koruma; kaza sonuçlarının ağırlaşmasını önlemek için olay yerinin değerlendirilmesini kapsar. En önemli işlem olay yerinde oluşabilecek tehlikeleri belirleyerek güvenli bir çevre oluşturmaktır. Bunun için; </a:t>
            </a:r>
          </a:p>
          <a:p>
            <a:pPr marL="252000" indent="-180000" algn="just">
              <a:spcAft>
                <a:spcPts val="300"/>
              </a:spcAft>
              <a:buFont typeface="Arial" panose="020B0604020202020204" pitchFamily="34" charset="0"/>
              <a:buChar char="•"/>
            </a:pPr>
            <a:r>
              <a:rPr lang="tr-TR" sz="1000" dirty="0">
                <a:latin typeface="Roboto" panose="02000000000000000000" pitchFamily="2" charset="0"/>
                <a:ea typeface="Roboto" panose="02000000000000000000" pitchFamily="2" charset="0"/>
              </a:rPr>
              <a:t>Önce; kendi güvenliğinizi ve hasta/yaralının güvenliğini sağlayın.</a:t>
            </a:r>
          </a:p>
          <a:p>
            <a:pPr marL="252000" indent="-180000" algn="just">
              <a:spcAft>
                <a:spcPts val="300"/>
              </a:spcAft>
              <a:buFont typeface="Arial" panose="020B0604020202020204" pitchFamily="34" charset="0"/>
              <a:buChar char="•"/>
            </a:pPr>
            <a:r>
              <a:rPr lang="tr-TR" sz="1000" dirty="0">
                <a:latin typeface="Roboto" panose="02000000000000000000" pitchFamily="2" charset="0"/>
                <a:ea typeface="Roboto" panose="02000000000000000000" pitchFamily="2" charset="0"/>
              </a:rPr>
              <a:t>Etraftaki meraklıları uzaklaştırın!</a:t>
            </a:r>
          </a:p>
          <a:p>
            <a:pPr marL="252000" indent="-180000" algn="just">
              <a:spcAft>
                <a:spcPts val="300"/>
              </a:spcAft>
              <a:buFont typeface="Arial" panose="020B0604020202020204" pitchFamily="34" charset="0"/>
              <a:buChar char="•"/>
            </a:pPr>
            <a:r>
              <a:rPr lang="tr-TR" sz="1000" dirty="0">
                <a:latin typeface="Roboto" panose="02000000000000000000" pitchFamily="2" charset="0"/>
                <a:ea typeface="Roboto" panose="02000000000000000000" pitchFamily="2" charset="0"/>
              </a:rPr>
              <a:t>Durumu değerlendirin. </a:t>
            </a:r>
          </a:p>
          <a:p>
            <a:pPr marL="252000" indent="-180000" algn="just">
              <a:spcAft>
                <a:spcPts val="600"/>
              </a:spcAft>
              <a:buFont typeface="Arial" panose="020B0604020202020204" pitchFamily="34" charset="0"/>
              <a:buChar char="•"/>
            </a:pPr>
            <a:r>
              <a:rPr lang="tr-TR" sz="1000" dirty="0">
                <a:latin typeface="Roboto" panose="02000000000000000000" pitchFamily="2" charset="0"/>
                <a:ea typeface="Roboto" panose="02000000000000000000" pitchFamily="2" charset="0"/>
              </a:rPr>
              <a:t>Ne olmuş?, Kaç yaralı var?, Yardım ekipleri haberdar edildi mi? </a:t>
            </a:r>
          </a:p>
          <a:p>
            <a:pPr algn="just">
              <a:spcAft>
                <a:spcPts val="600"/>
              </a:spcAft>
            </a:pPr>
            <a:r>
              <a:rPr lang="tr-TR" sz="1000" b="1" u="sng" dirty="0">
                <a:solidFill>
                  <a:schemeClr val="tx2"/>
                </a:solidFill>
                <a:latin typeface="Roboto" panose="02000000000000000000" pitchFamily="2" charset="0"/>
                <a:ea typeface="Roboto" panose="02000000000000000000" pitchFamily="2" charset="0"/>
              </a:rPr>
              <a:t>Tıklayın;</a:t>
            </a:r>
          </a:p>
          <a:p>
            <a:pPr algn="just">
              <a:spcAft>
                <a:spcPts val="600"/>
              </a:spcAft>
            </a:pPr>
            <a:r>
              <a:rPr lang="tr-TR" sz="1000" dirty="0">
                <a:latin typeface="Roboto" panose="02000000000000000000" pitchFamily="2" charset="0"/>
                <a:ea typeface="Roboto" panose="02000000000000000000" pitchFamily="2" charset="0"/>
              </a:rPr>
              <a:t>Daha sonra olay / kaza mümkün olduğu kadar hızlı bir şekilde telefon veya diğer kişiler aracılığı ile gerekli yardım kuruluşlarına bildirilmelidir. Türkiye'de ilk yardım gerektiren her durumda telefon iletişimleri, 112 acil telefon numarası üzerinden gerçekleştirilir.</a:t>
            </a:r>
            <a:r>
              <a:rPr lang="tr-TR" sz="1000" b="0" u="none" dirty="0">
                <a:latin typeface="Roboto" panose="02000000000000000000" pitchFamily="2" charset="0"/>
                <a:ea typeface="Roboto" panose="02000000000000000000" pitchFamily="2" charset="0"/>
              </a:rPr>
              <a:t> </a:t>
            </a:r>
          </a:p>
          <a:p>
            <a:pPr algn="just">
              <a:spcAft>
                <a:spcPts val="600"/>
              </a:spcAft>
            </a:pPr>
            <a:r>
              <a:rPr lang="tr-TR" sz="1000" dirty="0">
                <a:latin typeface="Roboto" panose="02000000000000000000" pitchFamily="2" charset="0"/>
                <a:ea typeface="Roboto" panose="02000000000000000000" pitchFamily="2" charset="0"/>
              </a:rPr>
              <a:t>112’nin aranması sırasında; </a:t>
            </a:r>
          </a:p>
          <a:p>
            <a:pPr marL="252000" indent="-180000" algn="just">
              <a:spcAft>
                <a:spcPts val="300"/>
              </a:spcAft>
              <a:buFont typeface="Arial" panose="020B0604020202020204" pitchFamily="34" charset="0"/>
              <a:buChar char="•"/>
            </a:pPr>
            <a:r>
              <a:rPr lang="tr-TR" sz="1000" dirty="0">
                <a:latin typeface="Roboto" panose="02000000000000000000" pitchFamily="2" charset="0"/>
                <a:ea typeface="Roboto" panose="02000000000000000000" pitchFamily="2" charset="0"/>
              </a:rPr>
              <a:t>Sakin olunmalı ya da sakin olan bir kişinin araması sağlanmalı, </a:t>
            </a:r>
          </a:p>
          <a:p>
            <a:pPr marL="252000" indent="-180000" algn="just">
              <a:spcAft>
                <a:spcPts val="300"/>
              </a:spcAft>
              <a:buFont typeface="Arial" panose="020B0604020202020204" pitchFamily="34" charset="0"/>
              <a:buChar char="•"/>
            </a:pPr>
            <a:r>
              <a:rPr lang="tr-TR" sz="1000" dirty="0">
                <a:latin typeface="Roboto" panose="02000000000000000000" pitchFamily="2" charset="0"/>
                <a:ea typeface="Roboto" panose="02000000000000000000" pitchFamily="2" charset="0"/>
              </a:rPr>
              <a:t>112 merkezi tarafından sorulan sorulara net bir şekilde cevap verilmeli, </a:t>
            </a:r>
          </a:p>
          <a:p>
            <a:pPr marL="252000" indent="-180000" algn="just">
              <a:spcAft>
                <a:spcPts val="300"/>
              </a:spcAft>
              <a:buFont typeface="Arial" panose="020B0604020202020204" pitchFamily="34" charset="0"/>
              <a:buChar char="•"/>
            </a:pPr>
            <a:r>
              <a:rPr lang="tr-TR" sz="1000" dirty="0">
                <a:latin typeface="Roboto" panose="02000000000000000000" pitchFamily="2" charset="0"/>
                <a:ea typeface="Roboto" panose="02000000000000000000" pitchFamily="2" charset="0"/>
              </a:rPr>
              <a:t>Kesin yer ve adres bilgileri verilirken, olayın olduğu yere yakın bir caddenin ya da çok bilinen bir yerin adı verilmeli, </a:t>
            </a:r>
          </a:p>
          <a:p>
            <a:pPr marL="252000" indent="-180000" algn="just">
              <a:spcAft>
                <a:spcPts val="300"/>
              </a:spcAft>
              <a:buFont typeface="Arial" panose="020B0604020202020204" pitchFamily="34" charset="0"/>
              <a:buChar char="•"/>
            </a:pPr>
            <a:r>
              <a:rPr lang="tr-TR" sz="1000" dirty="0">
                <a:latin typeface="Roboto" panose="02000000000000000000" pitchFamily="2" charset="0"/>
                <a:ea typeface="Roboto" panose="02000000000000000000" pitchFamily="2" charset="0"/>
              </a:rPr>
              <a:t>Kimin, hangi numaradan aradığı bildirilmeli, </a:t>
            </a:r>
          </a:p>
          <a:p>
            <a:pPr marL="252000" indent="-180000" algn="just">
              <a:spcAft>
                <a:spcPts val="300"/>
              </a:spcAft>
              <a:buFont typeface="Arial" panose="020B0604020202020204" pitchFamily="34" charset="0"/>
              <a:buChar char="•"/>
            </a:pPr>
            <a:r>
              <a:rPr lang="tr-TR" sz="1000" dirty="0">
                <a:latin typeface="Roboto" panose="02000000000000000000" pitchFamily="2" charset="0"/>
                <a:ea typeface="Roboto" panose="02000000000000000000" pitchFamily="2" charset="0"/>
              </a:rPr>
              <a:t>Hasta/yaralı(</a:t>
            </a:r>
            <a:r>
              <a:rPr lang="tr-TR" sz="1000" dirty="0" err="1">
                <a:latin typeface="Roboto" panose="02000000000000000000" pitchFamily="2" charset="0"/>
                <a:ea typeface="Roboto" panose="02000000000000000000" pitchFamily="2" charset="0"/>
              </a:rPr>
              <a:t>lar</a:t>
            </a:r>
            <a:r>
              <a:rPr lang="tr-TR" sz="1000" dirty="0">
                <a:latin typeface="Roboto" panose="02000000000000000000" pitchFamily="2" charset="0"/>
                <a:ea typeface="Roboto" panose="02000000000000000000" pitchFamily="2" charset="0"/>
              </a:rPr>
              <a:t>)</a:t>
            </a:r>
            <a:r>
              <a:rPr lang="tr-TR" sz="1000" dirty="0" err="1">
                <a:latin typeface="Roboto" panose="02000000000000000000" pitchFamily="2" charset="0"/>
                <a:ea typeface="Roboto" panose="02000000000000000000" pitchFamily="2" charset="0"/>
              </a:rPr>
              <a:t>ın</a:t>
            </a:r>
            <a:r>
              <a:rPr lang="tr-TR" sz="1000" dirty="0">
                <a:latin typeface="Roboto" panose="02000000000000000000" pitchFamily="2" charset="0"/>
                <a:ea typeface="Roboto" panose="02000000000000000000" pitchFamily="2" charset="0"/>
              </a:rPr>
              <a:t> adı ve olayın tanımı yapılmalı, </a:t>
            </a:r>
          </a:p>
          <a:p>
            <a:pPr marL="252000" indent="-180000" algn="just">
              <a:spcAft>
                <a:spcPts val="300"/>
              </a:spcAft>
              <a:buFont typeface="Arial" panose="020B0604020202020204" pitchFamily="34" charset="0"/>
              <a:buChar char="•"/>
            </a:pPr>
            <a:r>
              <a:rPr lang="tr-TR" sz="1000" dirty="0">
                <a:latin typeface="Roboto" panose="02000000000000000000" pitchFamily="2" charset="0"/>
                <a:ea typeface="Roboto" panose="02000000000000000000" pitchFamily="2" charset="0"/>
              </a:rPr>
              <a:t>Hasta/yaralı sayısı ve durumu bildirilmeli, </a:t>
            </a:r>
          </a:p>
          <a:p>
            <a:pPr marL="252000" indent="-180000" algn="just">
              <a:spcAft>
                <a:spcPts val="300"/>
              </a:spcAft>
              <a:buFont typeface="Arial" panose="020B0604020202020204" pitchFamily="34" charset="0"/>
              <a:buChar char="•"/>
            </a:pPr>
            <a:r>
              <a:rPr lang="tr-TR" sz="1000" dirty="0">
                <a:latin typeface="Roboto" panose="02000000000000000000" pitchFamily="2" charset="0"/>
                <a:ea typeface="Roboto" panose="02000000000000000000" pitchFamily="2" charset="0"/>
              </a:rPr>
              <a:t>Eğer herhangi bir ilk yardım uygulaması yapıldıysa nasıl bir yardım verildiği belirtilmeli, </a:t>
            </a:r>
          </a:p>
          <a:p>
            <a:pPr marL="252000" indent="-180000" algn="just">
              <a:spcAft>
                <a:spcPts val="600"/>
              </a:spcAft>
              <a:buFont typeface="Arial" panose="020B0604020202020204" pitchFamily="34" charset="0"/>
              <a:buChar char="•"/>
            </a:pPr>
            <a:r>
              <a:rPr lang="tr-TR" sz="1000" dirty="0">
                <a:latin typeface="Roboto" panose="02000000000000000000" pitchFamily="2" charset="0"/>
                <a:ea typeface="Roboto" panose="02000000000000000000" pitchFamily="2" charset="0"/>
              </a:rPr>
              <a:t>112 hattında bilgi alan kişi, gerekli olan tüm bilgileri aldığını söyleyinceye kadar telefon kapatılmamalıdır. </a:t>
            </a:r>
          </a:p>
          <a:p>
            <a:pPr algn="just">
              <a:spcAft>
                <a:spcPts val="600"/>
              </a:spcAft>
            </a:pPr>
            <a:r>
              <a:rPr lang="tr-TR" sz="1000" b="1" u="sng" dirty="0">
                <a:solidFill>
                  <a:schemeClr val="tx2"/>
                </a:solidFill>
                <a:latin typeface="Roboto" panose="02000000000000000000" pitchFamily="2" charset="0"/>
                <a:ea typeface="Roboto" panose="02000000000000000000" pitchFamily="2" charset="0"/>
              </a:rPr>
              <a:t>Tıklayın;</a:t>
            </a: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dirty="0">
                <a:latin typeface="Roboto" panose="02000000000000000000" pitchFamily="2" charset="0"/>
                <a:ea typeface="Roboto" panose="02000000000000000000" pitchFamily="2" charset="0"/>
              </a:rPr>
              <a:t>Son olarak olay yerinde hasta / yaralılara müdahale hızlı ancak sakin bir şekilde yapılmalıdır. </a:t>
            </a:r>
          </a:p>
          <a:p>
            <a:pPr algn="just">
              <a:spcAft>
                <a:spcPts val="600"/>
              </a:spcAft>
            </a:pPr>
            <a:r>
              <a:rPr lang="tr-TR" sz="1000" b="1" dirty="0">
                <a:latin typeface="Roboto" panose="02000000000000000000" pitchFamily="2" charset="0"/>
                <a:ea typeface="Roboto" panose="02000000000000000000" pitchFamily="2" charset="0"/>
              </a:rPr>
              <a:t>İlk yardım eğitiminiz yok ise veya kendinizden emin değilseniz kesinlikle hasta/yaralıya dokunmayın. </a:t>
            </a:r>
          </a:p>
          <a:p>
            <a:pPr algn="just">
              <a:spcAft>
                <a:spcPts val="600"/>
              </a:spcAft>
            </a:pPr>
            <a:r>
              <a:rPr lang="tr-TR" sz="1000" dirty="0">
                <a:latin typeface="Roboto" pitchFamily="2" charset="0"/>
                <a:ea typeface="Roboto" pitchFamily="2" charset="0"/>
              </a:rPr>
              <a:t>İlk yardım bilmeyen başka kişilerin de dokunmasına izin vermeyin.</a:t>
            </a:r>
          </a:p>
          <a:p>
            <a:pPr algn="just">
              <a:spcAft>
                <a:spcPts val="600"/>
              </a:spcAft>
            </a:pPr>
            <a:r>
              <a:rPr lang="tr-TR" sz="1000" dirty="0">
                <a:latin typeface="Roboto" pitchFamily="2" charset="0"/>
                <a:ea typeface="Roboto" pitchFamily="2" charset="0"/>
              </a:rPr>
              <a:t>Yaralıyı hareket ettirmeyin. </a:t>
            </a:r>
          </a:p>
          <a:p>
            <a:pPr algn="just">
              <a:spcAft>
                <a:spcPts val="600"/>
              </a:spcAft>
            </a:pPr>
            <a:r>
              <a:rPr lang="tr-TR" sz="1000" dirty="0">
                <a:latin typeface="Roboto" pitchFamily="2" charset="0"/>
                <a:ea typeface="Roboto" pitchFamily="2" charset="0"/>
              </a:rPr>
              <a:t>Kişileri organize edin.</a:t>
            </a:r>
          </a:p>
          <a:p>
            <a:pPr algn="just">
              <a:spcAft>
                <a:spcPts val="600"/>
              </a:spcAft>
            </a:pPr>
            <a:r>
              <a:rPr lang="tr-TR" sz="1000" dirty="0">
                <a:latin typeface="Roboto" pitchFamily="2" charset="0"/>
                <a:ea typeface="Roboto" pitchFamily="2" charset="0"/>
              </a:rPr>
              <a:t>Hasta/yaralının kendi yarasını görmesine izin vermeyin.</a:t>
            </a:r>
          </a:p>
          <a:p>
            <a:pPr algn="just">
              <a:spcAft>
                <a:spcPts val="600"/>
              </a:spcAft>
            </a:pPr>
            <a:r>
              <a:rPr lang="tr-TR" sz="1000" dirty="0">
                <a:latin typeface="Roboto" pitchFamily="2" charset="0"/>
                <a:ea typeface="Roboto" pitchFamily="2" charset="0"/>
              </a:rPr>
              <a:t>Unutmayın! Evinizde ve afet ve acil durum çantanızda mutlaka bir İlk Yardım Çantası bulunmalıdır.</a:t>
            </a:r>
          </a:p>
          <a:p>
            <a:pPr algn="just"/>
            <a:endParaRPr lang="tr-TR" sz="1000" dirty="0">
              <a:latin typeface="Roboto" pitchFamily="2" charset="0"/>
              <a:ea typeface="Roboto" pitchFamily="2" charset="0"/>
            </a:endParaRPr>
          </a:p>
          <a:p>
            <a:pPr marL="0" marR="0" lvl="0" indent="0" algn="just" defTabSz="914400" rtl="0" eaLnBrk="1" fontAlgn="auto" latinLnBrk="0" hangingPunct="1">
              <a:lnSpc>
                <a:spcPct val="100000"/>
              </a:lnSpc>
              <a:spcBef>
                <a:spcPts val="0"/>
              </a:spcBef>
              <a:spcAft>
                <a:spcPts val="300"/>
              </a:spcAft>
              <a:buClrTx/>
              <a:buSzTx/>
              <a:buFontTx/>
              <a:buNone/>
              <a:tabLst/>
              <a:defRPr/>
            </a:pPr>
            <a:r>
              <a:rPr lang="tr-TR" sz="900" b="1" i="1" u="sng" dirty="0">
                <a:latin typeface="Roboto" panose="02000000000000000000" pitchFamily="2" charset="0"/>
                <a:ea typeface="Roboto" panose="02000000000000000000" pitchFamily="2" charset="0"/>
              </a:rPr>
              <a:t>Bilgi Notu:</a:t>
            </a:r>
          </a:p>
          <a:p>
            <a:pPr algn="just">
              <a:spcAft>
                <a:spcPts val="300"/>
              </a:spcAft>
            </a:pPr>
            <a:r>
              <a:rPr lang="tr-TR" sz="900" i="1" dirty="0">
                <a:latin typeface="Roboto" pitchFamily="2" charset="0"/>
                <a:ea typeface="Roboto" pitchFamily="2" charset="0"/>
              </a:rPr>
              <a:t>İlk yardım; beklenmedik bir kaza veya hastalık anında sağlığı tehlikeye girmiş kimseye, sağlık görevlileri gelene ya da sağlık kurumuna ulaştırılıncaya kadar, olayın olduğu yerde eldeki olanaklarla ilaçsız olarak yapılan uygulamalara denir.</a:t>
            </a:r>
          </a:p>
          <a:p>
            <a:pPr algn="just">
              <a:spcAft>
                <a:spcPts val="300"/>
              </a:spcAft>
            </a:pPr>
            <a:r>
              <a:rPr lang="tr-TR" sz="900" i="1" dirty="0">
                <a:latin typeface="Roboto" pitchFamily="2" charset="0"/>
                <a:ea typeface="Roboto" pitchFamily="2" charset="0"/>
              </a:rPr>
              <a:t>Tüm acil durumlar için evlerimizde bulundurabileceğimiz temel ilk yardım malzemelerini eczanelerden temin edebiliriz.</a:t>
            </a:r>
          </a:p>
          <a:p>
            <a:pPr algn="just">
              <a:spcAft>
                <a:spcPts val="300"/>
              </a:spcAft>
            </a:pPr>
            <a:r>
              <a:rPr lang="tr-TR" sz="900" i="1" dirty="0">
                <a:latin typeface="Roboto" pitchFamily="2" charset="0"/>
                <a:ea typeface="Roboto" pitchFamily="2" charset="0"/>
              </a:rPr>
              <a:t>İlk yardım eğitimi de uygulamalı bir eğitimdir. Bilerek yapılan bir müdahale hayat kurtarıcı olabileceği gibi sonradan gelecek kurtarma ekiplerine de zaman kazandıracaktır. İlk yardım eğitimlerinizi Sağlık Bakanlığı sertifikalı ilk yardım eğitimleri vermeye yetkili kuruluşlardan almalısınız.</a:t>
            </a:r>
          </a:p>
          <a:p>
            <a:pPr algn="just"/>
            <a:r>
              <a:rPr lang="tr-TR" sz="1000" dirty="0">
                <a:latin typeface="Roboto" pitchFamily="2" charset="0"/>
                <a:ea typeface="Roboto" pitchFamily="2" charset="0"/>
              </a:rPr>
              <a:t> </a:t>
            </a:r>
          </a:p>
          <a:p>
            <a:pPr algn="just"/>
            <a:endParaRPr lang="tr-TR" sz="1000" dirty="0">
              <a:latin typeface="Roboto" pitchFamily="2" charset="0"/>
              <a:ea typeface="Roboto" pitchFamily="2" charset="0"/>
            </a:endParaRPr>
          </a:p>
          <a:p>
            <a:pPr algn="just"/>
            <a:endParaRPr lang="tr-TR" sz="1000" dirty="0">
              <a:latin typeface="Roboto" pitchFamily="2" charset="0"/>
              <a:ea typeface="Roboto" pitchFamily="2" charset="0"/>
            </a:endParaRPr>
          </a:p>
          <a:p>
            <a:pPr algn="just"/>
            <a:endParaRPr lang="tr-TR" sz="1000" dirty="0">
              <a:latin typeface="Roboto" pitchFamily="2" charset="0"/>
              <a:ea typeface="Roboto" pitchFamily="2" charset="0"/>
            </a:endParaRPr>
          </a:p>
        </p:txBody>
      </p:sp>
      <p:sp>
        <p:nvSpPr>
          <p:cNvPr id="4" name="Slayt Numarası Yer Tutucusu 3"/>
          <p:cNvSpPr>
            <a:spLocks noGrp="1"/>
          </p:cNvSpPr>
          <p:nvPr>
            <p:ph type="sldNum" sz="quarter" idx="5"/>
          </p:nvPr>
        </p:nvSpPr>
        <p:spPr/>
        <p:txBody>
          <a:bodyPr/>
          <a:lstStyle/>
          <a:p>
            <a:fld id="{4998BAFA-7B26-44C2-9B69-5F7639683827}" type="slidenum">
              <a:rPr lang="tr-TR" smtClean="0"/>
              <a:t>39</a:t>
            </a:fld>
            <a:endParaRPr lang="tr-TR"/>
          </a:p>
        </p:txBody>
      </p:sp>
    </p:spTree>
    <p:extLst>
      <p:ext uri="{BB962C8B-B14F-4D97-AF65-F5344CB8AC3E}">
        <p14:creationId xmlns:p14="http://schemas.microsoft.com/office/powerpoint/2010/main" val="2243583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eaLnBrk="1" fontAlgn="auto" hangingPunct="1">
              <a:spcBef>
                <a:spcPts val="0"/>
              </a:spcBef>
              <a:spcAft>
                <a:spcPts val="0"/>
              </a:spcAft>
              <a:defRPr/>
            </a:pPr>
            <a:r>
              <a:rPr lang="tr-TR" sz="1000" b="1" dirty="0">
                <a:latin typeface="Roboto" pitchFamily="2" charset="0"/>
                <a:ea typeface="Roboto" pitchFamily="2" charset="0"/>
              </a:rPr>
              <a:t>Önerilen Süre: 2 dk. 30 sn.</a:t>
            </a:r>
          </a:p>
          <a:p>
            <a:pPr marL="0" marR="0" lvl="0" indent="0" algn="l" defTabSz="914400" rtl="0" eaLnBrk="1" fontAlgn="auto" latinLnBrk="0" hangingPunct="1">
              <a:lnSpc>
                <a:spcPct val="100000"/>
              </a:lnSpc>
              <a:spcBef>
                <a:spcPts val="0"/>
              </a:spcBef>
              <a:spcAft>
                <a:spcPts val="600"/>
              </a:spcAft>
              <a:buClrTx/>
              <a:buSzTx/>
              <a:buFontTx/>
              <a:buNone/>
              <a:tabLst/>
              <a:defRPr/>
            </a:pPr>
            <a:r>
              <a:rPr lang="tr-TR" altLang="tr-TR" sz="1000" b="1" i="1" dirty="0">
                <a:latin typeface="Roboto" pitchFamily="2" charset="0"/>
                <a:ea typeface="Roboto" pitchFamily="2" charset="0"/>
              </a:rPr>
              <a:t>Slayt animasyonu tıklayınca başlar, sessizdir.</a:t>
            </a:r>
            <a:endParaRPr lang="tr-TR" altLang="tr-TR" sz="1000" i="1" dirty="0">
              <a:latin typeface="Roboto" pitchFamily="2" charset="0"/>
              <a:ea typeface="Roboto" pitchFamily="2" charset="0"/>
            </a:endParaRPr>
          </a:p>
          <a:p>
            <a:pPr eaLnBrk="1" fontAlgn="auto" hangingPunct="1">
              <a:spcBef>
                <a:spcPts val="0"/>
              </a:spcBef>
              <a:spcAft>
                <a:spcPts val="0"/>
              </a:spcAft>
              <a:defRPr/>
            </a:pPr>
            <a:endParaRPr lang="tr-TR" sz="1000" dirty="0">
              <a:latin typeface="Roboto" pitchFamily="2" charset="0"/>
              <a:ea typeface="Roboto" pitchFamily="2" charset="0"/>
            </a:endParaRPr>
          </a:p>
          <a:p>
            <a:pPr algn="just" eaLnBrk="1" fontAlgn="auto" hangingPunct="1">
              <a:spcAft>
                <a:spcPts val="600"/>
              </a:spcAft>
              <a:defRPr/>
            </a:pPr>
            <a:r>
              <a:rPr lang="tr-TR" sz="1000" dirty="0">
                <a:latin typeface="Roboto" pitchFamily="2" charset="0"/>
                <a:ea typeface="Roboto" pitchFamily="2" charset="0"/>
              </a:rPr>
              <a:t>Öncelikle sizlere sormak istiyorum:</a:t>
            </a:r>
          </a:p>
          <a:p>
            <a:pPr algn="just" eaLnBrk="1" fontAlgn="auto" hangingPunct="1">
              <a:spcAft>
                <a:spcPts val="600"/>
              </a:spcAft>
              <a:defRPr/>
            </a:pPr>
            <a:r>
              <a:rPr lang="tr-TR" sz="1000" dirty="0">
                <a:latin typeface="Roboto" pitchFamily="2" charset="0"/>
                <a:ea typeface="Roboto" pitchFamily="2" charset="0"/>
              </a:rPr>
              <a:t>Gündelik hayatımızda söz ederiz. “Onu yapma tehlikeli” veya “risk alıyorsun” deriz. Sizce tehlike ve risk arasında bir fark var mı? Yoksa ikisi de aynı anlama mı sahip? Bu konuda fikrini söylemek isteyen var mı?</a:t>
            </a:r>
          </a:p>
          <a:p>
            <a:pPr algn="just" eaLnBrk="1" fontAlgn="auto" hangingPunct="1">
              <a:spcAft>
                <a:spcPts val="600"/>
              </a:spcAft>
              <a:defRPr/>
            </a:pPr>
            <a:r>
              <a:rPr lang="tr-TR" sz="1000" dirty="0">
                <a:latin typeface="Roboto" pitchFamily="2" charset="0"/>
                <a:ea typeface="Roboto" pitchFamily="2" charset="0"/>
              </a:rPr>
              <a:t>Sizce afetler söz konusu olduğunda tehlikeli ve riskli olan durumlar nelerdir?</a:t>
            </a:r>
            <a:endParaRPr lang="tr-TR" sz="1000" b="1" i="1" dirty="0">
              <a:latin typeface="Roboto" pitchFamily="2" charset="0"/>
              <a:ea typeface="Roboto" pitchFamily="2" charset="0"/>
            </a:endParaRPr>
          </a:p>
          <a:p>
            <a:pPr algn="just" eaLnBrk="1" fontAlgn="auto" hangingPunct="1">
              <a:spcAft>
                <a:spcPts val="600"/>
              </a:spcAft>
              <a:defRPr/>
            </a:pPr>
            <a:endParaRPr lang="tr-TR" sz="1000" b="1" i="1" dirty="0">
              <a:latin typeface="Roboto" pitchFamily="2" charset="0"/>
              <a:ea typeface="Roboto" pitchFamily="2" charset="0"/>
            </a:endParaRPr>
          </a:p>
          <a:p>
            <a:pPr algn="just" eaLnBrk="1" fontAlgn="auto" hangingPunct="1">
              <a:spcAft>
                <a:spcPts val="600"/>
              </a:spcAft>
              <a:defRPr/>
            </a:pPr>
            <a:r>
              <a:rPr lang="tr-TR" sz="1000" b="1" i="1" dirty="0">
                <a:solidFill>
                  <a:schemeClr val="accent1">
                    <a:lumMod val="50000"/>
                  </a:schemeClr>
                </a:solidFill>
                <a:latin typeface="Roboto" pitchFamily="2" charset="0"/>
                <a:ea typeface="Roboto" pitchFamily="2" charset="0"/>
              </a:rPr>
              <a:t>Eğitmen Notu: </a:t>
            </a:r>
            <a:r>
              <a:rPr lang="tr-TR" sz="1000" i="1" dirty="0">
                <a:solidFill>
                  <a:schemeClr val="accent1">
                    <a:lumMod val="50000"/>
                  </a:schemeClr>
                </a:solidFill>
                <a:latin typeface="Roboto" pitchFamily="2" charset="0"/>
                <a:ea typeface="Roboto" pitchFamily="2" charset="0"/>
              </a:rPr>
              <a:t>İlk soruyu sorup birkaç yorum alın ve ikinci soruyu sorun. Birkaç cevap daha alın. Siz de arada eklemeler yapın. Örneğin; «Risk bir olasılık değil mi?» veya «Farklı düşünen var mı?» gibi sorular sorun. </a:t>
            </a:r>
            <a:r>
              <a:rPr lang="tr-TR" sz="1000" b="1" i="1" dirty="0">
                <a:solidFill>
                  <a:schemeClr val="accent1">
                    <a:lumMod val="50000"/>
                  </a:schemeClr>
                </a:solidFill>
                <a:latin typeface="Roboto" pitchFamily="2" charset="0"/>
                <a:ea typeface="Roboto" pitchFamily="2" charset="0"/>
              </a:rPr>
              <a:t>Süre, 1-2 dakikayı geçmemelidir.</a:t>
            </a:r>
            <a:endParaRPr lang="tr-TR" sz="1000" dirty="0">
              <a:solidFill>
                <a:schemeClr val="accent1">
                  <a:lumMod val="50000"/>
                </a:schemeClr>
              </a:solidFill>
              <a:latin typeface="Roboto" pitchFamily="2" charset="0"/>
              <a:ea typeface="Roboto" pitchFamily="2" charset="0"/>
            </a:endParaRPr>
          </a:p>
          <a:p>
            <a:pPr algn="just" eaLnBrk="1" hangingPunct="1">
              <a:lnSpc>
                <a:spcPct val="90000"/>
              </a:lnSpc>
              <a:spcAft>
                <a:spcPts val="600"/>
              </a:spcAft>
            </a:pPr>
            <a:endParaRPr lang="tr-TR" sz="1000" dirty="0">
              <a:latin typeface="Roboto" pitchFamily="2" charset="0"/>
              <a:ea typeface="Roboto" pitchFamily="2" charset="0"/>
            </a:endParaRPr>
          </a:p>
          <a:p>
            <a:pPr algn="just" eaLnBrk="1" hangingPunct="1">
              <a:lnSpc>
                <a:spcPct val="90000"/>
              </a:lnSpc>
              <a:spcAft>
                <a:spcPts val="600"/>
              </a:spcAft>
            </a:pPr>
            <a:r>
              <a:rPr lang="tr-TR" sz="1000" dirty="0">
                <a:latin typeface="Roboto" pitchFamily="2" charset="0"/>
                <a:ea typeface="Roboto" pitchFamily="2" charset="0"/>
              </a:rPr>
              <a:t>Şimdi afet yönetiminde ve afetlere hazırlıkta en sık karşılaşılan kavramlardan söz edeceğim. Bu kavramlar </a:t>
            </a:r>
            <a:r>
              <a:rPr lang="tr-TR" sz="1000" b="1" dirty="0">
                <a:latin typeface="Roboto" pitchFamily="2" charset="0"/>
                <a:ea typeface="Roboto" pitchFamily="2" charset="0"/>
              </a:rPr>
              <a:t>tehlike, risk, zarar görebilirlik </a:t>
            </a:r>
            <a:r>
              <a:rPr lang="tr-TR" sz="1000" dirty="0">
                <a:latin typeface="Roboto" pitchFamily="2" charset="0"/>
                <a:ea typeface="Roboto" pitchFamily="2" charset="0"/>
              </a:rPr>
              <a:t>ve </a:t>
            </a:r>
            <a:r>
              <a:rPr lang="tr-TR" sz="1000" b="1" dirty="0">
                <a:latin typeface="Roboto" pitchFamily="2" charset="0"/>
                <a:ea typeface="Roboto" pitchFamily="2" charset="0"/>
              </a:rPr>
              <a:t>kapasitedir</a:t>
            </a:r>
            <a:r>
              <a:rPr lang="tr-TR" sz="1000" dirty="0">
                <a:latin typeface="Roboto" pitchFamily="2" charset="0"/>
                <a:ea typeface="Roboto" pitchFamily="2" charset="0"/>
              </a:rPr>
              <a:t>. Bunları sizlere örnekle açıklayalım: Örneğin, </a:t>
            </a:r>
          </a:p>
          <a:p>
            <a:pPr algn="just" eaLnBrk="1" hangingPunct="1">
              <a:lnSpc>
                <a:spcPct val="90000"/>
              </a:lnSpc>
              <a:spcAft>
                <a:spcPts val="600"/>
              </a:spcAft>
            </a:pPr>
            <a:r>
              <a:rPr lang="tr-TR" sz="1000" b="1" u="sng" dirty="0">
                <a:solidFill>
                  <a:schemeClr val="tx2"/>
                </a:solidFill>
                <a:latin typeface="Roboto" pitchFamily="2" charset="0"/>
                <a:ea typeface="Roboto" pitchFamily="2" charset="0"/>
              </a:rPr>
              <a:t>Tıklayın;</a:t>
            </a:r>
          </a:p>
          <a:p>
            <a:pPr algn="just" eaLnBrk="1" hangingPunct="1">
              <a:lnSpc>
                <a:spcPct val="90000"/>
              </a:lnSpc>
              <a:spcAft>
                <a:spcPts val="600"/>
              </a:spcAft>
            </a:pPr>
            <a:r>
              <a:rPr lang="tr-TR" sz="1000" dirty="0">
                <a:latin typeface="Roboto" pitchFamily="2" charset="0"/>
                <a:ea typeface="Roboto" pitchFamily="2" charset="0"/>
              </a:rPr>
              <a:t>Şiddetli yağmurun yağması sadece bir </a:t>
            </a:r>
            <a:r>
              <a:rPr lang="tr-TR" sz="1000" b="1" dirty="0" err="1">
                <a:latin typeface="Roboto" pitchFamily="2" charset="0"/>
                <a:ea typeface="Roboto" pitchFamily="2" charset="0"/>
              </a:rPr>
              <a:t>TEHLİKE</a:t>
            </a:r>
            <a:r>
              <a:rPr lang="tr-TR" sz="1000" dirty="0" err="1">
                <a:latin typeface="Roboto" pitchFamily="2" charset="0"/>
                <a:ea typeface="Roboto" pitchFamily="2" charset="0"/>
              </a:rPr>
              <a:t>’dir</a:t>
            </a:r>
            <a:r>
              <a:rPr lang="tr-TR" sz="1000" dirty="0">
                <a:latin typeface="Roboto" pitchFamily="2" charset="0"/>
                <a:ea typeface="Roboto" pitchFamily="2" charset="0"/>
              </a:rPr>
              <a:t>. </a:t>
            </a:r>
          </a:p>
          <a:p>
            <a:pPr marL="0" marR="0" lvl="0" indent="0" algn="just" defTabSz="914400" rtl="0" eaLnBrk="1" fontAlgn="auto" latinLnBrk="0" hangingPunct="1">
              <a:lnSpc>
                <a:spcPct val="90000"/>
              </a:lnSpc>
              <a:spcAft>
                <a:spcPts val="600"/>
              </a:spcAft>
              <a:buClrTx/>
              <a:buSzTx/>
              <a:buFontTx/>
              <a:buNone/>
              <a:tabLst/>
              <a:defRPr/>
            </a:pPr>
            <a:r>
              <a:rPr lang="tr-TR" sz="1000" b="1" u="sng" dirty="0">
                <a:solidFill>
                  <a:schemeClr val="tx2"/>
                </a:solidFill>
                <a:latin typeface="Roboto" pitchFamily="2" charset="0"/>
                <a:ea typeface="Roboto" pitchFamily="2" charset="0"/>
              </a:rPr>
              <a:t>Tıklayın;</a:t>
            </a:r>
          </a:p>
          <a:p>
            <a:pPr algn="just" eaLnBrk="1" hangingPunct="1">
              <a:lnSpc>
                <a:spcPct val="90000"/>
              </a:lnSpc>
              <a:spcAft>
                <a:spcPts val="600"/>
              </a:spcAft>
            </a:pPr>
            <a:r>
              <a:rPr lang="tr-TR" sz="1000" dirty="0">
                <a:latin typeface="Roboto" pitchFamily="2" charset="0"/>
                <a:ea typeface="Roboto" pitchFamily="2" charset="0"/>
              </a:rPr>
              <a:t>Bu şiddetli yağmur tehlikesi, bizler ve yaşadığımız çevre için </a:t>
            </a:r>
            <a:r>
              <a:rPr lang="tr-TR" sz="1000" b="1" dirty="0">
                <a:latin typeface="Roboto" pitchFamily="2" charset="0"/>
                <a:ea typeface="Roboto" pitchFamily="2" charset="0"/>
              </a:rPr>
              <a:t>RİSK</a:t>
            </a:r>
            <a:r>
              <a:rPr lang="tr-TR" sz="1000" dirty="0">
                <a:latin typeface="Roboto" pitchFamily="2" charset="0"/>
                <a:ea typeface="Roboto" pitchFamily="2" charset="0"/>
              </a:rPr>
              <a:t> oluşturur.</a:t>
            </a:r>
            <a:r>
              <a:rPr lang="tr-TR" sz="1000" b="1" dirty="0">
                <a:latin typeface="Roboto" pitchFamily="2" charset="0"/>
                <a:ea typeface="Roboto" pitchFamily="2" charset="0"/>
              </a:rPr>
              <a:t> </a:t>
            </a:r>
          </a:p>
          <a:p>
            <a:pPr marL="0" marR="0" lvl="0" indent="0" algn="just" defTabSz="914400" rtl="0" eaLnBrk="1" fontAlgn="auto" latinLnBrk="0" hangingPunct="1">
              <a:lnSpc>
                <a:spcPct val="90000"/>
              </a:lnSpc>
              <a:spcAft>
                <a:spcPts val="600"/>
              </a:spcAft>
              <a:buClrTx/>
              <a:buSzTx/>
              <a:buFontTx/>
              <a:buNone/>
              <a:tabLst/>
              <a:defRPr/>
            </a:pPr>
            <a:r>
              <a:rPr lang="tr-TR" sz="1000" b="1" u="sng" dirty="0">
                <a:solidFill>
                  <a:schemeClr val="tx2"/>
                </a:solidFill>
                <a:latin typeface="Roboto" pitchFamily="2" charset="0"/>
                <a:ea typeface="Roboto" pitchFamily="2" charset="0"/>
              </a:rPr>
              <a:t>Tıklayın;</a:t>
            </a:r>
          </a:p>
          <a:p>
            <a:pPr algn="just" eaLnBrk="1" hangingPunct="1">
              <a:lnSpc>
                <a:spcPct val="90000"/>
              </a:lnSpc>
              <a:spcAft>
                <a:spcPts val="600"/>
              </a:spcAft>
            </a:pPr>
            <a:r>
              <a:rPr lang="tr-TR" sz="1000" dirty="0">
                <a:latin typeface="Roboto" pitchFamily="2" charset="0"/>
                <a:ea typeface="Roboto" pitchFamily="2" charset="0"/>
              </a:rPr>
              <a:t>Önlem almazsak bu risk meydana geldiğinde bizler ve yaşadığımız çevre </a:t>
            </a:r>
            <a:r>
              <a:rPr lang="tr-TR" sz="1000" b="1" dirty="0">
                <a:latin typeface="Roboto" pitchFamily="2" charset="0"/>
                <a:ea typeface="Roboto" pitchFamily="2" charset="0"/>
              </a:rPr>
              <a:t>ZARAR GÖREBİLİR. </a:t>
            </a:r>
          </a:p>
          <a:p>
            <a:pPr marL="0" marR="0" lvl="0" indent="0" algn="just" defTabSz="914400" rtl="0" eaLnBrk="1" fontAlgn="auto" latinLnBrk="0" hangingPunct="1">
              <a:lnSpc>
                <a:spcPct val="90000"/>
              </a:lnSpc>
              <a:spcAft>
                <a:spcPts val="600"/>
              </a:spcAft>
              <a:buClrTx/>
              <a:buSzTx/>
              <a:buFontTx/>
              <a:buNone/>
              <a:tabLst/>
              <a:defRPr/>
            </a:pPr>
            <a:r>
              <a:rPr lang="tr-TR" sz="1000" b="1" u="sng" dirty="0">
                <a:solidFill>
                  <a:schemeClr val="tx2"/>
                </a:solidFill>
                <a:latin typeface="Roboto" pitchFamily="2" charset="0"/>
                <a:ea typeface="Roboto" pitchFamily="2" charset="0"/>
              </a:rPr>
              <a:t>Tıklayın;</a:t>
            </a:r>
          </a:p>
          <a:p>
            <a:pPr algn="just" eaLnBrk="1" hangingPunct="1">
              <a:lnSpc>
                <a:spcPct val="90000"/>
              </a:lnSpc>
              <a:spcAft>
                <a:spcPts val="600"/>
              </a:spcAft>
            </a:pPr>
            <a:r>
              <a:rPr lang="tr-TR" sz="1000" b="1" dirty="0">
                <a:latin typeface="Roboto" pitchFamily="2" charset="0"/>
                <a:ea typeface="Roboto" pitchFamily="2" charset="0"/>
              </a:rPr>
              <a:t>KAPASİTE </a:t>
            </a:r>
            <a:r>
              <a:rPr lang="tr-TR" sz="1000" b="0" dirty="0">
                <a:latin typeface="Roboto" pitchFamily="2" charset="0"/>
                <a:ea typeface="Roboto" pitchFamily="2" charset="0"/>
              </a:rPr>
              <a:t>ise</a:t>
            </a:r>
            <a:r>
              <a:rPr lang="tr-TR" sz="1000" b="1" dirty="0">
                <a:latin typeface="Roboto" pitchFamily="2" charset="0"/>
                <a:ea typeface="Roboto" pitchFamily="2" charset="0"/>
              </a:rPr>
              <a:t> </a:t>
            </a:r>
            <a:r>
              <a:rPr lang="tr-TR" sz="1000" dirty="0">
                <a:latin typeface="Roboto" pitchFamily="2" charset="0"/>
                <a:ea typeface="Roboto" pitchFamily="2" charset="0"/>
              </a:rPr>
              <a:t>zarar görebilirliğin aksidir. Afetlere karşı ne kadar hazırlıklı olursak; kapasitemizi de o kadar arttırmış oluruz. Böylece tehlikenin riske dönüşme olasılığını de azaltmayı başarırız.  </a:t>
            </a:r>
          </a:p>
          <a:p>
            <a:pPr algn="just" eaLnBrk="1" fontAlgn="auto" hangingPunct="1">
              <a:spcAft>
                <a:spcPts val="600"/>
              </a:spcAft>
              <a:defRPr/>
            </a:pPr>
            <a:r>
              <a:rPr lang="tr-TR" sz="1000" dirty="0">
                <a:latin typeface="Roboto" pitchFamily="2" charset="0"/>
                <a:ea typeface="Roboto" pitchFamily="2" charset="0"/>
              </a:rPr>
              <a:t>Yaşadığımız coğrafyada tehlikeleri yok edemeyiz (sıfıra indiremeyiz) ancak zarar görebilirliğimizi azaltabiliriz! Örneğin; İstanbul’u bekleyen deprem tehlikesini yok edemeyiz. Ancak zarar azaltma çalışmaları yaparak deprem sonrası zarar görebilirlik düzeyimizi düşürebiliriz. Burada önemle üzerinde durulması gereken nokta şudur: Afet riskini azaltan ya da artıran, toplumun zarar görebilirlik düzeyidir.  Sizler bu eğitimle birlikte edindiğiniz bilgileri uygulamaya geçirdiğinizde afetlere karşı zarar görebilirlik düzeyinizi de azaltmış olacaksınız. </a:t>
            </a:r>
          </a:p>
          <a:p>
            <a:pPr marL="0" marR="0" lvl="0" indent="0" algn="just" defTabSz="914400" rtl="0" eaLnBrk="1" fontAlgn="auto" latinLnBrk="0" hangingPunct="1">
              <a:lnSpc>
                <a:spcPct val="100000"/>
              </a:lnSpc>
              <a:spcAft>
                <a:spcPts val="600"/>
              </a:spcAft>
              <a:buClrTx/>
              <a:buSzTx/>
              <a:buFontTx/>
              <a:buNone/>
              <a:tabLst/>
              <a:defRPr/>
            </a:pPr>
            <a:r>
              <a:rPr lang="tr-TR" sz="1000" dirty="0">
                <a:latin typeface="Roboto" pitchFamily="2" charset="0"/>
                <a:ea typeface="Roboto" pitchFamily="2" charset="0"/>
              </a:rPr>
              <a:t>Peki </a:t>
            </a:r>
            <a:r>
              <a:rPr lang="tr-TR" sz="1000" b="1" dirty="0">
                <a:latin typeface="Roboto" pitchFamily="2" charset="0"/>
                <a:ea typeface="Roboto" pitchFamily="2" charset="0"/>
              </a:rPr>
              <a:t>afet</a:t>
            </a:r>
            <a:r>
              <a:rPr lang="tr-TR" sz="1000" dirty="0">
                <a:latin typeface="Roboto" pitchFamily="2" charset="0"/>
                <a:ea typeface="Roboto" pitchFamily="2" charset="0"/>
              </a:rPr>
              <a:t> nedir? Şimdi ona bakalım;</a:t>
            </a:r>
          </a:p>
          <a:p>
            <a:pPr eaLnBrk="1" fontAlgn="auto" hangingPunct="1">
              <a:spcBef>
                <a:spcPts val="0"/>
              </a:spcBef>
              <a:spcAft>
                <a:spcPts val="0"/>
              </a:spcAft>
              <a:defRPr/>
            </a:pPr>
            <a:endParaRPr lang="tr-TR" sz="1000" dirty="0">
              <a:latin typeface="Roboto" pitchFamily="2" charset="0"/>
              <a:ea typeface="Roboto" pitchFamily="2" charset="0"/>
            </a:endParaRPr>
          </a:p>
          <a:p>
            <a:pPr marL="0" marR="0" lvl="0" indent="0" algn="l" defTabSz="914400" rtl="0" eaLnBrk="1" fontAlgn="auto" latinLnBrk="0" hangingPunct="1">
              <a:lnSpc>
                <a:spcPct val="100000"/>
              </a:lnSpc>
              <a:spcAft>
                <a:spcPts val="300"/>
              </a:spcAft>
              <a:buClrTx/>
              <a:buSzTx/>
              <a:buFontTx/>
              <a:buNone/>
              <a:tabLst/>
              <a:defRPr/>
            </a:pPr>
            <a:r>
              <a:rPr lang="tr-TR" sz="900" b="1" i="1" u="sng" dirty="0">
                <a:latin typeface="Roboto" pitchFamily="2" charset="0"/>
                <a:ea typeface="Roboto" pitchFamily="2" charset="0"/>
              </a:rPr>
              <a:t>Bilgi Notu: </a:t>
            </a:r>
          </a:p>
          <a:p>
            <a:pPr>
              <a:spcAft>
                <a:spcPts val="300"/>
              </a:spcAft>
            </a:pPr>
            <a:r>
              <a:rPr lang="tr-TR" sz="900" b="1" i="1" u="none" strike="noStrike" kern="1200" baseline="0" dirty="0">
                <a:solidFill>
                  <a:schemeClr val="tx1"/>
                </a:solidFill>
                <a:latin typeface="Roboto" pitchFamily="2" charset="0"/>
                <a:ea typeface="Roboto" pitchFamily="2" charset="0"/>
                <a:cs typeface="+mn-cs"/>
              </a:rPr>
              <a:t>Tehlike </a:t>
            </a:r>
            <a:r>
              <a:rPr lang="tr-TR" sz="900" b="0" i="1" u="none" strike="noStrike" kern="1200" baseline="0" dirty="0">
                <a:solidFill>
                  <a:schemeClr val="tx1"/>
                </a:solidFill>
                <a:latin typeface="Roboto" pitchFamily="2" charset="0"/>
                <a:ea typeface="Roboto" pitchFamily="2" charset="0"/>
                <a:cs typeface="+mn-cs"/>
              </a:rPr>
              <a:t>(</a:t>
            </a:r>
            <a:r>
              <a:rPr lang="tr-TR" sz="900" b="1" i="1" u="none" strike="noStrike" kern="1200" baseline="0" dirty="0">
                <a:solidFill>
                  <a:schemeClr val="tx1"/>
                </a:solidFill>
                <a:latin typeface="Roboto" pitchFamily="2" charset="0"/>
                <a:ea typeface="Roboto" pitchFamily="2" charset="0"/>
                <a:cs typeface="+mn-cs"/>
              </a:rPr>
              <a:t>İng. </a:t>
            </a:r>
            <a:r>
              <a:rPr lang="tr-TR" sz="900" b="0" i="1" u="none" strike="noStrike" kern="1200" baseline="0" dirty="0" err="1">
                <a:solidFill>
                  <a:schemeClr val="tx1"/>
                </a:solidFill>
                <a:latin typeface="Roboto" pitchFamily="2" charset="0"/>
                <a:ea typeface="Roboto" pitchFamily="2" charset="0"/>
                <a:cs typeface="+mn-cs"/>
              </a:rPr>
              <a:t>hazard</a:t>
            </a:r>
            <a:r>
              <a:rPr lang="tr-TR" sz="900" b="0" i="1" u="none" strike="noStrike" kern="1200" baseline="0" dirty="0">
                <a:solidFill>
                  <a:schemeClr val="tx1"/>
                </a:solidFill>
                <a:latin typeface="Roboto" pitchFamily="2" charset="0"/>
                <a:ea typeface="Roboto" pitchFamily="2" charset="0"/>
                <a:cs typeface="+mn-cs"/>
              </a:rPr>
              <a:t>) Belirli bir zaman veya coğrafyada ortaya çıkarak yaşamı tehdit eden, toplumun sosyoekonomik düzen ve etkinliklerine, doğal çevreye, doğal, tarihi ve kültürel kaynaklara zarar verme potansiyeli </a:t>
            </a:r>
            <a:r>
              <a:rPr lang="nn-NO" sz="900" b="0" i="1" u="none" strike="noStrike" kern="1200" baseline="0" dirty="0">
                <a:solidFill>
                  <a:schemeClr val="tx1"/>
                </a:solidFill>
                <a:latin typeface="Roboto" pitchFamily="2" charset="0"/>
                <a:ea typeface="Roboto" pitchFamily="2" charset="0"/>
                <a:cs typeface="+mn-cs"/>
              </a:rPr>
              <a:t>olan doğa, teknoloji ya da insandan kaynaklanan fiziki olay ve olgu</a:t>
            </a:r>
            <a:r>
              <a:rPr lang="tr-TR" sz="900" b="0" i="1" u="none" strike="noStrike" kern="1200" baseline="0" dirty="0">
                <a:solidFill>
                  <a:schemeClr val="tx1"/>
                </a:solidFill>
                <a:latin typeface="Roboto" pitchFamily="2" charset="0"/>
                <a:ea typeface="Roboto" pitchFamily="2" charset="0"/>
                <a:cs typeface="+mn-cs"/>
              </a:rPr>
              <a:t>. Diğer bir deyişle tehlike; doğa, teknoloji veya insan kaynaklı olan ve fiziksel, ekonomik, sosyal kayıplara yol açabilecek tüm olayları ifade eder.</a:t>
            </a:r>
          </a:p>
          <a:p>
            <a:pPr>
              <a:spcAft>
                <a:spcPts val="300"/>
              </a:spcAft>
            </a:pPr>
            <a:r>
              <a:rPr lang="tr-TR" sz="900" b="1" i="1" u="none" strike="noStrike" kern="1200" baseline="0" dirty="0">
                <a:solidFill>
                  <a:schemeClr val="tx1"/>
                </a:solidFill>
                <a:latin typeface="Roboto" pitchFamily="2" charset="0"/>
                <a:ea typeface="Roboto" pitchFamily="2" charset="0"/>
                <a:cs typeface="+mn-cs"/>
              </a:rPr>
              <a:t>Risk </a:t>
            </a:r>
            <a:r>
              <a:rPr lang="tr-TR" sz="900" b="0" i="1" u="none" strike="noStrike" kern="1200" baseline="0" dirty="0">
                <a:solidFill>
                  <a:schemeClr val="tx1"/>
                </a:solidFill>
                <a:latin typeface="Roboto" pitchFamily="2" charset="0"/>
                <a:ea typeface="Roboto" pitchFamily="2" charset="0"/>
                <a:cs typeface="+mn-cs"/>
              </a:rPr>
              <a:t>(</a:t>
            </a:r>
            <a:r>
              <a:rPr lang="tr-TR" sz="900" b="1" i="1" u="none" strike="noStrike" kern="1200" baseline="0" dirty="0">
                <a:solidFill>
                  <a:schemeClr val="tx1"/>
                </a:solidFill>
                <a:latin typeface="Roboto" pitchFamily="2" charset="0"/>
                <a:ea typeface="Roboto" pitchFamily="2" charset="0"/>
                <a:cs typeface="+mn-cs"/>
              </a:rPr>
              <a:t>İng. </a:t>
            </a:r>
            <a:r>
              <a:rPr lang="tr-TR" sz="900" b="0" i="1" u="none" strike="noStrike" kern="1200" baseline="0" dirty="0">
                <a:solidFill>
                  <a:schemeClr val="tx1"/>
                </a:solidFill>
                <a:latin typeface="Roboto" pitchFamily="2" charset="0"/>
                <a:ea typeface="Roboto" pitchFamily="2" charset="0"/>
                <a:cs typeface="+mn-cs"/>
              </a:rPr>
              <a:t>risk) Bir olayın belirli koşul ve ortamlarda doğurabileceği can, mal, ekonomik ve çevresel gibi değerlerin kaybının gerçekleşme olasılığı. Diğer bir deyişle; “risk = potansiyel kayıplar” veya “risk = tehlike x hasar görebilirlik” tir. Sigortacılık ve mühendislikte kayıp olasılığı olarak de adlandırılır. </a:t>
            </a:r>
            <a:r>
              <a:rPr lang="tr-TR" sz="900" i="1" dirty="0">
                <a:latin typeface="Roboto" pitchFamily="2" charset="0"/>
                <a:ea typeface="Roboto" pitchFamily="2" charset="0"/>
              </a:rPr>
              <a:t>Her zaman yok edilmesi mümkün olmayabilir. Ancak çeşitli tedbirlerle azaltılabilir veya göz ardı edici davranış ve kararlarla artabilir. Afetler açısından doğa olayları tehlike olarak nitelendirilir ancak insanların yatırımları ve yerleşmeleri tehlike kaynağına yakınlaştığında veya etki alanının içine girdiğinde riskten söz etmeye başlarız.</a:t>
            </a:r>
          </a:p>
          <a:p>
            <a:pPr>
              <a:spcAft>
                <a:spcPts val="300"/>
              </a:spcAft>
            </a:pPr>
            <a:r>
              <a:rPr lang="tr-TR" sz="900" b="1" i="1" u="none" strike="noStrike" kern="1200" baseline="0" dirty="0">
                <a:solidFill>
                  <a:schemeClr val="tx1"/>
                </a:solidFill>
                <a:latin typeface="Roboto" pitchFamily="2" charset="0"/>
                <a:ea typeface="Roboto" pitchFamily="2" charset="0"/>
                <a:cs typeface="+mn-cs"/>
              </a:rPr>
              <a:t>Zarar görebilirlik </a:t>
            </a:r>
            <a:r>
              <a:rPr lang="tr-TR" sz="900" b="0" i="1" u="none" strike="noStrike" kern="1200" baseline="0" dirty="0">
                <a:solidFill>
                  <a:schemeClr val="tx1"/>
                </a:solidFill>
                <a:latin typeface="Roboto" pitchFamily="2" charset="0"/>
                <a:ea typeface="Roboto" pitchFamily="2" charset="0"/>
                <a:cs typeface="+mn-cs"/>
              </a:rPr>
              <a:t>(</a:t>
            </a:r>
            <a:r>
              <a:rPr lang="tr-TR" sz="900" b="1" i="1" u="none" strike="noStrike" kern="1200" baseline="0" dirty="0">
                <a:solidFill>
                  <a:schemeClr val="tx1"/>
                </a:solidFill>
                <a:latin typeface="Roboto" pitchFamily="2" charset="0"/>
                <a:ea typeface="Roboto" pitchFamily="2" charset="0"/>
                <a:cs typeface="+mn-cs"/>
              </a:rPr>
              <a:t>İng. </a:t>
            </a:r>
            <a:r>
              <a:rPr lang="tr-TR" sz="900" b="0" i="1" u="none" strike="noStrike" kern="1200" baseline="0" dirty="0" err="1">
                <a:solidFill>
                  <a:schemeClr val="tx1"/>
                </a:solidFill>
                <a:latin typeface="Roboto" pitchFamily="2" charset="0"/>
                <a:ea typeface="Roboto" pitchFamily="2" charset="0"/>
                <a:cs typeface="+mn-cs"/>
              </a:rPr>
              <a:t>vulnerability</a:t>
            </a:r>
            <a:r>
              <a:rPr lang="tr-TR" sz="900" b="0" i="1" u="none" strike="noStrike" kern="1200" baseline="0" dirty="0">
                <a:solidFill>
                  <a:schemeClr val="tx1"/>
                </a:solidFill>
                <a:latin typeface="Roboto" pitchFamily="2" charset="0"/>
                <a:ea typeface="Roboto" pitchFamily="2" charset="0"/>
                <a:cs typeface="+mn-cs"/>
              </a:rPr>
              <a:t>) Farklı tür ve büyüklükteki tehlikeler karşısında, insanların ve yaşam çevrelerinin uğrayabileceği fiziksel, toplumsal, ekonomik veya çevresel zarar ve kayıpların ölçüsü. Bazı yayınlarda, savunmasızlık, kırılganlık, hassasiyet gibi terimlerle ifade edilmektedir.</a:t>
            </a:r>
          </a:p>
          <a:p>
            <a:pPr marL="252000" indent="-180000">
              <a:spcAft>
                <a:spcPts val="300"/>
              </a:spcAft>
              <a:buFont typeface="Arial" panose="020B0604020202020204" pitchFamily="34" charset="0"/>
              <a:buChar char="•"/>
            </a:pPr>
            <a:r>
              <a:rPr lang="tr-TR" sz="900" b="0" i="1" u="none" strike="noStrike" kern="1200" baseline="0" dirty="0">
                <a:solidFill>
                  <a:schemeClr val="tx1"/>
                </a:solidFill>
                <a:latin typeface="Roboto" pitchFamily="2" charset="0"/>
                <a:ea typeface="Roboto" pitchFamily="2" charset="0"/>
                <a:cs typeface="+mn-cs"/>
              </a:rPr>
              <a:t>Fiziksel zarar görebilirlik (İng. </a:t>
            </a:r>
            <a:r>
              <a:rPr lang="tr-TR" sz="900" b="0" i="1" u="none" strike="noStrike" kern="1200" baseline="0" dirty="0" err="1">
                <a:solidFill>
                  <a:schemeClr val="tx1"/>
                </a:solidFill>
                <a:latin typeface="Roboto" pitchFamily="2" charset="0"/>
                <a:ea typeface="Roboto" pitchFamily="2" charset="0"/>
                <a:cs typeface="+mn-cs"/>
              </a:rPr>
              <a:t>physical</a:t>
            </a:r>
            <a:r>
              <a:rPr lang="tr-TR" sz="900" b="0" i="1" u="none" strike="noStrike" kern="1200" baseline="0" dirty="0">
                <a:solidFill>
                  <a:schemeClr val="tx1"/>
                </a:solidFill>
                <a:latin typeface="Roboto" pitchFamily="2" charset="0"/>
                <a:ea typeface="Roboto" pitchFamily="2" charset="0"/>
                <a:cs typeface="+mn-cs"/>
              </a:rPr>
              <a:t> </a:t>
            </a:r>
            <a:r>
              <a:rPr lang="tr-TR" sz="900" b="0" i="1" u="none" strike="noStrike" kern="1200" baseline="0" dirty="0" err="1">
                <a:solidFill>
                  <a:schemeClr val="tx1"/>
                </a:solidFill>
                <a:latin typeface="Roboto" pitchFamily="2" charset="0"/>
                <a:ea typeface="Roboto" pitchFamily="2" charset="0"/>
                <a:cs typeface="+mn-cs"/>
              </a:rPr>
              <a:t>vulnerability</a:t>
            </a:r>
            <a:r>
              <a:rPr lang="tr-TR" sz="900" b="0" i="1" u="none" strike="noStrike" kern="1200" baseline="0" dirty="0">
                <a:solidFill>
                  <a:schemeClr val="tx1"/>
                </a:solidFill>
                <a:latin typeface="Roboto" pitchFamily="2" charset="0"/>
                <a:ea typeface="Roboto" pitchFamily="2" charset="0"/>
                <a:cs typeface="+mn-cs"/>
              </a:rPr>
              <a:t>) İnsan eliyle oluşturulmuş yapı, altyapı, çevre, tarım, sanayi, üretim vb. fiziksel unsurların zarar görebilirlikleri ile insan topluluklarının fiziksel kapasitelerini kapsar. Ölçülmesi veya sayısal hâle getirilmesi mümkündür.</a:t>
            </a:r>
          </a:p>
          <a:p>
            <a:pPr marL="252000" indent="-180000">
              <a:spcAft>
                <a:spcPts val="300"/>
              </a:spcAft>
              <a:buFont typeface="Arial" panose="020B0604020202020204" pitchFamily="34" charset="0"/>
              <a:buChar char="•"/>
            </a:pPr>
            <a:r>
              <a:rPr lang="tr-TR" sz="900" b="0" i="1" u="none" strike="noStrike" kern="1200" baseline="0" dirty="0">
                <a:solidFill>
                  <a:schemeClr val="tx1"/>
                </a:solidFill>
                <a:latin typeface="Roboto" pitchFamily="2" charset="0"/>
                <a:ea typeface="Roboto" pitchFamily="2" charset="0"/>
                <a:cs typeface="+mn-cs"/>
              </a:rPr>
              <a:t>Sosyal zarar görebilirlik (İng. </a:t>
            </a:r>
            <a:r>
              <a:rPr lang="tr-TR" sz="900" b="0" i="1" u="none" strike="noStrike" kern="1200" baseline="0" dirty="0" err="1">
                <a:solidFill>
                  <a:schemeClr val="tx1"/>
                </a:solidFill>
                <a:latin typeface="Roboto" pitchFamily="2" charset="0"/>
                <a:ea typeface="Roboto" pitchFamily="2" charset="0"/>
                <a:cs typeface="+mn-cs"/>
              </a:rPr>
              <a:t>social</a:t>
            </a:r>
            <a:r>
              <a:rPr lang="tr-TR" sz="900" b="0" i="1" u="none" strike="noStrike" kern="1200" baseline="0" dirty="0">
                <a:solidFill>
                  <a:schemeClr val="tx1"/>
                </a:solidFill>
                <a:latin typeface="Roboto" pitchFamily="2" charset="0"/>
                <a:ea typeface="Roboto" pitchFamily="2" charset="0"/>
                <a:cs typeface="+mn-cs"/>
              </a:rPr>
              <a:t> </a:t>
            </a:r>
            <a:r>
              <a:rPr lang="tr-TR" sz="900" b="0" i="1" u="none" strike="noStrike" kern="1200" baseline="0" dirty="0" err="1">
                <a:solidFill>
                  <a:schemeClr val="tx1"/>
                </a:solidFill>
                <a:latin typeface="Roboto" pitchFamily="2" charset="0"/>
                <a:ea typeface="Roboto" pitchFamily="2" charset="0"/>
                <a:cs typeface="+mn-cs"/>
              </a:rPr>
              <a:t>vulnerability</a:t>
            </a:r>
            <a:r>
              <a:rPr lang="tr-TR" sz="900" b="0" i="1" u="none" strike="noStrike" kern="1200" baseline="0" dirty="0">
                <a:solidFill>
                  <a:schemeClr val="tx1"/>
                </a:solidFill>
                <a:latin typeface="Roboto" pitchFamily="2" charset="0"/>
                <a:ea typeface="Roboto" pitchFamily="2" charset="0"/>
                <a:cs typeface="+mn-cs"/>
              </a:rPr>
              <a:t>) Bireylerin ve toplumun, psikolojik, sosyolojik ve demografik faktörler nedeniyle maruz kalabilecekleri, ölçülmesi güç ve hatta imkânsız olan, hasar veya zarar </a:t>
            </a:r>
            <a:r>
              <a:rPr lang="tr-TR" sz="900" b="0" i="1" u="none" strike="noStrike" kern="1200" baseline="0" dirty="0" err="1">
                <a:solidFill>
                  <a:schemeClr val="tx1"/>
                </a:solidFill>
                <a:latin typeface="Roboto" pitchFamily="2" charset="0"/>
                <a:ea typeface="Roboto" pitchFamily="2" charset="0"/>
                <a:cs typeface="+mn-cs"/>
              </a:rPr>
              <a:t>görebilirlilik</a:t>
            </a:r>
            <a:r>
              <a:rPr lang="tr-TR" sz="900" b="0" i="1" u="none" strike="noStrike" kern="1200" baseline="0" dirty="0">
                <a:solidFill>
                  <a:schemeClr val="tx1"/>
                </a:solidFill>
                <a:latin typeface="Roboto" pitchFamily="2" charset="0"/>
                <a:ea typeface="Roboto" pitchFamily="2" charset="0"/>
                <a:cs typeface="+mn-cs"/>
              </a:rPr>
              <a:t> derecesidir.</a:t>
            </a:r>
          </a:p>
          <a:p>
            <a:pPr marL="252000" indent="-180000">
              <a:spcAft>
                <a:spcPts val="300"/>
              </a:spcAft>
              <a:buFont typeface="Arial" panose="020B0604020202020204" pitchFamily="34" charset="0"/>
              <a:buChar char="•"/>
            </a:pPr>
            <a:r>
              <a:rPr lang="tr-TR" sz="900" b="0" i="1" u="none" strike="noStrike" kern="1200" baseline="0" dirty="0">
                <a:solidFill>
                  <a:schemeClr val="tx1"/>
                </a:solidFill>
                <a:latin typeface="Roboto" pitchFamily="2" charset="0"/>
                <a:ea typeface="Roboto" pitchFamily="2" charset="0"/>
                <a:cs typeface="+mn-cs"/>
              </a:rPr>
              <a:t>Ekonomik zarar görebilirlik (İng. </a:t>
            </a:r>
            <a:r>
              <a:rPr lang="tr-TR" sz="900" b="0" i="1" u="none" strike="noStrike" kern="1200" baseline="0" dirty="0" err="1">
                <a:solidFill>
                  <a:schemeClr val="tx1"/>
                </a:solidFill>
                <a:latin typeface="Roboto" pitchFamily="2" charset="0"/>
                <a:ea typeface="Roboto" pitchFamily="2" charset="0"/>
                <a:cs typeface="+mn-cs"/>
              </a:rPr>
              <a:t>economic</a:t>
            </a:r>
            <a:r>
              <a:rPr lang="tr-TR" sz="900" b="0" i="1" u="none" strike="noStrike" kern="1200" baseline="0" dirty="0">
                <a:solidFill>
                  <a:schemeClr val="tx1"/>
                </a:solidFill>
                <a:latin typeface="Roboto" pitchFamily="2" charset="0"/>
                <a:ea typeface="Roboto" pitchFamily="2" charset="0"/>
                <a:cs typeface="+mn-cs"/>
              </a:rPr>
              <a:t> </a:t>
            </a:r>
            <a:r>
              <a:rPr lang="tr-TR" sz="900" b="0" i="1" u="none" strike="noStrike" kern="1200" baseline="0" dirty="0" err="1">
                <a:solidFill>
                  <a:schemeClr val="tx1"/>
                </a:solidFill>
                <a:latin typeface="Roboto" pitchFamily="2" charset="0"/>
                <a:ea typeface="Roboto" pitchFamily="2" charset="0"/>
                <a:cs typeface="+mn-cs"/>
              </a:rPr>
              <a:t>vulnerability</a:t>
            </a:r>
            <a:r>
              <a:rPr lang="tr-TR" sz="900" b="0" i="1" u="none" strike="noStrike" kern="1200" baseline="0" dirty="0">
                <a:solidFill>
                  <a:schemeClr val="tx1"/>
                </a:solidFill>
                <a:latin typeface="Roboto" pitchFamily="2" charset="0"/>
                <a:ea typeface="Roboto" pitchFamily="2" charset="0"/>
                <a:cs typeface="+mn-cs"/>
              </a:rPr>
              <a:t>) Toplulukların ekonomik olarak yaşamlarını nasıl düzenledikleri, geçimlerini sağlama imkânları ile kapasitelerinin nasıl olduğu gibi faktörleri içermektedir.</a:t>
            </a:r>
          </a:p>
          <a:p>
            <a:pPr>
              <a:spcAft>
                <a:spcPts val="300"/>
              </a:spcAft>
            </a:pPr>
            <a:r>
              <a:rPr lang="tr-TR" sz="900" b="1" i="1" u="none" strike="noStrike" kern="1200" baseline="0" dirty="0">
                <a:solidFill>
                  <a:schemeClr val="tx1"/>
                </a:solidFill>
                <a:latin typeface="Roboto" pitchFamily="2" charset="0"/>
                <a:ea typeface="Roboto" pitchFamily="2" charset="0"/>
                <a:cs typeface="+mn-cs"/>
              </a:rPr>
              <a:t>Kapasite </a:t>
            </a:r>
            <a:r>
              <a:rPr lang="tr-TR" sz="900" b="0" i="1" u="none" strike="noStrike" kern="1200" baseline="0" dirty="0">
                <a:solidFill>
                  <a:schemeClr val="tx1"/>
                </a:solidFill>
                <a:latin typeface="Roboto" pitchFamily="2" charset="0"/>
                <a:ea typeface="Roboto" pitchFamily="2" charset="0"/>
                <a:cs typeface="+mn-cs"/>
              </a:rPr>
              <a:t>(</a:t>
            </a:r>
            <a:r>
              <a:rPr lang="tr-TR" sz="900" b="1" i="1" u="none" strike="noStrike" kern="1200" baseline="0" dirty="0">
                <a:solidFill>
                  <a:schemeClr val="tx1"/>
                </a:solidFill>
                <a:latin typeface="Roboto" pitchFamily="2" charset="0"/>
                <a:ea typeface="Roboto" pitchFamily="2" charset="0"/>
                <a:cs typeface="+mn-cs"/>
              </a:rPr>
              <a:t>İng. </a:t>
            </a:r>
            <a:r>
              <a:rPr lang="tr-TR" sz="900" b="0" i="1" u="none" strike="noStrike" kern="1200" baseline="0" dirty="0" err="1">
                <a:solidFill>
                  <a:schemeClr val="tx1"/>
                </a:solidFill>
                <a:latin typeface="Roboto" pitchFamily="2" charset="0"/>
                <a:ea typeface="Roboto" pitchFamily="2" charset="0"/>
                <a:cs typeface="+mn-cs"/>
              </a:rPr>
              <a:t>capacity</a:t>
            </a:r>
            <a:r>
              <a:rPr lang="tr-TR" sz="900" b="0" i="1" u="none" strike="noStrike" kern="1200" baseline="0" dirty="0">
                <a:solidFill>
                  <a:schemeClr val="tx1"/>
                </a:solidFill>
                <a:latin typeface="Roboto" pitchFamily="2" charset="0"/>
                <a:ea typeface="Roboto" pitchFamily="2" charset="0"/>
                <a:cs typeface="+mn-cs"/>
              </a:rPr>
              <a:t>) Afet yönetiminde, bireylerin, kurumların, insan topluluklarının ya da ülkelerin tehlikeleri ve yol açabilecekleri zararları algılama, tahmin etme, önleme veya zararlarını azaltma amacıyla önlem alma konusunda sahip olduğu güç ve kaynakların tümü.</a:t>
            </a:r>
            <a:endParaRPr lang="tr-TR" sz="900" i="1" dirty="0">
              <a:latin typeface="Roboto" pitchFamily="2" charset="0"/>
              <a:ea typeface="Roboto" pitchFamily="2" charset="0"/>
            </a:endParaRPr>
          </a:p>
          <a:p>
            <a:pPr eaLnBrk="1" fontAlgn="auto" hangingPunct="1">
              <a:spcBef>
                <a:spcPts val="0"/>
              </a:spcBef>
              <a:spcAft>
                <a:spcPts val="0"/>
              </a:spcAft>
              <a:defRPr/>
            </a:pPr>
            <a:endParaRPr lang="tr-TR" sz="1000" dirty="0">
              <a:latin typeface="Roboto" pitchFamily="2" charset="0"/>
              <a:ea typeface="Roboto" pitchFamily="2" charset="0"/>
            </a:endParaRPr>
          </a:p>
          <a:p>
            <a:endParaRPr lang="tr-TR" sz="1000" dirty="0">
              <a:latin typeface="Roboto" pitchFamily="2" charset="0"/>
              <a:ea typeface="Roboto" pitchFamily="2" charset="0"/>
            </a:endParaRPr>
          </a:p>
        </p:txBody>
      </p:sp>
      <p:sp>
        <p:nvSpPr>
          <p:cNvPr id="4" name="Slayt Numarası Yer Tutucusu 3"/>
          <p:cNvSpPr>
            <a:spLocks noGrp="1"/>
          </p:cNvSpPr>
          <p:nvPr>
            <p:ph type="sldNum" sz="quarter" idx="5"/>
          </p:nvPr>
        </p:nvSpPr>
        <p:spPr/>
        <p:txBody>
          <a:bodyPr/>
          <a:lstStyle/>
          <a:p>
            <a:fld id="{4998BAFA-7B26-44C2-9B69-5F7639683827}" type="slidenum">
              <a:rPr lang="tr-TR" smtClean="0"/>
              <a:t>4</a:t>
            </a:fld>
            <a:endParaRPr lang="tr-TR"/>
          </a:p>
        </p:txBody>
      </p:sp>
    </p:spTree>
    <p:extLst>
      <p:ext uri="{BB962C8B-B14F-4D97-AF65-F5344CB8AC3E}">
        <p14:creationId xmlns:p14="http://schemas.microsoft.com/office/powerpoint/2010/main" val="24943638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eaLnBrk="1" hangingPunct="1">
              <a:lnSpc>
                <a:spcPct val="80000"/>
              </a:lnSpc>
              <a:spcBef>
                <a:spcPct val="0"/>
              </a:spcBef>
              <a:buFont typeface="Arial" pitchFamily="34" charset="0"/>
              <a:buNone/>
              <a:defRPr/>
            </a:pPr>
            <a:r>
              <a:rPr lang="tr-TR" sz="1000" b="1" kern="1200" dirty="0">
                <a:solidFill>
                  <a:schemeClr val="tx1"/>
                </a:solidFill>
                <a:latin typeface="Roboto" pitchFamily="2" charset="0"/>
                <a:ea typeface="Roboto" pitchFamily="2" charset="0"/>
                <a:cs typeface="+mn-cs"/>
              </a:rPr>
              <a:t>Önerilen Süre: 1</a:t>
            </a:r>
            <a:r>
              <a:rPr lang="tr-TR" sz="1000" b="1" kern="1200" baseline="0" dirty="0">
                <a:solidFill>
                  <a:schemeClr val="tx1"/>
                </a:solidFill>
                <a:latin typeface="Roboto" pitchFamily="2" charset="0"/>
                <a:ea typeface="Roboto" pitchFamily="2" charset="0"/>
                <a:cs typeface="+mn-cs"/>
              </a:rPr>
              <a:t> dk. </a:t>
            </a:r>
          </a:p>
          <a:p>
            <a:pPr marL="0" marR="0" lvl="0" indent="0" algn="l" defTabSz="914400" rtl="0" eaLnBrk="1" fontAlgn="auto" latinLnBrk="0" hangingPunct="1">
              <a:lnSpc>
                <a:spcPct val="90000"/>
              </a:lnSpc>
              <a:spcBef>
                <a:spcPct val="0"/>
              </a:spcBef>
              <a:spcAft>
                <a:spcPts val="600"/>
              </a:spcAft>
              <a:buClrTx/>
              <a:buSzTx/>
              <a:buFontTx/>
              <a:buNone/>
              <a:tabLst/>
              <a:defRPr/>
            </a:pPr>
            <a:r>
              <a:rPr lang="tr-TR" altLang="tr-TR" sz="1000" b="1" i="1" dirty="0">
                <a:latin typeface="Roboto" pitchFamily="2" charset="0"/>
                <a:ea typeface="Roboto" pitchFamily="2" charset="0"/>
              </a:rPr>
              <a:t>Slayt animasyonu tıklayınca başlar, sessizdir.</a:t>
            </a:r>
            <a:endParaRPr lang="tr-TR" altLang="tr-TR" sz="1000" i="1" dirty="0">
              <a:latin typeface="Roboto" pitchFamily="2" charset="0"/>
              <a:ea typeface="Roboto" pitchFamily="2" charset="0"/>
            </a:endParaRPr>
          </a:p>
          <a:p>
            <a:pPr marL="0" marR="0" indent="0" algn="l" defTabSz="914400" rtl="0" eaLnBrk="1" fontAlgn="auto" latinLnBrk="0" hangingPunct="1">
              <a:lnSpc>
                <a:spcPct val="100000"/>
              </a:lnSpc>
              <a:spcBef>
                <a:spcPct val="0"/>
              </a:spcBef>
              <a:spcAft>
                <a:spcPts val="0"/>
              </a:spcAft>
              <a:buClrTx/>
              <a:buSzTx/>
              <a:buFontTx/>
              <a:buNone/>
              <a:tabLst/>
              <a:defRPr/>
            </a:pPr>
            <a:endParaRPr lang="tr-TR" sz="1000" kern="1200" dirty="0">
              <a:solidFill>
                <a:schemeClr val="tx1"/>
              </a:solidFill>
              <a:latin typeface="Roboto" pitchFamily="2" charset="0"/>
              <a:ea typeface="Roboto" pitchFamily="2" charset="0"/>
              <a:cs typeface="+mn-cs"/>
            </a:endParaRPr>
          </a:p>
          <a:p>
            <a:pPr marL="0" marR="0" indent="0" algn="just" defTabSz="914400" rtl="0" eaLnBrk="1" fontAlgn="auto" latinLnBrk="0" hangingPunct="1">
              <a:lnSpc>
                <a:spcPct val="100000"/>
              </a:lnSpc>
              <a:spcBef>
                <a:spcPct val="0"/>
              </a:spcBef>
              <a:spcAft>
                <a:spcPts val="600"/>
              </a:spcAft>
              <a:buClrTx/>
              <a:buSzTx/>
              <a:buFontTx/>
              <a:buNone/>
              <a:tabLst/>
              <a:defRPr/>
            </a:pPr>
            <a:r>
              <a:rPr lang="tr-TR" sz="1000" kern="1200" dirty="0">
                <a:solidFill>
                  <a:schemeClr val="tx1"/>
                </a:solidFill>
                <a:latin typeface="Roboto" pitchFamily="2" charset="0"/>
                <a:ea typeface="Roboto" pitchFamily="2" charset="0"/>
                <a:cs typeface="+mn-cs"/>
              </a:rPr>
              <a:t>Afet veya acil durumlar toplumsal yaşamda ciddi aksamalara neden olur. Bu aksamalar bazen günlerce, haftalarca sürebilir</a:t>
            </a:r>
            <a:r>
              <a:rPr lang="tr-TR" sz="1000" kern="1200" baseline="0" dirty="0">
                <a:solidFill>
                  <a:schemeClr val="tx1"/>
                </a:solidFill>
                <a:latin typeface="Roboto" pitchFamily="2" charset="0"/>
                <a:ea typeface="Roboto" pitchFamily="2" charset="0"/>
                <a:cs typeface="+mn-cs"/>
              </a:rPr>
              <a:t> ve hatta </a:t>
            </a:r>
            <a:r>
              <a:rPr lang="tr-TR" sz="1000" kern="1200" dirty="0">
                <a:solidFill>
                  <a:schemeClr val="tx1"/>
                </a:solidFill>
                <a:latin typeface="Roboto" pitchFamily="2" charset="0"/>
                <a:ea typeface="Roboto" pitchFamily="2" charset="0"/>
                <a:cs typeface="+mn-cs"/>
              </a:rPr>
              <a:t>insanların günlük ihtiyaçlarını gidermeleri imkânsız hale gelebilir. Bu gibi durumlarda ihtiyaçların karşılanması için önceden yapılmış bir hazırlık gereklidir. Ortaya çıkabilecek zorluklar, olumsuzluklar ve kısıtlar ne kadar öngörülebilirse, yaşamı sürdürmek için yapılacak hazırlıklar da o derece başarılı olacaktır. Afet</a:t>
            </a:r>
            <a:r>
              <a:rPr lang="tr-TR" sz="1000" kern="1200" baseline="0" dirty="0">
                <a:solidFill>
                  <a:schemeClr val="tx1"/>
                </a:solidFill>
                <a:latin typeface="Roboto" pitchFamily="2" charset="0"/>
                <a:ea typeface="Roboto" pitchFamily="2" charset="0"/>
                <a:cs typeface="+mn-cs"/>
              </a:rPr>
              <a:t> sonrası; </a:t>
            </a:r>
          </a:p>
          <a:p>
            <a:pPr marL="0" marR="0" lvl="0" indent="0" algn="l" defTabSz="914400" rtl="0" eaLnBrk="1" fontAlgn="auto" latinLnBrk="0" hangingPunct="1">
              <a:lnSpc>
                <a:spcPct val="100000"/>
              </a:lnSpc>
              <a:spcBef>
                <a:spcPct val="0"/>
              </a:spcBef>
              <a:spcAft>
                <a:spcPts val="600"/>
              </a:spcAft>
              <a:buClrTx/>
              <a:buSzTx/>
              <a:buFontTx/>
              <a:buNone/>
              <a:tabLst/>
              <a:defRPr/>
            </a:pPr>
            <a:r>
              <a:rPr lang="tr-TR" sz="1000" b="1" u="sng" dirty="0">
                <a:solidFill>
                  <a:schemeClr val="tx2"/>
                </a:solidFill>
                <a:latin typeface="Roboto" pitchFamily="2" charset="0"/>
                <a:ea typeface="Roboto" pitchFamily="2" charset="0"/>
              </a:rPr>
              <a:t>Tıklayın;</a:t>
            </a:r>
          </a:p>
          <a:p>
            <a:pPr marL="243450" indent="-171450" eaLnBrk="1" hangingPunct="1">
              <a:spcBef>
                <a:spcPct val="0"/>
              </a:spcBef>
              <a:spcAft>
                <a:spcPts val="300"/>
              </a:spcAft>
              <a:buFont typeface="Arial" panose="020B0604020202020204" pitchFamily="34" charset="0"/>
              <a:buChar char="•"/>
            </a:pPr>
            <a:r>
              <a:rPr lang="tr-TR" sz="1000" kern="1200" dirty="0">
                <a:solidFill>
                  <a:schemeClr val="tx1"/>
                </a:solidFill>
                <a:latin typeface="Roboto" pitchFamily="2" charset="0"/>
                <a:ea typeface="Roboto" pitchFamily="2" charset="0"/>
                <a:cs typeface="+mn-cs"/>
              </a:rPr>
              <a:t>Su</a:t>
            </a:r>
          </a:p>
          <a:p>
            <a:pPr marL="243450" indent="-171450" eaLnBrk="1" hangingPunct="1">
              <a:spcBef>
                <a:spcPct val="0"/>
              </a:spcBef>
              <a:spcAft>
                <a:spcPts val="300"/>
              </a:spcAft>
              <a:buFont typeface="Arial" panose="020B0604020202020204" pitchFamily="34" charset="0"/>
              <a:buChar char="•"/>
            </a:pPr>
            <a:r>
              <a:rPr lang="tr-TR" sz="1000" kern="1200" dirty="0">
                <a:solidFill>
                  <a:schemeClr val="tx1"/>
                </a:solidFill>
                <a:latin typeface="Roboto" pitchFamily="2" charset="0"/>
                <a:ea typeface="Roboto" pitchFamily="2" charset="0"/>
                <a:cs typeface="+mn-cs"/>
              </a:rPr>
              <a:t>Gıda</a:t>
            </a:r>
          </a:p>
          <a:p>
            <a:pPr marL="243450" indent="-171450" eaLnBrk="1" hangingPunct="1">
              <a:spcBef>
                <a:spcPct val="0"/>
              </a:spcBef>
              <a:spcAft>
                <a:spcPts val="300"/>
              </a:spcAft>
              <a:buFont typeface="Arial" panose="020B0604020202020204" pitchFamily="34" charset="0"/>
              <a:buChar char="•"/>
            </a:pPr>
            <a:r>
              <a:rPr lang="tr-TR" sz="1000" kern="1200" dirty="0">
                <a:solidFill>
                  <a:schemeClr val="tx1"/>
                </a:solidFill>
                <a:latin typeface="Roboto" pitchFamily="2" charset="0"/>
                <a:ea typeface="Roboto" pitchFamily="2" charset="0"/>
                <a:cs typeface="+mn-cs"/>
              </a:rPr>
              <a:t>Barınma</a:t>
            </a:r>
          </a:p>
          <a:p>
            <a:pPr marL="243450" indent="-171450" eaLnBrk="1" hangingPunct="1">
              <a:spcBef>
                <a:spcPct val="0"/>
              </a:spcBef>
              <a:spcAft>
                <a:spcPts val="300"/>
              </a:spcAft>
              <a:buFont typeface="Arial" panose="020B0604020202020204" pitchFamily="34" charset="0"/>
              <a:buChar char="•"/>
            </a:pPr>
            <a:r>
              <a:rPr lang="tr-TR" sz="1000" kern="1200" dirty="0">
                <a:solidFill>
                  <a:schemeClr val="tx1"/>
                </a:solidFill>
                <a:latin typeface="Roboto" pitchFamily="2" charset="0"/>
                <a:ea typeface="Roboto" pitchFamily="2" charset="0"/>
                <a:cs typeface="+mn-cs"/>
              </a:rPr>
              <a:t>Giyim</a:t>
            </a:r>
          </a:p>
          <a:p>
            <a:pPr marL="243450" indent="-171450" eaLnBrk="1" hangingPunct="1">
              <a:spcBef>
                <a:spcPct val="0"/>
              </a:spcBef>
              <a:spcAft>
                <a:spcPts val="300"/>
              </a:spcAft>
              <a:buFont typeface="Arial" panose="020B0604020202020204" pitchFamily="34" charset="0"/>
              <a:buChar char="•"/>
            </a:pPr>
            <a:r>
              <a:rPr lang="tr-TR" sz="1000" kern="1200" dirty="0">
                <a:solidFill>
                  <a:schemeClr val="tx1"/>
                </a:solidFill>
                <a:latin typeface="Roboto" pitchFamily="2" charset="0"/>
                <a:ea typeface="Roboto" pitchFamily="2" charset="0"/>
                <a:cs typeface="+mn-cs"/>
              </a:rPr>
              <a:t>Hijyen gibi</a:t>
            </a:r>
            <a:r>
              <a:rPr lang="tr-TR" sz="1000" kern="1200" baseline="0" dirty="0">
                <a:solidFill>
                  <a:schemeClr val="tx1"/>
                </a:solidFill>
                <a:latin typeface="Roboto" pitchFamily="2" charset="0"/>
                <a:ea typeface="Roboto" pitchFamily="2" charset="0"/>
                <a:cs typeface="+mn-cs"/>
              </a:rPr>
              <a:t> temel ihtiyaçların karşılanması gerekebilir.</a:t>
            </a:r>
            <a:endParaRPr lang="tr-TR" sz="1000" kern="1200" dirty="0">
              <a:solidFill>
                <a:schemeClr val="tx1"/>
              </a:solidFill>
              <a:latin typeface="Roboto" pitchFamily="2" charset="0"/>
              <a:ea typeface="Roboto" pitchFamily="2" charset="0"/>
              <a:cs typeface="+mn-cs"/>
            </a:endParaRPr>
          </a:p>
          <a:p>
            <a:pPr algn="just" eaLnBrk="1" hangingPunct="1">
              <a:spcBef>
                <a:spcPct val="0"/>
              </a:spcBef>
              <a:spcAft>
                <a:spcPts val="600"/>
              </a:spcAft>
            </a:pPr>
            <a:r>
              <a:rPr lang="tr-TR" sz="1000" kern="1200" dirty="0">
                <a:solidFill>
                  <a:schemeClr val="tx1"/>
                </a:solidFill>
                <a:latin typeface="Roboto" pitchFamily="2" charset="0"/>
                <a:ea typeface="Roboto" pitchFamily="2" charset="0"/>
                <a:cs typeface="+mn-cs"/>
              </a:rPr>
              <a:t>Bu ihtiyaçların yardım kuruluşları tarafından giderileceği düşünülebilir. Ancak, büyük ölçekli bir afette ilk 72 saat süresince afet bölgesine yardım sağlanması beklenmemektedir. Bu nedenle, yukarıdaki ihtiyaçların çok basit ve pratik uygulamalarla da olsa afetzedelerin kendileri tarafından sağlanması gerekmektedir. İhtiyaçlar giderilirken eldeki olanaklarla kabul edilebilir standartlar arasında bir denge sağlamak gerekir.</a:t>
            </a:r>
          </a:p>
          <a:p>
            <a:pPr eaLnBrk="1" hangingPunct="1">
              <a:spcBef>
                <a:spcPct val="0"/>
              </a:spcBef>
            </a:pPr>
            <a:endParaRPr lang="tr-TR" sz="1000" kern="1200" dirty="0">
              <a:solidFill>
                <a:schemeClr val="tx1"/>
              </a:solidFill>
              <a:latin typeface="Roboto" pitchFamily="2" charset="0"/>
              <a:ea typeface="Roboto" pitchFamily="2" charset="0"/>
              <a:cs typeface="+mn-cs"/>
            </a:endParaRPr>
          </a:p>
          <a:p>
            <a:pPr marL="0" marR="0" lvl="0" indent="0" algn="just" defTabSz="914400" rtl="0" eaLnBrk="1" fontAlgn="auto" latinLnBrk="0" hangingPunct="1">
              <a:lnSpc>
                <a:spcPct val="100000"/>
              </a:lnSpc>
              <a:spcBef>
                <a:spcPts val="0"/>
              </a:spcBef>
              <a:spcAft>
                <a:spcPts val="300"/>
              </a:spcAft>
              <a:buClrTx/>
              <a:buSzTx/>
              <a:buFontTx/>
              <a:buNone/>
              <a:tabLst/>
              <a:defRPr/>
            </a:pPr>
            <a:r>
              <a:rPr lang="tr-TR" sz="900" b="1" i="1" u="sng" dirty="0">
                <a:latin typeface="Roboto" pitchFamily="2" charset="0"/>
                <a:ea typeface="Roboto" pitchFamily="2" charset="0"/>
              </a:rPr>
              <a:t>Bilgi Notu 1:</a:t>
            </a:r>
          </a:p>
          <a:p>
            <a:pPr algn="just">
              <a:spcAft>
                <a:spcPts val="300"/>
              </a:spcAft>
            </a:pPr>
            <a:r>
              <a:rPr lang="tr-TR" sz="900" i="1" kern="1200" dirty="0">
                <a:solidFill>
                  <a:schemeClr val="tx1"/>
                </a:solidFill>
                <a:effectLst/>
                <a:latin typeface="Roboto" pitchFamily="2" charset="0"/>
                <a:ea typeface="Roboto" pitchFamily="2" charset="0"/>
                <a:cs typeface="+mn-cs"/>
              </a:rPr>
              <a:t>Deprem sonrasında olanağı olanlar, bölge dışına taşınmaktadır. Ancak toplumun büyük kesimi, bölgede görevleri olduğu için, enkaz altında canlı veya ölü yakınları olduğu için veya enkaz altında kıymetli varlıkları olduğu için bölgeyi terk etmemektedir. Evleri hasar görenlerle, evleri sağlam olmasına karşın çekindiği için kullanamayanlar da alternatif barınma olanaklarına gereksinim duyar. Geçici yerleşimler kabaca dört grupta toplanabilir: </a:t>
            </a:r>
          </a:p>
          <a:p>
            <a:pPr marL="252000" lvl="0" indent="-180000" algn="just">
              <a:spcAft>
                <a:spcPts val="300"/>
              </a:spcAft>
              <a:buFont typeface="Arial" panose="020B0604020202020204" pitchFamily="34" charset="0"/>
              <a:buChar char="•"/>
            </a:pPr>
            <a:r>
              <a:rPr lang="tr-TR" sz="900" i="1" kern="1200" dirty="0">
                <a:solidFill>
                  <a:schemeClr val="tx1"/>
                </a:solidFill>
                <a:effectLst/>
                <a:latin typeface="Roboto" pitchFamily="2" charset="0"/>
                <a:ea typeface="Roboto" pitchFamily="2" charset="0"/>
                <a:cs typeface="+mn-cs"/>
              </a:rPr>
              <a:t>Spor salonu, okul gibi kamu binalarına halkın yerleştirilmesi</a:t>
            </a:r>
          </a:p>
          <a:p>
            <a:pPr marL="252000" lvl="0" indent="-180000" algn="just">
              <a:spcAft>
                <a:spcPts val="300"/>
              </a:spcAft>
              <a:buFont typeface="Arial" panose="020B0604020202020204" pitchFamily="34" charset="0"/>
              <a:buChar char="•"/>
            </a:pPr>
            <a:r>
              <a:rPr lang="tr-TR" sz="900" i="1" kern="1200" dirty="0" err="1">
                <a:solidFill>
                  <a:schemeClr val="tx1"/>
                </a:solidFill>
                <a:effectLst/>
                <a:latin typeface="Roboto" pitchFamily="2" charset="0"/>
                <a:ea typeface="Roboto" pitchFamily="2" charset="0"/>
                <a:cs typeface="+mn-cs"/>
              </a:rPr>
              <a:t>Çadırkent</a:t>
            </a:r>
            <a:r>
              <a:rPr lang="tr-TR" sz="900" i="1" kern="1200" dirty="0">
                <a:solidFill>
                  <a:schemeClr val="tx1"/>
                </a:solidFill>
                <a:effectLst/>
                <a:latin typeface="Roboto" pitchFamily="2" charset="0"/>
                <a:ea typeface="Roboto" pitchFamily="2" charset="0"/>
                <a:cs typeface="+mn-cs"/>
              </a:rPr>
              <a:t> vb. geçici yerleşim alanlarının kurulması</a:t>
            </a:r>
          </a:p>
          <a:p>
            <a:pPr marL="252000" lvl="0" indent="-180000" algn="just">
              <a:spcAft>
                <a:spcPts val="300"/>
              </a:spcAft>
              <a:buFont typeface="Arial" panose="020B0604020202020204" pitchFamily="34" charset="0"/>
              <a:buChar char="•"/>
            </a:pPr>
            <a:r>
              <a:rPr lang="tr-TR" sz="900" i="1" kern="1200" dirty="0">
                <a:solidFill>
                  <a:schemeClr val="tx1"/>
                </a:solidFill>
                <a:effectLst/>
                <a:latin typeface="Roboto" pitchFamily="2" charset="0"/>
                <a:ea typeface="Roboto" pitchFamily="2" charset="0"/>
                <a:cs typeface="+mn-cs"/>
              </a:rPr>
              <a:t>Bireylerin kendi olanaklarıyla veya yardım olarak elde ettikleri çadır benzeri barınaklarda yaşamaları</a:t>
            </a:r>
          </a:p>
          <a:p>
            <a:pPr marL="252000" lvl="0" indent="-180000" algn="just">
              <a:spcAft>
                <a:spcPts val="300"/>
              </a:spcAft>
              <a:buFont typeface="Arial" panose="020B0604020202020204" pitchFamily="34" charset="0"/>
              <a:buChar char="•"/>
            </a:pPr>
            <a:r>
              <a:rPr lang="tr-TR" sz="900" i="1" kern="1200" dirty="0">
                <a:solidFill>
                  <a:schemeClr val="tx1"/>
                </a:solidFill>
                <a:effectLst/>
                <a:latin typeface="Roboto" pitchFamily="2" charset="0"/>
                <a:ea typeface="Roboto" pitchFamily="2" charset="0"/>
                <a:cs typeface="+mn-cs"/>
              </a:rPr>
              <a:t>Tatil köylerinin, yolcu gemilerinin, tren vagonlarının bu amaçla kullanılması</a:t>
            </a:r>
          </a:p>
          <a:p>
            <a:pPr algn="just">
              <a:spcAft>
                <a:spcPts val="300"/>
              </a:spcAft>
            </a:pPr>
            <a:r>
              <a:rPr lang="tr-TR" sz="900" i="1" kern="1200" dirty="0">
                <a:solidFill>
                  <a:schemeClr val="tx1"/>
                </a:solidFill>
                <a:effectLst/>
                <a:latin typeface="Roboto" pitchFamily="2" charset="0"/>
                <a:ea typeface="Roboto" pitchFamily="2" charset="0"/>
                <a:cs typeface="+mn-cs"/>
              </a:rPr>
              <a:t>İlk günlerde hava şartlarına da bağlı olarak, arabada veya basitçe oluşturulan çardak benzeri mekânlarda geceleyen insanlar, giderek satın aldıkları veya yardım olarak aldıkları çadırlarda veya tahta, kontrplak ve branda gibi malzemelerden oluşturdukları barınaklarda yaşamaya başlar. İlk haftadan sonra da kurulmaya başlanan geçici yerleşim bölgelerine geçilmektedir.</a:t>
            </a:r>
          </a:p>
          <a:p>
            <a:pPr algn="just">
              <a:spcAft>
                <a:spcPts val="300"/>
              </a:spcAft>
            </a:pPr>
            <a:r>
              <a:rPr lang="tr-TR" sz="900" b="1" i="1" kern="1200" dirty="0">
                <a:solidFill>
                  <a:schemeClr val="tx1"/>
                </a:solidFill>
                <a:effectLst/>
                <a:latin typeface="Roboto" pitchFamily="2" charset="0"/>
                <a:ea typeface="Roboto" pitchFamily="2" charset="0"/>
                <a:cs typeface="+mn-cs"/>
              </a:rPr>
              <a:t>Çadır, </a:t>
            </a:r>
            <a:r>
              <a:rPr lang="tr-TR" sz="900" i="1" kern="1200" dirty="0">
                <a:solidFill>
                  <a:schemeClr val="tx1"/>
                </a:solidFill>
                <a:effectLst/>
                <a:latin typeface="Roboto" pitchFamily="2" charset="0"/>
                <a:ea typeface="Roboto" pitchFamily="2" charset="0"/>
                <a:cs typeface="+mn-cs"/>
              </a:rPr>
              <a:t>depolama kolaylığı, kurulma hızı ve basitliği, tekrar kullanılabilirliği gibi özellikleri nedeniyle ilk tercih edilme özelliğini korur. Fakat afet sonrası koşullarında uzunca süre yaşamak açısından bakıldığında, konfor ve güvenlik açısından önemli dezavantajlara sahiptir.</a:t>
            </a:r>
          </a:p>
          <a:p>
            <a:pPr algn="just">
              <a:spcAft>
                <a:spcPts val="300"/>
              </a:spcAft>
            </a:pPr>
            <a:r>
              <a:rPr lang="tr-TR" sz="900" b="1" i="1" kern="1200" dirty="0">
                <a:solidFill>
                  <a:schemeClr val="tx1"/>
                </a:solidFill>
                <a:effectLst/>
                <a:latin typeface="Roboto" pitchFamily="2" charset="0"/>
                <a:ea typeface="Roboto" pitchFamily="2" charset="0"/>
                <a:cs typeface="+mn-cs"/>
              </a:rPr>
              <a:t>Bireysel çadırlar,</a:t>
            </a:r>
            <a:r>
              <a:rPr lang="tr-TR" sz="900" b="1" i="1" kern="1200" baseline="0" dirty="0">
                <a:solidFill>
                  <a:schemeClr val="tx1"/>
                </a:solidFill>
                <a:effectLst/>
                <a:latin typeface="Roboto" pitchFamily="2" charset="0"/>
                <a:ea typeface="Roboto" pitchFamily="2" charset="0"/>
                <a:cs typeface="+mn-cs"/>
              </a:rPr>
              <a:t> </a:t>
            </a:r>
            <a:r>
              <a:rPr lang="tr-TR" sz="900" i="1" kern="1200" dirty="0">
                <a:solidFill>
                  <a:schemeClr val="tx1"/>
                </a:solidFill>
                <a:effectLst/>
                <a:latin typeface="Roboto" pitchFamily="2" charset="0"/>
                <a:ea typeface="Roboto" pitchFamily="2" charset="0"/>
                <a:cs typeface="+mn-cs"/>
              </a:rPr>
              <a:t>yaşanan deprem deneyimlerinde barınma yardımıyla ilgili bazı sorunlar olmuştur. Örneğin, ulaştırılan çadırlar, gereksinimi karşılayamamaktadır. Genellikle yardım dağıtımını gerçekleştiren birim (Valilik, Kızılay) hedef kitle olarak, öncelikle orta ve ağır hasar görmüş evlerde yaşayanları seçmektedir.</a:t>
            </a:r>
          </a:p>
          <a:p>
            <a:pPr algn="just">
              <a:spcAft>
                <a:spcPts val="300"/>
              </a:spcAft>
            </a:pPr>
            <a:r>
              <a:rPr lang="tr-TR" sz="900" b="1" i="1" kern="1200" dirty="0" err="1">
                <a:solidFill>
                  <a:schemeClr val="tx1"/>
                </a:solidFill>
                <a:effectLst/>
                <a:latin typeface="Roboto" pitchFamily="2" charset="0"/>
                <a:ea typeface="Roboto" pitchFamily="2" charset="0"/>
                <a:cs typeface="+mn-cs"/>
              </a:rPr>
              <a:t>Çadırkent</a:t>
            </a:r>
            <a:r>
              <a:rPr lang="tr-TR" sz="900" b="1" i="1" kern="1200" dirty="0">
                <a:solidFill>
                  <a:schemeClr val="tx1"/>
                </a:solidFill>
                <a:effectLst/>
                <a:latin typeface="Roboto" pitchFamily="2" charset="0"/>
                <a:ea typeface="Roboto" pitchFamily="2" charset="0"/>
                <a:cs typeface="+mn-cs"/>
              </a:rPr>
              <a:t>: </a:t>
            </a:r>
            <a:r>
              <a:rPr lang="tr-TR" sz="900" i="1" kern="1200" dirty="0">
                <a:solidFill>
                  <a:schemeClr val="tx1"/>
                </a:solidFill>
                <a:effectLst/>
                <a:latin typeface="Roboto" pitchFamily="2" charset="0"/>
                <a:ea typeface="Roboto" pitchFamily="2" charset="0"/>
                <a:cs typeface="+mn-cs"/>
              </a:rPr>
              <a:t>Geçici barınma denince ülkemizde akla gelen kuruluş Kızılay'dır. Kızılay, afet sonrasında özellikle çadır, battaniye ve seyyar mutfaklarıyla hazır yemek yardımında öne çıkar. Daha önceleri, gereksinim duyanlara çadır dağıtılması yaklaşımı, özellikle Marmara depremi sonrasında çadırların belirli bölgelerde, belirli düzen içerisinde kurulması ve gereksinim duyanların buraya yerleştirilmesi şeklinde uygulanan "</a:t>
            </a:r>
            <a:r>
              <a:rPr lang="tr-TR" sz="900" i="1" kern="1200" dirty="0" err="1">
                <a:solidFill>
                  <a:schemeClr val="tx1"/>
                </a:solidFill>
                <a:effectLst/>
                <a:latin typeface="Roboto" pitchFamily="2" charset="0"/>
                <a:ea typeface="Roboto" pitchFamily="2" charset="0"/>
                <a:cs typeface="+mn-cs"/>
              </a:rPr>
              <a:t>Çadırkent</a:t>
            </a:r>
            <a:r>
              <a:rPr lang="tr-TR" sz="900" i="1" kern="1200" dirty="0">
                <a:solidFill>
                  <a:schemeClr val="tx1"/>
                </a:solidFill>
                <a:effectLst/>
                <a:latin typeface="Roboto" pitchFamily="2" charset="0"/>
                <a:ea typeface="Roboto" pitchFamily="2" charset="0"/>
                <a:cs typeface="+mn-cs"/>
              </a:rPr>
              <a:t>" konsepti geliştirilmiştir.</a:t>
            </a:r>
          </a:p>
          <a:p>
            <a:pPr algn="just">
              <a:spcAft>
                <a:spcPts val="300"/>
              </a:spcAft>
            </a:pPr>
            <a:r>
              <a:rPr lang="tr-TR" sz="900" i="1" kern="1200" dirty="0">
                <a:solidFill>
                  <a:schemeClr val="tx1"/>
                </a:solidFill>
                <a:effectLst/>
                <a:latin typeface="Roboto" pitchFamily="2" charset="0"/>
                <a:ea typeface="Roboto" pitchFamily="2" charset="0"/>
                <a:cs typeface="+mn-cs"/>
              </a:rPr>
              <a:t>Marmara'da depremler sonrasında, uzun sürecek geçici yerleşimlere yönelik prefabrik konut uygulaması gerçekleştirilmiştir. Ancak çadıra göre çok daha yüksek konfor ve güvenlik düzeyi sağlayan bu yöntem, yine pahalı olması ve kurulması zaman gerektirdiği için, erken dönemde çadıra alternatif olamamaktadır. Kişiler çadırı teslim alıp, kendi enkazlarının yanına kurmayı tercih etmektedir. Ancak uzayan geçici barınma süresinde, kamu hizmetlerinin sunumu açısından bu yaklaşım ciddi zorluk yaratmaktadır. Erken dönemde yardım kuruluşlarının çadır gereksinimini yeterince hızlı karşılanamayacağı düşünülerek, deprem öncesi bir bireysel çadır edinilmesi yararlı olabilir.</a:t>
            </a:r>
          </a:p>
          <a:p>
            <a:pPr marL="0" marR="0" lvl="0" indent="0" algn="just" defTabSz="914400" rtl="0" eaLnBrk="1" fontAlgn="auto" latinLnBrk="0" hangingPunct="1">
              <a:lnSpc>
                <a:spcPct val="100000"/>
              </a:lnSpc>
              <a:spcBef>
                <a:spcPts val="0"/>
              </a:spcBef>
              <a:spcAft>
                <a:spcPts val="300"/>
              </a:spcAft>
              <a:buClrTx/>
              <a:buSzTx/>
              <a:buFontTx/>
              <a:buNone/>
              <a:tabLst/>
              <a:defRPr/>
            </a:pPr>
            <a:endParaRPr lang="tr-TR" sz="900" b="1" i="1" u="sng" dirty="0">
              <a:latin typeface="Roboto" pitchFamily="2" charset="0"/>
              <a:ea typeface="Roboto" pitchFamily="2" charset="0"/>
            </a:endParaRPr>
          </a:p>
          <a:p>
            <a:pPr marL="0" marR="0" lvl="0" indent="0" algn="just" defTabSz="914400" rtl="0" eaLnBrk="1" fontAlgn="auto" latinLnBrk="0" hangingPunct="1">
              <a:lnSpc>
                <a:spcPct val="100000"/>
              </a:lnSpc>
              <a:spcBef>
                <a:spcPts val="0"/>
              </a:spcBef>
              <a:spcAft>
                <a:spcPts val="300"/>
              </a:spcAft>
              <a:buClrTx/>
              <a:buSzTx/>
              <a:buFontTx/>
              <a:buNone/>
              <a:tabLst/>
              <a:defRPr/>
            </a:pPr>
            <a:r>
              <a:rPr lang="tr-TR" sz="900" b="1" i="1" u="sng" dirty="0">
                <a:latin typeface="Roboto" pitchFamily="2" charset="0"/>
                <a:ea typeface="Roboto" pitchFamily="2" charset="0"/>
              </a:rPr>
              <a:t>Bilgi Notu 2:</a:t>
            </a:r>
          </a:p>
          <a:p>
            <a:pPr lvl="0" algn="just">
              <a:spcAft>
                <a:spcPts val="300"/>
              </a:spcAft>
            </a:pPr>
            <a:r>
              <a:rPr lang="tr-TR" sz="900" i="1" kern="1200" dirty="0">
                <a:solidFill>
                  <a:schemeClr val="tx1"/>
                </a:solidFill>
                <a:effectLst/>
                <a:latin typeface="Roboto" pitchFamily="2" charset="0"/>
                <a:ea typeface="Roboto" pitchFamily="2" charset="0"/>
                <a:cs typeface="+mn-cs"/>
              </a:rPr>
              <a:t>Afet sonrası geçici barınma alanlarında güvenliğin sağlanması önemlidir. </a:t>
            </a:r>
            <a:r>
              <a:rPr lang="tr-TR" sz="900" i="1" kern="1200" dirty="0" err="1">
                <a:solidFill>
                  <a:schemeClr val="tx1"/>
                </a:solidFill>
                <a:effectLst/>
                <a:latin typeface="Roboto" pitchFamily="2" charset="0"/>
                <a:ea typeface="Roboto" pitchFamily="2" charset="0"/>
                <a:cs typeface="+mn-cs"/>
              </a:rPr>
              <a:t>Çadırkentler</a:t>
            </a:r>
            <a:r>
              <a:rPr lang="tr-TR" sz="900" i="1" kern="1200" dirty="0">
                <a:solidFill>
                  <a:schemeClr val="tx1"/>
                </a:solidFill>
                <a:effectLst/>
                <a:latin typeface="Roboto" pitchFamily="2" charset="0"/>
                <a:ea typeface="Roboto" pitchFamily="2" charset="0"/>
                <a:cs typeface="+mn-cs"/>
              </a:rPr>
              <a:t> kurulduğu andan itibaren 24 saat güvenlik görevlileri tarafından korunmalıdır.</a:t>
            </a:r>
          </a:p>
          <a:p>
            <a:pPr lvl="0" algn="just">
              <a:spcAft>
                <a:spcPts val="300"/>
              </a:spcAft>
            </a:pPr>
            <a:r>
              <a:rPr lang="tr-TR" sz="900" i="1" kern="1200" dirty="0">
                <a:solidFill>
                  <a:schemeClr val="tx1"/>
                </a:solidFill>
                <a:effectLst/>
                <a:latin typeface="Roboto" pitchFamily="2" charset="0"/>
                <a:ea typeface="Roboto" pitchFamily="2" charset="0"/>
                <a:cs typeface="+mn-cs"/>
              </a:rPr>
              <a:t>Barınma alanlarının en az iki giriş çıkışı olmalıdır.</a:t>
            </a:r>
          </a:p>
          <a:p>
            <a:pPr lvl="0" algn="just">
              <a:spcAft>
                <a:spcPts val="300"/>
              </a:spcAft>
            </a:pPr>
            <a:r>
              <a:rPr lang="tr-TR" sz="900" i="1" kern="1200" dirty="0">
                <a:solidFill>
                  <a:schemeClr val="tx1"/>
                </a:solidFill>
                <a:effectLst/>
                <a:latin typeface="Roboto" pitchFamily="2" charset="0"/>
                <a:ea typeface="Roboto" pitchFamily="2" charset="0"/>
                <a:cs typeface="+mn-cs"/>
              </a:rPr>
              <a:t>Özellikle kış aylarında yangın riskini azaltmanın önemli bir yolu doğru çadır kurmak ve çadırlar arası mesafelere dikkat etmektir.</a:t>
            </a:r>
          </a:p>
          <a:p>
            <a:pPr lvl="0" algn="just">
              <a:spcAft>
                <a:spcPts val="300"/>
              </a:spcAft>
            </a:pPr>
            <a:r>
              <a:rPr lang="tr-TR" sz="900" i="1" kern="1200" dirty="0">
                <a:solidFill>
                  <a:schemeClr val="tx1"/>
                </a:solidFill>
                <a:effectLst/>
                <a:latin typeface="Roboto" pitchFamily="2" charset="0"/>
                <a:ea typeface="Roboto" pitchFamily="2" charset="0"/>
                <a:cs typeface="+mn-cs"/>
              </a:rPr>
              <a:t>Özellikle </a:t>
            </a:r>
            <a:r>
              <a:rPr lang="tr-TR" sz="900" i="1" kern="1200" dirty="0" err="1">
                <a:solidFill>
                  <a:schemeClr val="tx1"/>
                </a:solidFill>
                <a:effectLst/>
                <a:latin typeface="Roboto" pitchFamily="2" charset="0"/>
                <a:ea typeface="Roboto" pitchFamily="2" charset="0"/>
                <a:cs typeface="+mn-cs"/>
              </a:rPr>
              <a:t>çadırkentin</a:t>
            </a:r>
            <a:r>
              <a:rPr lang="tr-TR" sz="900" i="1" kern="1200" dirty="0">
                <a:solidFill>
                  <a:schemeClr val="tx1"/>
                </a:solidFill>
                <a:effectLst/>
                <a:latin typeface="Roboto" pitchFamily="2" charset="0"/>
                <a:ea typeface="Roboto" pitchFamily="2" charset="0"/>
                <a:cs typeface="+mn-cs"/>
              </a:rPr>
              <a:t> ve </a:t>
            </a:r>
            <a:r>
              <a:rPr lang="tr-TR" sz="900" i="1" kern="1200" dirty="0" err="1">
                <a:solidFill>
                  <a:schemeClr val="tx1"/>
                </a:solidFill>
                <a:effectLst/>
                <a:latin typeface="Roboto" pitchFamily="2" charset="0"/>
                <a:ea typeface="Roboto" pitchFamily="2" charset="0"/>
                <a:cs typeface="+mn-cs"/>
              </a:rPr>
              <a:t>çadırkent</a:t>
            </a:r>
            <a:r>
              <a:rPr lang="tr-TR" sz="900" i="1" kern="1200" dirty="0">
                <a:solidFill>
                  <a:schemeClr val="tx1"/>
                </a:solidFill>
                <a:effectLst/>
                <a:latin typeface="Roboto" pitchFamily="2" charset="0"/>
                <a:ea typeface="Roboto" pitchFamily="2" charset="0"/>
                <a:cs typeface="+mn-cs"/>
              </a:rPr>
              <a:t> çevresinin geceleri çok iyi aydınlatılması gerekmektedir. </a:t>
            </a:r>
          </a:p>
          <a:p>
            <a:pPr lvl="0" algn="just">
              <a:spcAft>
                <a:spcPts val="300"/>
              </a:spcAft>
            </a:pPr>
            <a:r>
              <a:rPr lang="tr-TR" sz="900" i="1" kern="1200" dirty="0">
                <a:solidFill>
                  <a:schemeClr val="tx1"/>
                </a:solidFill>
                <a:effectLst/>
                <a:latin typeface="Roboto" pitchFamily="2" charset="0"/>
                <a:ea typeface="Roboto" pitchFamily="2" charset="0"/>
                <a:cs typeface="+mn-cs"/>
              </a:rPr>
              <a:t>Duş ve tuvaletlerin uzak noktalara değil çadır alanlarına yakın ve tenha olmayan yerlere kurulması gerekir. </a:t>
            </a:r>
          </a:p>
          <a:p>
            <a:pPr lvl="0" algn="just">
              <a:spcAft>
                <a:spcPts val="300"/>
              </a:spcAft>
            </a:pPr>
            <a:r>
              <a:rPr lang="tr-TR" sz="900" i="1" kern="1200" dirty="0">
                <a:solidFill>
                  <a:schemeClr val="tx1"/>
                </a:solidFill>
                <a:effectLst/>
                <a:latin typeface="Roboto" pitchFamily="2" charset="0"/>
                <a:ea typeface="Roboto" pitchFamily="2" charset="0"/>
                <a:cs typeface="+mn-cs"/>
              </a:rPr>
              <a:t>Tüm aile üyeleri barınma alanlarındaki güvenlik konusunda mutlaka bilgilendirilmelidir. </a:t>
            </a:r>
          </a:p>
          <a:p>
            <a:pPr algn="just">
              <a:spcAft>
                <a:spcPts val="300"/>
              </a:spcAft>
            </a:pPr>
            <a:r>
              <a:rPr lang="tr-TR" sz="900" i="1" kern="1200" dirty="0">
                <a:solidFill>
                  <a:schemeClr val="tx1"/>
                </a:solidFill>
                <a:effectLst/>
                <a:latin typeface="Roboto" pitchFamily="2" charset="0"/>
                <a:ea typeface="Roboto" pitchFamily="2" charset="0"/>
                <a:cs typeface="+mn-cs"/>
              </a:rPr>
              <a:t>Çocukların okula dönmeleri bir süre mümkün olmayacaktır bu nedenle onlar için oyun oynayacakları alanlar tesis etmek gerekir. 8-10 çadır arasında bir oyun alanı oluşturulabilecek küçük meydancıklar oluşturulabilir.</a:t>
            </a:r>
          </a:p>
          <a:p>
            <a:pPr algn="just">
              <a:spcAft>
                <a:spcPts val="300"/>
              </a:spcAft>
            </a:pPr>
            <a:r>
              <a:rPr lang="tr-TR" sz="900" i="1" kern="1200" dirty="0">
                <a:solidFill>
                  <a:schemeClr val="tx1"/>
                </a:solidFill>
                <a:effectLst/>
                <a:latin typeface="Roboto" pitchFamily="2" charset="0"/>
                <a:ea typeface="Roboto" pitchFamily="2" charset="0"/>
                <a:cs typeface="+mn-cs"/>
              </a:rPr>
              <a:t>Afetzedeler geçici yerleşke ve kamplarda ikamet ettikleri sürece kamp kurallarına uymalıdır. Bunun nedeni, ortaya çıkabilecek risklerin çok sayıda kişiyi etkileme ihtimali olmasıdır. Çöplerin uygun şekilde atılması, tuvaletlerin uygun şekilde kullanılması, yangın güvenliği gibi konularda kamp yönetiminin belirlemiş olduğu kurallar çerçevesinde hareket edilmelidir.</a:t>
            </a:r>
          </a:p>
          <a:p>
            <a:pPr algn="just">
              <a:spcAft>
                <a:spcPts val="300"/>
              </a:spcAft>
            </a:pPr>
            <a:r>
              <a:rPr lang="tr-TR" sz="900" i="1" kern="1200" dirty="0" err="1">
                <a:solidFill>
                  <a:schemeClr val="tx1"/>
                </a:solidFill>
                <a:effectLst/>
                <a:latin typeface="Roboto" pitchFamily="2" charset="0"/>
                <a:ea typeface="Roboto" pitchFamily="2" charset="0"/>
                <a:cs typeface="+mn-cs"/>
              </a:rPr>
              <a:t>Çadırkentler</a:t>
            </a:r>
            <a:r>
              <a:rPr lang="tr-TR" sz="900" i="1" kern="1200" dirty="0">
                <a:solidFill>
                  <a:schemeClr val="tx1"/>
                </a:solidFill>
                <a:effectLst/>
                <a:latin typeface="Roboto" pitchFamily="2" charset="0"/>
                <a:ea typeface="Roboto" pitchFamily="2" charset="0"/>
                <a:cs typeface="+mn-cs"/>
              </a:rPr>
              <a:t> yapıları itibariyle bazı güvenlik sorunları oluştururlar. Normal evlerden farklı olarak çadırlar ve çadır kentler içlerinde barınanlara çok daha az güvenlik sağlar. Özellikle </a:t>
            </a:r>
            <a:r>
              <a:rPr lang="tr-TR" sz="900" i="1" kern="1200" dirty="0" err="1">
                <a:solidFill>
                  <a:schemeClr val="tx1"/>
                </a:solidFill>
                <a:effectLst/>
                <a:latin typeface="Roboto" pitchFamily="2" charset="0"/>
                <a:ea typeface="Roboto" pitchFamily="2" charset="0"/>
                <a:cs typeface="+mn-cs"/>
              </a:rPr>
              <a:t>çadırkentin</a:t>
            </a:r>
            <a:r>
              <a:rPr lang="tr-TR" sz="900" i="1" kern="1200" dirty="0">
                <a:solidFill>
                  <a:schemeClr val="tx1"/>
                </a:solidFill>
                <a:effectLst/>
                <a:latin typeface="Roboto" pitchFamily="2" charset="0"/>
                <a:ea typeface="Roboto" pitchFamily="2" charset="0"/>
                <a:cs typeface="+mn-cs"/>
              </a:rPr>
              <a:t> ve </a:t>
            </a:r>
            <a:r>
              <a:rPr lang="tr-TR" sz="900" i="1" kern="1200" dirty="0" err="1">
                <a:solidFill>
                  <a:schemeClr val="tx1"/>
                </a:solidFill>
                <a:effectLst/>
                <a:latin typeface="Roboto" pitchFamily="2" charset="0"/>
                <a:ea typeface="Roboto" pitchFamily="2" charset="0"/>
                <a:cs typeface="+mn-cs"/>
              </a:rPr>
              <a:t>çadırkent</a:t>
            </a:r>
            <a:r>
              <a:rPr lang="tr-TR" sz="900" i="1" kern="1200" dirty="0">
                <a:solidFill>
                  <a:schemeClr val="tx1"/>
                </a:solidFill>
                <a:effectLst/>
                <a:latin typeface="Roboto" pitchFamily="2" charset="0"/>
                <a:ea typeface="Roboto" pitchFamily="2" charset="0"/>
                <a:cs typeface="+mn-cs"/>
              </a:rPr>
              <a:t> çevresinin geceleri çok iyi aydınlatılması gerekmektedir. Karanlık ve izbe yerler savunmasız kişiler için çok büyük bir güvenlik tehlikesi oluşturabilmektedir. Tuvalet ve çeşme mesafelerinin çok uzak olması da ayrı bir güvenlik sorunudur. Buraları kullanmak için gereken</a:t>
            </a:r>
            <a:r>
              <a:rPr lang="tr-TR" sz="900" i="1" kern="1200" baseline="0" dirty="0">
                <a:solidFill>
                  <a:schemeClr val="tx1"/>
                </a:solidFill>
                <a:effectLst/>
                <a:latin typeface="Roboto" pitchFamily="2" charset="0"/>
                <a:ea typeface="Roboto" pitchFamily="2" charset="0"/>
                <a:cs typeface="+mn-cs"/>
              </a:rPr>
              <a:t> </a:t>
            </a:r>
            <a:r>
              <a:rPr lang="tr-TR" sz="900" i="1" kern="1200" dirty="0">
                <a:solidFill>
                  <a:schemeClr val="tx1"/>
                </a:solidFill>
                <a:effectLst/>
                <a:latin typeface="Roboto" pitchFamily="2" charset="0"/>
                <a:ea typeface="Roboto" pitchFamily="2" charset="0"/>
                <a:cs typeface="+mn-cs"/>
              </a:rPr>
              <a:t>uzun mesafeler savunmasız kişiler için bir güvenlik riski oluşturacaktır. </a:t>
            </a:r>
          </a:p>
          <a:p>
            <a:pPr algn="just">
              <a:spcAft>
                <a:spcPts val="300"/>
              </a:spcAft>
            </a:pPr>
            <a:r>
              <a:rPr lang="tr-TR" sz="900" i="1" kern="1200" dirty="0">
                <a:solidFill>
                  <a:schemeClr val="tx1"/>
                </a:solidFill>
                <a:effectLst/>
                <a:latin typeface="Roboto" pitchFamily="2" charset="0"/>
                <a:ea typeface="Roboto" pitchFamily="2" charset="0"/>
                <a:cs typeface="+mn-cs"/>
              </a:rPr>
              <a:t>Özellikle kış aylarında çadırlar arası mesafelere dikkat etmek olası yangın risklerini azaltır. Yangın riski göz önüne alınarak her 300 metrede 50-75 metre boşluk bırakılmalıdır.</a:t>
            </a:r>
          </a:p>
          <a:p>
            <a:pPr algn="just">
              <a:spcAft>
                <a:spcPts val="300"/>
              </a:spcAft>
            </a:pPr>
            <a:r>
              <a:rPr lang="tr-TR" sz="900" i="1" kern="1200" dirty="0">
                <a:solidFill>
                  <a:schemeClr val="tx1"/>
                </a:solidFill>
                <a:effectLst/>
                <a:latin typeface="Roboto" pitchFamily="2" charset="0"/>
                <a:ea typeface="Roboto" pitchFamily="2" charset="0"/>
                <a:cs typeface="+mn-cs"/>
              </a:rPr>
              <a:t>Çadırların ip ve kazıkları, takılıp düşmeler dikkate alınarak çok açıklara yerleştirilmemelidir.</a:t>
            </a:r>
          </a:p>
          <a:p>
            <a:pPr algn="just">
              <a:spcAft>
                <a:spcPts val="300"/>
              </a:spcAft>
            </a:pPr>
            <a:r>
              <a:rPr lang="tr-TR" sz="900" b="1" i="1" kern="1200" dirty="0">
                <a:solidFill>
                  <a:schemeClr val="tx1"/>
                </a:solidFill>
                <a:effectLst/>
                <a:latin typeface="Roboto" pitchFamily="2" charset="0"/>
                <a:ea typeface="Roboto" pitchFamily="2" charset="0"/>
                <a:cs typeface="+mn-cs"/>
              </a:rPr>
              <a:t>Daha fazla bilgi için:  </a:t>
            </a:r>
            <a:r>
              <a:rPr lang="tr-TR" sz="900" i="1" kern="1200" dirty="0">
                <a:solidFill>
                  <a:schemeClr val="tx1"/>
                </a:solidFill>
                <a:effectLst/>
                <a:latin typeface="Roboto" pitchFamily="2" charset="0"/>
                <a:ea typeface="Roboto" pitchFamily="2" charset="0"/>
                <a:cs typeface="+mn-cs"/>
              </a:rPr>
              <a:t>Olağandışı Durumlarda Yaşamı Sürdürme Eğitim Kitapçığı edinilebilir.</a:t>
            </a:r>
          </a:p>
          <a:p>
            <a:pPr marL="0" marR="0" lvl="0" indent="0" algn="just" defTabSz="914400" rtl="0" eaLnBrk="1" fontAlgn="auto" latinLnBrk="0" hangingPunct="1">
              <a:lnSpc>
                <a:spcPct val="100000"/>
              </a:lnSpc>
              <a:spcBef>
                <a:spcPts val="0"/>
              </a:spcBef>
              <a:spcAft>
                <a:spcPts val="300"/>
              </a:spcAft>
              <a:buClrTx/>
              <a:buSzTx/>
              <a:buFontTx/>
              <a:buNone/>
              <a:tabLst/>
              <a:defRPr/>
            </a:pPr>
            <a:endParaRPr lang="tr-TR" sz="900" b="1" i="1" u="sng" dirty="0">
              <a:latin typeface="Roboto" pitchFamily="2" charset="0"/>
              <a:ea typeface="Roboto" pitchFamily="2" charset="0"/>
            </a:endParaRPr>
          </a:p>
          <a:p>
            <a:pPr marL="0" marR="0" lvl="0" indent="0" algn="just" defTabSz="914400" rtl="0" eaLnBrk="1" fontAlgn="auto" latinLnBrk="0" hangingPunct="1">
              <a:lnSpc>
                <a:spcPct val="100000"/>
              </a:lnSpc>
              <a:spcBef>
                <a:spcPts val="0"/>
              </a:spcBef>
              <a:spcAft>
                <a:spcPts val="300"/>
              </a:spcAft>
              <a:buClrTx/>
              <a:buSzTx/>
              <a:buFontTx/>
              <a:buNone/>
              <a:tabLst/>
              <a:defRPr/>
            </a:pPr>
            <a:r>
              <a:rPr lang="tr-TR" sz="900" b="1" i="1" u="sng" dirty="0">
                <a:latin typeface="Roboto" pitchFamily="2" charset="0"/>
                <a:ea typeface="Roboto" pitchFamily="2" charset="0"/>
              </a:rPr>
              <a:t>Bilgi Notu 3:</a:t>
            </a:r>
          </a:p>
          <a:p>
            <a:pPr algn="just">
              <a:spcAft>
                <a:spcPts val="300"/>
              </a:spcAft>
            </a:pPr>
            <a:r>
              <a:rPr lang="tr-TR" sz="900" b="0" i="1" kern="1200" dirty="0">
                <a:solidFill>
                  <a:schemeClr val="tx1"/>
                </a:solidFill>
                <a:effectLst/>
                <a:latin typeface="Roboto" pitchFamily="2" charset="0"/>
                <a:ea typeface="Roboto" pitchFamily="2" charset="0"/>
                <a:cs typeface="+mn-cs"/>
              </a:rPr>
              <a:t>Afet ve acil durum çantasında kişinin kendi özel durumuna göre ihtiyaç duyabileceği malzemeler bulundurulur. Bununla birlikte genel olarak başka önlemler almak da gerekebilir.</a:t>
            </a:r>
          </a:p>
          <a:p>
            <a:pPr algn="just">
              <a:spcAft>
                <a:spcPts val="300"/>
              </a:spcAft>
            </a:pPr>
            <a:r>
              <a:rPr lang="tr-TR" sz="900" b="0" i="1" kern="1200" dirty="0">
                <a:solidFill>
                  <a:schemeClr val="tx1"/>
                </a:solidFill>
                <a:effectLst/>
                <a:latin typeface="Roboto" pitchFamily="2" charset="0"/>
                <a:ea typeface="Roboto" pitchFamily="2" charset="0"/>
                <a:cs typeface="+mn-cs"/>
              </a:rPr>
              <a:t>Hiçbir yerden yardım almaksızın en az 72 saat (3 gün) boyunca kendi başınıza hayatta kalma mücadelesi vermek için yiyecek ve suyunuzu da hazırlayın. Yiyecek ve suyla birlikte acil durum gereçlerini toplayın, bunları güvenli bir şekilde muhafaza edilen ve erişilmesi kolay bir çantada ve benzeri yerlerde saklayın. Söz konusu malzemeler, tahliye gerektiğinde bir kişinin tek başına taşıyabileceği ayrı ayrı çantalarda bulunmalıdır. Küçük çocuklar, yetişkinler ve özürlüler için gerekli özel malzemeleri unutmayın. Tahliye çantanız diğer acil durum gereçlerinizle birlikte güvenli bir yerde muhafaza edilmelidir. Hazırladığınız malzemeleri 6 ayda bir yenileyiniz.</a:t>
            </a:r>
          </a:p>
          <a:p>
            <a:pPr algn="just">
              <a:spcAft>
                <a:spcPts val="300"/>
              </a:spcAft>
            </a:pPr>
            <a:r>
              <a:rPr lang="tr-TR" sz="900" b="1" i="1" kern="1200" dirty="0">
                <a:solidFill>
                  <a:schemeClr val="tx1"/>
                </a:solidFill>
                <a:effectLst/>
                <a:latin typeface="Roboto" pitchFamily="2" charset="0"/>
                <a:ea typeface="Roboto" pitchFamily="2" charset="0"/>
                <a:cs typeface="+mn-cs"/>
              </a:rPr>
              <a:t>Gıda: </a:t>
            </a:r>
            <a:endParaRPr lang="tr-TR" sz="900" i="1" kern="1200" dirty="0">
              <a:solidFill>
                <a:schemeClr val="tx1"/>
              </a:solidFill>
              <a:effectLst/>
              <a:latin typeface="Roboto" pitchFamily="2" charset="0"/>
              <a:ea typeface="Roboto" pitchFamily="2" charset="0"/>
              <a:cs typeface="+mn-cs"/>
            </a:endParaRPr>
          </a:p>
          <a:p>
            <a:pPr algn="just">
              <a:spcAft>
                <a:spcPts val="300"/>
              </a:spcAft>
            </a:pPr>
            <a:r>
              <a:rPr lang="tr-TR" sz="900" i="1" kern="1200" dirty="0">
                <a:solidFill>
                  <a:schemeClr val="tx1"/>
                </a:solidFill>
                <a:effectLst/>
                <a:latin typeface="Roboto" pitchFamily="2" charset="0"/>
                <a:ea typeface="Roboto" pitchFamily="2" charset="0"/>
                <a:cs typeface="+mn-cs"/>
              </a:rPr>
              <a:t>Saklanan gıda ürünlerinin büyük bir bölümü, bozul­mayan, açıldıktan sonra ısıtma veya buzdolabına koymaya gerek olmayan cinsten olmalıdır. Tuzlu kraker, tuzlu kuruyemiş gibi susatan gıdalardan uzak durulmalıdır. Bol sıvı içeren konserve yiyecekler; tuzsuz kraker ve kuru yemişler, tam tahıllı pirinç ve buğday gevrekleri, kurutulmuş meyveler ve kutulu meyve suları taze kalmalarına dikkat edilerek depolan­malıdır.</a:t>
            </a:r>
          </a:p>
          <a:p>
            <a:pPr algn="just">
              <a:spcAft>
                <a:spcPts val="300"/>
              </a:spcAft>
            </a:pPr>
            <a:r>
              <a:rPr lang="tr-TR" sz="900" i="1" kern="1200" dirty="0">
                <a:solidFill>
                  <a:schemeClr val="tx1"/>
                </a:solidFill>
                <a:effectLst/>
                <a:latin typeface="Roboto" pitchFamily="2" charset="0"/>
                <a:ea typeface="Roboto" pitchFamily="2" charset="0"/>
                <a:cs typeface="+mn-cs"/>
              </a:rPr>
              <a:t>Az hacim tutan enerji verici gıdalar (bisküvi, gofret, </a:t>
            </a:r>
            <a:r>
              <a:rPr lang="de-DE" sz="900" i="1" kern="1200" dirty="0" err="1">
                <a:solidFill>
                  <a:schemeClr val="tx1"/>
                </a:solidFill>
                <a:effectLst/>
                <a:latin typeface="Roboto" pitchFamily="2" charset="0"/>
                <a:ea typeface="Roboto" pitchFamily="2" charset="0"/>
                <a:cs typeface="+mn-cs"/>
              </a:rPr>
              <a:t>konserve</a:t>
            </a:r>
            <a:r>
              <a:rPr lang="de-DE" sz="900" i="1" kern="1200" dirty="0">
                <a:solidFill>
                  <a:schemeClr val="tx1"/>
                </a:solidFill>
                <a:effectLst/>
                <a:latin typeface="Roboto" pitchFamily="2" charset="0"/>
                <a:ea typeface="Roboto" pitchFamily="2" charset="0"/>
                <a:cs typeface="+mn-cs"/>
              </a:rPr>
              <a:t> </a:t>
            </a:r>
            <a:r>
              <a:rPr lang="tr-TR" sz="900" i="1" kern="1200" dirty="0">
                <a:solidFill>
                  <a:schemeClr val="tx1"/>
                </a:solidFill>
                <a:effectLst/>
                <a:latin typeface="Roboto" pitchFamily="2" charset="0"/>
                <a:ea typeface="Roboto" pitchFamily="2" charset="0"/>
                <a:cs typeface="+mn-cs"/>
              </a:rPr>
              <a:t>ton balığı, şekerleme vs.) kolayca stoklanabilir. Bu arada konserve açacağını da unutmayın! Ayrıca açıldıktan sonra tekrar kapanabilen tipte ambalajlar tercih edilme­lidir. Plastik poşetler, </a:t>
            </a:r>
            <a:r>
              <a:rPr lang="tr-TR" sz="900" i="1" kern="1200" dirty="0" err="1">
                <a:solidFill>
                  <a:schemeClr val="tx1"/>
                </a:solidFill>
                <a:effectLst/>
                <a:latin typeface="Roboto" pitchFamily="2" charset="0"/>
                <a:ea typeface="Roboto" pitchFamily="2" charset="0"/>
                <a:cs typeface="+mn-cs"/>
              </a:rPr>
              <a:t>streç</a:t>
            </a:r>
            <a:r>
              <a:rPr lang="tr-TR" sz="900" i="1" kern="1200" dirty="0">
                <a:solidFill>
                  <a:schemeClr val="tx1"/>
                </a:solidFill>
                <a:effectLst/>
                <a:latin typeface="Roboto" pitchFamily="2" charset="0"/>
                <a:ea typeface="Roboto" pitchFamily="2" charset="0"/>
                <a:cs typeface="+mn-cs"/>
              </a:rPr>
              <a:t> film, alüminyum folyo ruloları da çok işe yarar. Ailede bebek, yaşlı, diyet gerektiren üyelerin özel gereksinimleri unutulmamalıdır.</a:t>
            </a:r>
          </a:p>
          <a:p>
            <a:pPr algn="just">
              <a:spcAft>
                <a:spcPts val="300"/>
              </a:spcAft>
            </a:pPr>
            <a:r>
              <a:rPr lang="tr-TR" sz="900" i="1" kern="1200" dirty="0">
                <a:solidFill>
                  <a:schemeClr val="tx1"/>
                </a:solidFill>
                <a:effectLst/>
                <a:latin typeface="Roboto" pitchFamily="2" charset="0"/>
                <a:ea typeface="Roboto" pitchFamily="2" charset="0"/>
                <a:cs typeface="+mn-cs"/>
              </a:rPr>
              <a:t>Ev kullanılabilir durumda ise, elektrik uzun süre kesik olacağından, ilk iki gün buzdolabındaki gıdaları daha sonra derin dondurucudaki gıdaları tüketmek gerekir. Bu arada, kapak her açıldığında dolap ısınacağından günde belirli defalarda açılmalı, alınacaklar hızla alınmalı ve kısa zamanda kapak tekrar kapatılmalıdır.</a:t>
            </a:r>
          </a:p>
          <a:p>
            <a:pPr marL="0" marR="0" lvl="0" indent="0" algn="just" defTabSz="914400" rtl="0" eaLnBrk="1" fontAlgn="auto" latinLnBrk="0" hangingPunct="1">
              <a:lnSpc>
                <a:spcPct val="100000"/>
              </a:lnSpc>
              <a:spcBef>
                <a:spcPts val="0"/>
              </a:spcBef>
              <a:spcAft>
                <a:spcPts val="300"/>
              </a:spcAft>
              <a:buClrTx/>
              <a:buSzTx/>
              <a:buFontTx/>
              <a:buNone/>
              <a:tabLst/>
              <a:defRPr/>
            </a:pPr>
            <a:endParaRPr lang="tr-TR" sz="900" b="1" i="1" u="sng" dirty="0">
              <a:latin typeface="Roboto" pitchFamily="2" charset="0"/>
              <a:ea typeface="Roboto" pitchFamily="2" charset="0"/>
            </a:endParaRPr>
          </a:p>
          <a:p>
            <a:pPr marL="0" marR="0" lvl="0" indent="0" algn="just" defTabSz="914400" rtl="0" eaLnBrk="1" fontAlgn="auto" latinLnBrk="0" hangingPunct="1">
              <a:lnSpc>
                <a:spcPct val="100000"/>
              </a:lnSpc>
              <a:spcBef>
                <a:spcPts val="0"/>
              </a:spcBef>
              <a:spcAft>
                <a:spcPts val="300"/>
              </a:spcAft>
              <a:buClrTx/>
              <a:buSzTx/>
              <a:buFontTx/>
              <a:buNone/>
              <a:tabLst/>
              <a:defRPr/>
            </a:pPr>
            <a:r>
              <a:rPr lang="tr-TR" sz="900" b="1" i="1" u="sng" dirty="0">
                <a:latin typeface="Roboto" pitchFamily="2" charset="0"/>
                <a:ea typeface="Roboto" pitchFamily="2" charset="0"/>
              </a:rPr>
              <a:t>Bilgi Notu 4:</a:t>
            </a:r>
          </a:p>
          <a:p>
            <a:pPr algn="just">
              <a:spcAft>
                <a:spcPts val="300"/>
              </a:spcAft>
            </a:pPr>
            <a:r>
              <a:rPr lang="tr-TR" sz="900" b="1" i="1" kern="1200" dirty="0">
                <a:solidFill>
                  <a:schemeClr val="tx1"/>
                </a:solidFill>
                <a:effectLst/>
                <a:latin typeface="Roboto" pitchFamily="2" charset="0"/>
                <a:ea typeface="Roboto" pitchFamily="2" charset="0"/>
                <a:cs typeface="+mn-cs"/>
              </a:rPr>
              <a:t>Su: </a:t>
            </a:r>
            <a:endParaRPr lang="tr-TR" sz="900" i="1" kern="1200" dirty="0">
              <a:solidFill>
                <a:schemeClr val="tx1"/>
              </a:solidFill>
              <a:effectLst/>
              <a:latin typeface="Roboto" pitchFamily="2" charset="0"/>
              <a:ea typeface="Roboto" pitchFamily="2" charset="0"/>
              <a:cs typeface="+mn-cs"/>
            </a:endParaRPr>
          </a:p>
          <a:p>
            <a:pPr algn="just">
              <a:spcAft>
                <a:spcPts val="300"/>
              </a:spcAft>
            </a:pPr>
            <a:r>
              <a:rPr lang="tr-TR" sz="900" i="1" kern="1200" dirty="0">
                <a:solidFill>
                  <a:schemeClr val="tx1"/>
                </a:solidFill>
                <a:effectLst/>
                <a:latin typeface="Roboto" pitchFamily="2" charset="0"/>
                <a:ea typeface="Roboto" pitchFamily="2" charset="0"/>
                <a:cs typeface="+mn-cs"/>
              </a:rPr>
              <a:t>Afet ve acil durumlarda kişi başına 2.5 - 3 litre içmek için,1-2 litre temizlik ve yemek pişirmek için günde toplam 4-5</a:t>
            </a:r>
            <a:r>
              <a:rPr lang="tr-TR" sz="900" i="1" kern="1200" baseline="0" dirty="0">
                <a:solidFill>
                  <a:schemeClr val="tx1"/>
                </a:solidFill>
                <a:effectLst/>
                <a:latin typeface="Roboto" pitchFamily="2" charset="0"/>
                <a:ea typeface="Roboto" pitchFamily="2" charset="0"/>
                <a:cs typeface="+mn-cs"/>
              </a:rPr>
              <a:t> </a:t>
            </a:r>
            <a:r>
              <a:rPr lang="tr-TR" sz="900" i="1" kern="1200" dirty="0">
                <a:solidFill>
                  <a:schemeClr val="tx1"/>
                </a:solidFill>
                <a:effectLst/>
                <a:latin typeface="Roboto" pitchFamily="2" charset="0"/>
                <a:ea typeface="Roboto" pitchFamily="2" charset="0"/>
                <a:cs typeface="+mn-cs"/>
              </a:rPr>
              <a:t>litre suya ihtiyaç vardır. 3 gün için ise kişi başına en az 12 litre içme suyu stoklanmalıdır. Bu ölçü, normal koşullarda kişiye içmek için gerekli olan su miktarıdır. Kişilerin su ihtiyacı yaşa, fiziksel şartlara, yapılan aktivitelere, egzersizlere, diyete ve hava şartlarına göre değişir. Çocuklar, çocuk emziren anneler ve hastalar için su gereksinimi daha fazladır. Çok sıcak havalarda ise su ihtiyacı 2 katına çıkmaktadır.</a:t>
            </a:r>
          </a:p>
          <a:p>
            <a:pPr algn="just">
              <a:spcAft>
                <a:spcPts val="300"/>
              </a:spcAft>
            </a:pPr>
            <a:r>
              <a:rPr lang="tr-TR" sz="900" i="1" kern="1200" dirty="0">
                <a:solidFill>
                  <a:schemeClr val="tx1"/>
                </a:solidFill>
                <a:effectLst/>
                <a:latin typeface="Roboto" pitchFamily="2" charset="0"/>
                <a:ea typeface="Roboto" pitchFamily="2" charset="0"/>
                <a:cs typeface="+mn-cs"/>
              </a:rPr>
              <a:t>İçme suyunu doldurduktan sonra, şişeyi kapatırken kapağın iç tarafına parmakların dokunmamasına dikkat etmemiz gerekir. Kullanılmayan suyu altı ayda bir değiştirmeliyiz.</a:t>
            </a:r>
          </a:p>
          <a:p>
            <a:pPr algn="just">
              <a:spcAft>
                <a:spcPts val="300"/>
              </a:spcAft>
            </a:pPr>
            <a:r>
              <a:rPr lang="tr-TR" sz="900" i="1" kern="1200" dirty="0">
                <a:solidFill>
                  <a:schemeClr val="tx1"/>
                </a:solidFill>
                <a:effectLst/>
                <a:latin typeface="Roboto" pitchFamily="2" charset="0"/>
                <a:ea typeface="Roboto" pitchFamily="2" charset="0"/>
                <a:cs typeface="+mn-cs"/>
              </a:rPr>
              <a:t>İçmek için, kişisel kullanım için (diş fırçalama, tuvalet), genel temizlik gibi dezenfektan olarak kullanılacak farklı düzeylerde temizlenmiş suya gereksinim bulunmaktadır. Suyun temizlenmesi için en güvenilir yol birkaç yöntemi birlikte kullanmaktır. En kolay yöntemler süzme, klorlama veya kaynatmadır.</a:t>
            </a:r>
          </a:p>
          <a:p>
            <a:pPr algn="just">
              <a:spcAft>
                <a:spcPts val="300"/>
              </a:spcAft>
            </a:pPr>
            <a:r>
              <a:rPr lang="tr-TR" sz="900" i="1" kern="1200" dirty="0">
                <a:solidFill>
                  <a:schemeClr val="tx1"/>
                </a:solidFill>
                <a:effectLst/>
                <a:latin typeface="Roboto" pitchFamily="2" charset="0"/>
                <a:ea typeface="Roboto" pitchFamily="2" charset="0"/>
                <a:cs typeface="+mn-cs"/>
              </a:rPr>
              <a:t>Suyun içerisinde partiküller varsa önce şişede bu partiküller çöktürülür, sonra temiz bir bezle süzülür (kahve filtresi var ise bu yöntem için çok uygundur).</a:t>
            </a:r>
          </a:p>
          <a:p>
            <a:pPr marL="0" marR="0" indent="0" algn="just" defTabSz="914400" rtl="0" eaLnBrk="1" fontAlgn="auto" latinLnBrk="0" hangingPunct="1">
              <a:lnSpc>
                <a:spcPct val="100000"/>
              </a:lnSpc>
              <a:spcBef>
                <a:spcPts val="0"/>
              </a:spcBef>
              <a:spcAft>
                <a:spcPts val="300"/>
              </a:spcAft>
              <a:buClrTx/>
              <a:buSzTx/>
              <a:buFontTx/>
              <a:buNone/>
              <a:tabLst/>
              <a:defRPr/>
            </a:pPr>
            <a:r>
              <a:rPr lang="tr-TR" sz="900" b="1" i="1" kern="1200" dirty="0">
                <a:solidFill>
                  <a:schemeClr val="tx1"/>
                </a:solidFill>
                <a:effectLst/>
                <a:latin typeface="Roboto" pitchFamily="2" charset="0"/>
                <a:ea typeface="Roboto" pitchFamily="2" charset="0"/>
                <a:cs typeface="+mn-cs"/>
              </a:rPr>
              <a:t>Dezenfeksiyon:</a:t>
            </a:r>
            <a:endParaRPr lang="tr-TR" sz="900" i="1" kern="1200" dirty="0">
              <a:solidFill>
                <a:schemeClr val="tx1"/>
              </a:solidFill>
              <a:effectLst/>
              <a:latin typeface="Roboto" pitchFamily="2" charset="0"/>
              <a:ea typeface="Roboto" pitchFamily="2" charset="0"/>
              <a:cs typeface="+mn-cs"/>
            </a:endParaRPr>
          </a:p>
          <a:p>
            <a:pPr marL="0" marR="0" indent="0" algn="just" defTabSz="914400" rtl="0" eaLnBrk="1" fontAlgn="auto" latinLnBrk="0" hangingPunct="1">
              <a:lnSpc>
                <a:spcPct val="100000"/>
              </a:lnSpc>
              <a:spcBef>
                <a:spcPts val="0"/>
              </a:spcBef>
              <a:spcAft>
                <a:spcPts val="300"/>
              </a:spcAft>
              <a:buClrTx/>
              <a:buSzTx/>
              <a:buFontTx/>
              <a:buNone/>
              <a:tabLst/>
              <a:defRPr/>
            </a:pPr>
            <a:r>
              <a:rPr lang="tr-TR" sz="900" b="1" i="1" kern="1200" dirty="0">
                <a:solidFill>
                  <a:schemeClr val="tx1"/>
                </a:solidFill>
                <a:effectLst/>
                <a:latin typeface="Roboto" pitchFamily="2" charset="0"/>
                <a:ea typeface="Roboto" pitchFamily="2" charset="0"/>
                <a:cs typeface="+mn-cs"/>
              </a:rPr>
              <a:t>Klorlama işlemi için en uygun yöntem, </a:t>
            </a:r>
            <a:r>
              <a:rPr lang="tr-TR" sz="900" i="1" kern="1200" dirty="0">
                <a:solidFill>
                  <a:schemeClr val="tx1"/>
                </a:solidFill>
                <a:effectLst/>
                <a:latin typeface="Roboto" pitchFamily="2" charset="0"/>
                <a:ea typeface="Roboto" pitchFamily="2" charset="0"/>
                <a:cs typeface="+mn-cs"/>
              </a:rPr>
              <a:t>eczanelerde bulunabilen klor tabletleridir. Bu tabletler, ambalajında tarif edildiği şekilde kullanılarak, bu tabletler sayesinde kullanma, hatta içme suyu sağlanabilir. Klor dezenfeksiyon amacıyla en sık kullanılan kimyasallardan biridir. Kullanımı kolay ve etkilidir. Ayrıca düşük maliyetlidir. Çok dayanıklı olanları dışında, birçok virüs ve bakteriyi öldürebilir.</a:t>
            </a:r>
          </a:p>
          <a:p>
            <a:pPr marL="0" marR="0" indent="0" algn="just" defTabSz="914400" rtl="0" eaLnBrk="1" fontAlgn="auto" latinLnBrk="0" hangingPunct="1">
              <a:lnSpc>
                <a:spcPct val="100000"/>
              </a:lnSpc>
              <a:spcBef>
                <a:spcPts val="0"/>
              </a:spcBef>
              <a:spcAft>
                <a:spcPts val="300"/>
              </a:spcAft>
              <a:buClrTx/>
              <a:buSzTx/>
              <a:buFontTx/>
              <a:buNone/>
              <a:tabLst/>
              <a:defRPr/>
            </a:pPr>
            <a:r>
              <a:rPr lang="tr-TR" sz="900" b="1" i="1" kern="1200" dirty="0">
                <a:solidFill>
                  <a:schemeClr val="tx1"/>
                </a:solidFill>
                <a:effectLst/>
                <a:latin typeface="Roboto" pitchFamily="2" charset="0"/>
                <a:ea typeface="Roboto" pitchFamily="2" charset="0"/>
                <a:cs typeface="+mn-cs"/>
              </a:rPr>
              <a:t>Klorlama için ikinci kolay işlem, </a:t>
            </a:r>
            <a:r>
              <a:rPr lang="tr-TR" sz="900" i="1" kern="1200" dirty="0">
                <a:solidFill>
                  <a:schemeClr val="tx1"/>
                </a:solidFill>
                <a:effectLst/>
                <a:latin typeface="Roboto" pitchFamily="2" charset="0"/>
                <a:ea typeface="Roboto" pitchFamily="2" charset="0"/>
                <a:cs typeface="+mn-cs"/>
              </a:rPr>
              <a:t>çamaşır suyu kullanmaktır. Evde kullanılan çamaşır sularında klor bulunur. Ancak saf (parfümsüz, deterjansız) tipleri tercih edilmelidir. Çamaşır temizliğinde kullanılan diğer klorsuz çamaşır suları arındırma  amaçlı kullanılmamalıdır.</a:t>
            </a:r>
            <a:r>
              <a:rPr lang="tr-TR" sz="900" i="1" kern="1200" baseline="0" dirty="0">
                <a:solidFill>
                  <a:schemeClr val="tx1"/>
                </a:solidFill>
                <a:effectLst/>
                <a:latin typeface="Roboto" pitchFamily="2" charset="0"/>
                <a:ea typeface="Roboto" pitchFamily="2" charset="0"/>
                <a:cs typeface="+mn-cs"/>
              </a:rPr>
              <a:t> </a:t>
            </a:r>
            <a:r>
              <a:rPr lang="tr-TR" sz="900" i="1" kern="1200" dirty="0">
                <a:solidFill>
                  <a:schemeClr val="tx1"/>
                </a:solidFill>
                <a:effectLst/>
                <a:latin typeface="Roboto" pitchFamily="2" charset="0"/>
                <a:ea typeface="Roboto" pitchFamily="2" charset="0"/>
                <a:cs typeface="+mn-cs"/>
              </a:rPr>
              <a:t>Belirleyici olan, çamaşır suyunda bulunan klor oranıdır. </a:t>
            </a:r>
            <a:endParaRPr lang="tr-TR" sz="900" i="1" kern="1200" baseline="0" dirty="0">
              <a:solidFill>
                <a:schemeClr val="tx1"/>
              </a:solidFill>
              <a:effectLst/>
              <a:latin typeface="Roboto" pitchFamily="2" charset="0"/>
              <a:ea typeface="Roboto" pitchFamily="2" charset="0"/>
              <a:cs typeface="+mn-cs"/>
            </a:endParaRPr>
          </a:p>
          <a:p>
            <a:pPr marL="0" marR="0" indent="0" algn="just" defTabSz="914400" rtl="0" eaLnBrk="1" fontAlgn="auto" latinLnBrk="0" hangingPunct="1">
              <a:lnSpc>
                <a:spcPct val="100000"/>
              </a:lnSpc>
              <a:spcBef>
                <a:spcPts val="0"/>
              </a:spcBef>
              <a:spcAft>
                <a:spcPts val="300"/>
              </a:spcAft>
              <a:buClrTx/>
              <a:buSzTx/>
              <a:buFontTx/>
              <a:buNone/>
              <a:tabLst/>
              <a:defRPr/>
            </a:pPr>
            <a:r>
              <a:rPr lang="tr-TR" sz="900" b="1" i="1" kern="1200" dirty="0">
                <a:solidFill>
                  <a:schemeClr val="tx1"/>
                </a:solidFill>
                <a:effectLst/>
                <a:latin typeface="Roboto" pitchFamily="2" charset="0"/>
                <a:ea typeface="Roboto" pitchFamily="2" charset="0"/>
                <a:cs typeface="+mn-cs"/>
              </a:rPr>
              <a:t>Su temiz ise, </a:t>
            </a:r>
            <a:r>
              <a:rPr lang="tr-TR" sz="900" i="1" kern="1200" dirty="0">
                <a:solidFill>
                  <a:schemeClr val="tx1"/>
                </a:solidFill>
                <a:effectLst/>
                <a:latin typeface="Roboto" pitchFamily="2" charset="0"/>
                <a:ea typeface="Roboto" pitchFamily="2" charset="0"/>
                <a:cs typeface="+mn-cs"/>
              </a:rPr>
              <a:t>kokusuz çamaşır suyu arındırılmak istenen suyla karıştırılıp otuz dakika beklendiğinde suyun dezenfeksiyonu sağlanmış olur. Bu işlemde çamaşır suyunun oranı önemlidir;</a:t>
            </a:r>
            <a:r>
              <a:rPr lang="tr-TR" sz="900" i="1" kern="1200" baseline="0" dirty="0">
                <a:solidFill>
                  <a:schemeClr val="tx1"/>
                </a:solidFill>
                <a:effectLst/>
                <a:latin typeface="Roboto" pitchFamily="2" charset="0"/>
                <a:ea typeface="Roboto" pitchFamily="2" charset="0"/>
                <a:cs typeface="+mn-cs"/>
              </a:rPr>
              <a:t> </a:t>
            </a:r>
            <a:r>
              <a:rPr lang="tr-TR" sz="900" i="1" kern="1200" dirty="0">
                <a:solidFill>
                  <a:schemeClr val="tx1"/>
                </a:solidFill>
                <a:effectLst/>
                <a:latin typeface="Roboto" pitchFamily="2" charset="0"/>
                <a:ea typeface="Roboto" pitchFamily="2" charset="0"/>
                <a:cs typeface="+mn-cs"/>
              </a:rPr>
              <a:t>bir litre suya iki damla, su bulanıksa veya yağmur suyu ise dört damla çamaşır suyu katılması genel­likle kullanma suyu için yeterlidir. </a:t>
            </a:r>
          </a:p>
          <a:p>
            <a:pPr marL="0" marR="0" lvl="0" indent="0" algn="just" defTabSz="914400" rtl="0" eaLnBrk="1" fontAlgn="auto" latinLnBrk="0" hangingPunct="1">
              <a:lnSpc>
                <a:spcPct val="100000"/>
              </a:lnSpc>
              <a:spcBef>
                <a:spcPts val="0"/>
              </a:spcBef>
              <a:spcAft>
                <a:spcPts val="300"/>
              </a:spcAft>
              <a:buClrTx/>
              <a:buSzTx/>
              <a:buFontTx/>
              <a:buNone/>
              <a:tabLst/>
              <a:defRPr/>
            </a:pPr>
            <a:r>
              <a:rPr lang="tr-TR" sz="900" i="1" kern="1200" dirty="0">
                <a:solidFill>
                  <a:schemeClr val="tx1"/>
                </a:solidFill>
                <a:effectLst/>
                <a:latin typeface="Roboto" pitchFamily="2" charset="0"/>
                <a:ea typeface="Roboto" pitchFamily="2" charset="0"/>
                <a:cs typeface="+mn-cs"/>
              </a:rPr>
              <a:t> Çamaşır suyu katıldıktan sonra su iyice çalkalanmalı ve 30 dakika beklenmelidir. Sudan hafif bir klor kokusu alınmalıdır. Alınmıyorsa, biraz daha çamaşır suyu eklenebilir Daha sonra 15 dakika daha beklenir.</a:t>
            </a:r>
          </a:p>
          <a:p>
            <a:pPr algn="just">
              <a:spcAft>
                <a:spcPts val="300"/>
              </a:spcAft>
            </a:pPr>
            <a:r>
              <a:rPr lang="tr-TR" sz="900" i="1" kern="1200" dirty="0">
                <a:solidFill>
                  <a:schemeClr val="tx1"/>
                </a:solidFill>
                <a:effectLst/>
                <a:latin typeface="Roboto" pitchFamily="2" charset="0"/>
                <a:ea typeface="Roboto" pitchFamily="2" charset="0"/>
                <a:cs typeface="+mn-cs"/>
              </a:rPr>
              <a:t>Ayrıca  suyu en az 1 dakika kaynatarak  bakteriyel kirlenmeden arıtabilirsiniz. Temiz su elde etmek için su iyice kaynatılmalıdır. Kaynadıktan sonra da, on dakikadan daha fazla süre ateşte tutulmalıdır. Soğuduktan sonra içilebilir, ancak tadı pek de iyi olmayacaktır. Kaptan kaba birkaç kez boşaltılarak havalandırıldığında tadı daha iyi olabilir.  Beklemiş su için de aynı işlem geçerlidir. Ayrıca, bu suyun çay halinde içilmesi de bir çözüm yoludur.</a:t>
            </a:r>
            <a:r>
              <a:rPr lang="tr-TR" sz="900" i="1" kern="1200" baseline="0" dirty="0">
                <a:solidFill>
                  <a:schemeClr val="tx1"/>
                </a:solidFill>
                <a:effectLst/>
                <a:latin typeface="Roboto" pitchFamily="2" charset="0"/>
                <a:ea typeface="Roboto" pitchFamily="2" charset="0"/>
                <a:cs typeface="+mn-cs"/>
              </a:rPr>
              <a:t> </a:t>
            </a:r>
          </a:p>
          <a:p>
            <a:pPr marL="252000" indent="-180000" algn="just">
              <a:spcAft>
                <a:spcPts val="300"/>
              </a:spcAft>
              <a:buFont typeface="Arial" panose="020B0604020202020204" pitchFamily="34" charset="0"/>
              <a:buChar char="•"/>
            </a:pPr>
            <a:r>
              <a:rPr lang="tr-TR" sz="900" i="1" kern="1200" dirty="0">
                <a:solidFill>
                  <a:schemeClr val="tx1"/>
                </a:solidFill>
                <a:effectLst/>
                <a:latin typeface="Roboto" pitchFamily="2" charset="0"/>
                <a:ea typeface="Roboto" pitchFamily="2" charset="0"/>
                <a:cs typeface="+mn-cs"/>
              </a:rPr>
              <a:t>%2’lik tentürdiyot ile (berrak suya/bulanık suya)1 litre suya 3/6 damla </a:t>
            </a:r>
          </a:p>
          <a:p>
            <a:pPr marL="252000" lvl="0" indent="-180000" algn="just">
              <a:spcAft>
                <a:spcPts val="300"/>
              </a:spcAft>
              <a:buFont typeface="Arial" panose="020B0604020202020204" pitchFamily="34" charset="0"/>
              <a:buChar char="•"/>
            </a:pPr>
            <a:r>
              <a:rPr lang="tr-TR" sz="900" i="1" kern="1200" dirty="0">
                <a:solidFill>
                  <a:schemeClr val="tx1"/>
                </a:solidFill>
                <a:effectLst/>
                <a:latin typeface="Roboto" pitchFamily="2" charset="0"/>
                <a:ea typeface="Roboto" pitchFamily="2" charset="0"/>
                <a:cs typeface="+mn-cs"/>
              </a:rPr>
              <a:t>Çamaşır suyu ile (berrak suya/bulanık suya)1 litre suya 2/4 damla </a:t>
            </a:r>
          </a:p>
          <a:p>
            <a:pPr marL="252000" lvl="0" indent="-180000" algn="just">
              <a:spcAft>
                <a:spcPts val="300"/>
              </a:spcAft>
              <a:buFont typeface="Arial" panose="020B0604020202020204" pitchFamily="34" charset="0"/>
              <a:buChar char="•"/>
            </a:pPr>
            <a:r>
              <a:rPr lang="tr-TR" sz="900" i="1" kern="1200" dirty="0">
                <a:solidFill>
                  <a:schemeClr val="tx1"/>
                </a:solidFill>
                <a:effectLst/>
                <a:latin typeface="Roboto" pitchFamily="2" charset="0"/>
                <a:ea typeface="Roboto" pitchFamily="2" charset="0"/>
                <a:cs typeface="+mn-cs"/>
              </a:rPr>
              <a:t>Çamaşır suyu bir yıldan eski ise iki misli uygulayınız.1 litre suya 4/8 damla </a:t>
            </a:r>
          </a:p>
          <a:p>
            <a:pPr algn="just">
              <a:spcAft>
                <a:spcPts val="300"/>
              </a:spcAft>
            </a:pPr>
            <a:r>
              <a:rPr lang="tr-TR" sz="900" b="1" i="1" kern="1200" dirty="0">
                <a:solidFill>
                  <a:schemeClr val="tx1"/>
                </a:solidFill>
                <a:effectLst/>
                <a:latin typeface="Roboto" pitchFamily="2" charset="0"/>
                <a:ea typeface="Roboto" pitchFamily="2" charset="0"/>
                <a:cs typeface="+mn-cs"/>
              </a:rPr>
              <a:t>İnternet Kaynağı: </a:t>
            </a:r>
            <a:r>
              <a:rPr lang="tr-TR" sz="900" i="1" kern="1200" dirty="0">
                <a:solidFill>
                  <a:schemeClr val="tx1"/>
                </a:solidFill>
                <a:effectLst/>
                <a:latin typeface="Roboto" pitchFamily="2" charset="0"/>
                <a:ea typeface="Roboto" pitchFamily="2" charset="0"/>
                <a:cs typeface="+mn-cs"/>
              </a:rPr>
              <a:t>http://www.cusec.org/documents/cusec/drinkingwater.pdf (Orta Amerika Deprem Konsorsiyumu - CUSEC)</a:t>
            </a:r>
          </a:p>
          <a:p>
            <a:pPr algn="just">
              <a:spcAft>
                <a:spcPts val="300"/>
              </a:spcAft>
            </a:pPr>
            <a:r>
              <a:rPr lang="tr-TR" sz="900" b="1" i="1" kern="1200" dirty="0">
                <a:solidFill>
                  <a:schemeClr val="tx1"/>
                </a:solidFill>
                <a:effectLst/>
                <a:latin typeface="Roboto" pitchFamily="2" charset="0"/>
                <a:ea typeface="Roboto" pitchFamily="2" charset="0"/>
                <a:cs typeface="+mn-cs"/>
              </a:rPr>
              <a:t>Daha fazla bilgi için:  </a:t>
            </a:r>
            <a:r>
              <a:rPr lang="tr-TR" sz="900" i="1" kern="1200" dirty="0">
                <a:solidFill>
                  <a:schemeClr val="tx1"/>
                </a:solidFill>
                <a:effectLst/>
                <a:latin typeface="Roboto" pitchFamily="2" charset="0"/>
                <a:ea typeface="Roboto" pitchFamily="2" charset="0"/>
                <a:cs typeface="+mn-cs"/>
              </a:rPr>
              <a:t>Olağandışı Durumlarda Yaşamı Sürdürme Eğitim Kitapçığı edinilebilir</a:t>
            </a:r>
          </a:p>
          <a:p>
            <a:pPr algn="just">
              <a:spcAft>
                <a:spcPts val="300"/>
              </a:spcAft>
            </a:pPr>
            <a:r>
              <a:rPr lang="tr-TR" sz="900" i="1" kern="1200" dirty="0">
                <a:solidFill>
                  <a:schemeClr val="tx1"/>
                </a:solidFill>
                <a:effectLst/>
                <a:latin typeface="Roboto" pitchFamily="2" charset="0"/>
                <a:ea typeface="Roboto" pitchFamily="2" charset="0"/>
                <a:cs typeface="+mn-cs"/>
              </a:rPr>
              <a:t>İçme suları söz konusu olduğunda suyun kalitesi önem kazanır. İnsanlar temiz görünen suları tüketebilir ancak bu sularda bile bazı mikrobiyolojik organizmalar ve kimyasallar bulunabilir. Bunları tespit etmek uzmanlık isteyen bir iştir. Bu nedenle bir uzman tarafından gerekli testler yapılarak kullanmaya uygun olduğu belirtilmemiş kaynaklardan edinilen sular mutlaka arıtılmalıdır. </a:t>
            </a:r>
          </a:p>
          <a:p>
            <a:pPr algn="just">
              <a:spcAft>
                <a:spcPts val="300"/>
              </a:spcAft>
            </a:pPr>
            <a:r>
              <a:rPr lang="tr-TR" sz="900" i="1" kern="1200" dirty="0">
                <a:solidFill>
                  <a:schemeClr val="tx1"/>
                </a:solidFill>
                <a:effectLst/>
                <a:latin typeface="Roboto" pitchFamily="2" charset="0"/>
                <a:ea typeface="Roboto" pitchFamily="2" charset="0"/>
                <a:cs typeface="+mn-cs"/>
              </a:rPr>
              <a:t>Güvenilir olmayan kaynaklardan tüketilen sular virüs, bakteri, kurt gibi hastalık yapıcı unsurlar içerebilir. Bu durum özellikle suya dışkı karıştığı zaman ortaya çıkar. Su kalitesinin korunması için yapılacak şeylerin başında, su kaynaklarını kirletmemek gelir. Bu nedenle çöplerin, tuvaletlerin ve diğer atık alanlarının su kaynaklarını etkilemeyecek yerlerde olması gerekir.</a:t>
            </a:r>
          </a:p>
          <a:p>
            <a:pPr algn="just">
              <a:spcAft>
                <a:spcPts val="300"/>
              </a:spcAft>
            </a:pPr>
            <a:r>
              <a:rPr lang="tr-TR" sz="900" b="1" i="1" kern="1200" dirty="0">
                <a:solidFill>
                  <a:schemeClr val="tx1"/>
                </a:solidFill>
                <a:effectLst/>
                <a:latin typeface="Roboto" pitchFamily="2" charset="0"/>
                <a:ea typeface="Roboto" pitchFamily="2" charset="0"/>
                <a:cs typeface="+mn-cs"/>
              </a:rPr>
              <a:t>Kaynatma</a:t>
            </a:r>
            <a:endParaRPr lang="tr-TR" sz="900" i="1" kern="1200" dirty="0">
              <a:solidFill>
                <a:schemeClr val="tx1"/>
              </a:solidFill>
              <a:effectLst/>
              <a:latin typeface="Roboto" pitchFamily="2" charset="0"/>
              <a:ea typeface="Roboto" pitchFamily="2" charset="0"/>
              <a:cs typeface="+mn-cs"/>
            </a:endParaRPr>
          </a:p>
          <a:p>
            <a:pPr lvl="0" algn="just">
              <a:spcAft>
                <a:spcPts val="300"/>
              </a:spcAft>
            </a:pPr>
            <a:r>
              <a:rPr lang="tr-TR" sz="900" i="1" kern="1200" dirty="0">
                <a:solidFill>
                  <a:schemeClr val="tx1"/>
                </a:solidFill>
                <a:effectLst/>
                <a:latin typeface="Roboto" pitchFamily="2" charset="0"/>
                <a:ea typeface="Roboto" pitchFamily="2" charset="0"/>
                <a:cs typeface="+mn-cs"/>
              </a:rPr>
              <a:t>Kaynatmak çok etkin bir dezenfeksiyon yöntemidir. Suyu en az 1 dakika kaynatarak  bakteriyel kirlenmeden arıtabilirsiniz. Suyun beş dakika kaynatılması yeterli olabilir ancak yirmi dakikaya kadar kaynatılması tavsiye edilir. Bu yöntemin dezavantajı ise çok yakıt tüketmesidir. </a:t>
            </a:r>
          </a:p>
          <a:p>
            <a:pPr lvl="0" algn="just">
              <a:spcAft>
                <a:spcPts val="300"/>
              </a:spcAft>
            </a:pPr>
            <a:r>
              <a:rPr lang="tr-TR" sz="900" i="1" kern="1200" dirty="0">
                <a:solidFill>
                  <a:schemeClr val="tx1"/>
                </a:solidFill>
                <a:effectLst/>
                <a:latin typeface="Roboto" pitchFamily="2" charset="0"/>
                <a:ea typeface="Roboto" pitchFamily="2" charset="0"/>
                <a:cs typeface="+mn-cs"/>
              </a:rPr>
              <a:t>Temiz su elde etmek için su iyice kaynatılmalıdır. Kaynadıktan sonra da, on dakikadan daha fazla süre ateşte tutulmalıdır. Soğuduktan sonra içilebilir, ancak tadı pek de iyi olmayacaktır. Kaptan kaba birkaç kez boşaltılarak havalandırıldığında tadı daha iyi olabilir.  Beklemiş su için de aynı işlem geçerlidir. Ayrıca, bu suyun çay halinde içilmesi de bir çözüm yoludur.</a:t>
            </a:r>
            <a:endParaRPr lang="tr-TR" sz="900" b="1" i="1" kern="1200" dirty="0">
              <a:solidFill>
                <a:schemeClr val="tx1"/>
              </a:solidFill>
              <a:effectLst/>
              <a:latin typeface="Roboto" pitchFamily="2" charset="0"/>
              <a:ea typeface="Roboto" pitchFamily="2" charset="0"/>
              <a:cs typeface="+mn-cs"/>
            </a:endParaRPr>
          </a:p>
          <a:p>
            <a:pPr algn="just">
              <a:spcAft>
                <a:spcPts val="300"/>
              </a:spcAft>
            </a:pPr>
            <a:r>
              <a:rPr lang="tr-TR" sz="900" b="1" i="1" kern="1200" dirty="0">
                <a:solidFill>
                  <a:schemeClr val="tx1"/>
                </a:solidFill>
                <a:effectLst/>
                <a:latin typeface="Roboto" pitchFamily="2" charset="0"/>
                <a:ea typeface="Roboto" pitchFamily="2" charset="0"/>
                <a:cs typeface="+mn-cs"/>
              </a:rPr>
              <a:t>Arıtma</a:t>
            </a:r>
            <a:endParaRPr lang="tr-TR" sz="900" i="1" kern="1200" dirty="0">
              <a:solidFill>
                <a:schemeClr val="tx1"/>
              </a:solidFill>
              <a:effectLst/>
              <a:latin typeface="Roboto" pitchFamily="2" charset="0"/>
              <a:ea typeface="Roboto" pitchFamily="2" charset="0"/>
              <a:cs typeface="+mn-cs"/>
            </a:endParaRPr>
          </a:p>
          <a:p>
            <a:pPr algn="just">
              <a:spcAft>
                <a:spcPts val="300"/>
              </a:spcAft>
            </a:pPr>
            <a:r>
              <a:rPr lang="tr-TR" sz="900" i="1" kern="1200" dirty="0">
                <a:solidFill>
                  <a:schemeClr val="tx1"/>
                </a:solidFill>
                <a:effectLst/>
                <a:latin typeface="Roboto" pitchFamily="2" charset="0"/>
                <a:ea typeface="Roboto" pitchFamily="2" charset="0"/>
                <a:cs typeface="+mn-cs"/>
              </a:rPr>
              <a:t>Su arıtma teknik bilgi ve uzmanlık gerektiren bir çalışmadır, ancak yine de çok basit bazı önlemlerle suyun içilebilir hale getirilmesi mümkündür. Özellikle yardım kuruluşları tarafından güvenilir su sağlanana kadar, güvenilir olmayan kaynaklardan edinilen sular için uygun teknikler mutlaka uygulanmalıdır.</a:t>
            </a:r>
          </a:p>
          <a:p>
            <a:pPr algn="just">
              <a:spcAft>
                <a:spcPts val="300"/>
              </a:spcAft>
            </a:pPr>
            <a:r>
              <a:rPr lang="tr-TR" sz="900" i="1" kern="1200" dirty="0">
                <a:solidFill>
                  <a:schemeClr val="tx1"/>
                </a:solidFill>
                <a:effectLst/>
                <a:latin typeface="Roboto" pitchFamily="2" charset="0"/>
                <a:ea typeface="Roboto" pitchFamily="2" charset="0"/>
                <a:cs typeface="+mn-cs"/>
              </a:rPr>
              <a:t>Bu yöntemler sadece sudaki fiziksel ve mikrobiyolojik kirlenmeyi ortadan kaldırırlar. Eğer kimyasal karışmışsa, bu su uzmanlar tarafından arındırılıncaya kadar kullanılmamalıdır. Suyu arıtmak için uygulanabilecek bazı basit yöntemler vardır.</a:t>
            </a:r>
          </a:p>
          <a:p>
            <a:pPr algn="just">
              <a:spcAft>
                <a:spcPts val="300"/>
              </a:spcAft>
            </a:pPr>
            <a:r>
              <a:rPr lang="tr-TR" sz="900" b="1" i="1" kern="1200" dirty="0">
                <a:solidFill>
                  <a:schemeClr val="tx1"/>
                </a:solidFill>
                <a:effectLst/>
                <a:latin typeface="Roboto" pitchFamily="2" charset="0"/>
                <a:ea typeface="Roboto" pitchFamily="2" charset="0"/>
                <a:cs typeface="+mn-cs"/>
              </a:rPr>
              <a:t>Süzme</a:t>
            </a:r>
            <a:endParaRPr lang="tr-TR" sz="900" i="1" kern="1200" dirty="0">
              <a:solidFill>
                <a:schemeClr val="tx1"/>
              </a:solidFill>
              <a:effectLst/>
              <a:latin typeface="Roboto" pitchFamily="2" charset="0"/>
              <a:ea typeface="Roboto" pitchFamily="2" charset="0"/>
              <a:cs typeface="+mn-cs"/>
            </a:endParaRPr>
          </a:p>
          <a:p>
            <a:pPr algn="just">
              <a:spcAft>
                <a:spcPts val="300"/>
              </a:spcAft>
            </a:pPr>
            <a:r>
              <a:rPr lang="tr-TR" sz="900" i="1" kern="1200" dirty="0">
                <a:solidFill>
                  <a:schemeClr val="tx1"/>
                </a:solidFill>
                <a:effectLst/>
                <a:latin typeface="Roboto" pitchFamily="2" charset="0"/>
                <a:ea typeface="Roboto" pitchFamily="2" charset="0"/>
                <a:cs typeface="+mn-cs"/>
              </a:rPr>
              <a:t>Temiz bir pamuklu kumaş suyu süzmek için kullanılabilir. Kumaş, suyun doldurulacağı kabın üzerine yerleştirilir ve suyun kumaştan geçerek kaba akması sağlanır. Kumaş ne kadar sıkı dokunmuş olursa suyu o kadar iyi süzer. Süzme yöntemi bazı bağırsak kurdu taşıyan organizmaların da sudan ayrılmasını sağlar. Süzmek için kullanılan bez mutlaka temiz olmalıdır; temiz su ve sabunla yıkanarak temizlenebilir. Ayrıca hep aynı yüzü kullanılmalıdır. Aksi takdirde süzme işlemi sağlıklı olmaz.</a:t>
            </a:r>
          </a:p>
          <a:p>
            <a:pPr algn="just">
              <a:spcAft>
                <a:spcPts val="300"/>
              </a:spcAft>
            </a:pPr>
            <a:r>
              <a:rPr lang="tr-TR" sz="900" b="1" i="1" kern="1200" dirty="0">
                <a:solidFill>
                  <a:schemeClr val="tx1"/>
                </a:solidFill>
                <a:effectLst/>
                <a:latin typeface="Roboto" pitchFamily="2" charset="0"/>
                <a:ea typeface="Roboto" pitchFamily="2" charset="0"/>
                <a:cs typeface="+mn-cs"/>
              </a:rPr>
              <a:t>Havalandırma (havayla temas ettirerek temizleme)</a:t>
            </a:r>
            <a:endParaRPr lang="tr-TR" sz="900" i="1" kern="1200" dirty="0">
              <a:solidFill>
                <a:schemeClr val="tx1"/>
              </a:solidFill>
              <a:effectLst/>
              <a:latin typeface="Roboto" pitchFamily="2" charset="0"/>
              <a:ea typeface="Roboto" pitchFamily="2" charset="0"/>
              <a:cs typeface="+mn-cs"/>
            </a:endParaRPr>
          </a:p>
          <a:p>
            <a:pPr algn="just">
              <a:spcAft>
                <a:spcPts val="300"/>
              </a:spcAft>
            </a:pPr>
            <a:r>
              <a:rPr lang="tr-TR" sz="900" i="1" kern="1200" dirty="0">
                <a:solidFill>
                  <a:schemeClr val="tx1"/>
                </a:solidFill>
                <a:effectLst/>
                <a:latin typeface="Roboto" pitchFamily="2" charset="0"/>
                <a:ea typeface="Roboto" pitchFamily="2" charset="0"/>
                <a:cs typeface="+mn-cs"/>
              </a:rPr>
              <a:t>Havalandırma yoluyla temizleme, sudaki oksijen bileşenini artırmakla olur. Bunun sonucunda aşağıdaki özellikler sağlanmış olur:</a:t>
            </a:r>
          </a:p>
          <a:p>
            <a:pPr lvl="0" algn="just">
              <a:spcAft>
                <a:spcPts val="300"/>
              </a:spcAft>
            </a:pPr>
            <a:r>
              <a:rPr lang="tr-TR" sz="900" i="1" kern="1200" dirty="0">
                <a:solidFill>
                  <a:schemeClr val="tx1"/>
                </a:solidFill>
                <a:effectLst/>
                <a:latin typeface="Roboto" pitchFamily="2" charset="0"/>
                <a:ea typeface="Roboto" pitchFamily="2" charset="0"/>
                <a:cs typeface="+mn-cs"/>
              </a:rPr>
              <a:t>Suyun tadına ve kokusuna etki eden uçucu maddeler ortadan kaldırılır.</a:t>
            </a:r>
          </a:p>
          <a:p>
            <a:pPr lvl="0" algn="just">
              <a:spcAft>
                <a:spcPts val="300"/>
              </a:spcAft>
            </a:pPr>
            <a:r>
              <a:rPr lang="tr-TR" sz="900" i="1" kern="1200" dirty="0">
                <a:solidFill>
                  <a:schemeClr val="tx1"/>
                </a:solidFill>
                <a:effectLst/>
                <a:latin typeface="Roboto" pitchFamily="2" charset="0"/>
                <a:ea typeface="Roboto" pitchFamily="2" charset="0"/>
                <a:cs typeface="+mn-cs"/>
              </a:rPr>
              <a:t>Sudaki karbondioksit seviyesi azalır.</a:t>
            </a:r>
          </a:p>
          <a:p>
            <a:pPr lvl="0" algn="just">
              <a:spcAft>
                <a:spcPts val="300"/>
              </a:spcAft>
            </a:pPr>
            <a:r>
              <a:rPr lang="tr-TR" sz="900" i="1" kern="1200" dirty="0">
                <a:solidFill>
                  <a:schemeClr val="tx1"/>
                </a:solidFill>
                <a:effectLst/>
                <a:latin typeface="Roboto" pitchFamily="2" charset="0"/>
                <a:ea typeface="Roboto" pitchFamily="2" charset="0"/>
                <a:cs typeface="+mn-cs"/>
              </a:rPr>
              <a:t>Çözünmüş olan demir ve manganez gibi mineraller okside olur. Bu şekilde tortu oluşturur ve filtreleme veya çökelme gibi yöntemlerle arıtılabilecek hale gelir.</a:t>
            </a:r>
          </a:p>
          <a:p>
            <a:pPr algn="just">
              <a:spcAft>
                <a:spcPts val="300"/>
              </a:spcAft>
            </a:pPr>
            <a:r>
              <a:rPr lang="tr-TR" sz="900" i="1" kern="1200" dirty="0">
                <a:solidFill>
                  <a:schemeClr val="tx1"/>
                </a:solidFill>
                <a:effectLst/>
                <a:latin typeface="Roboto" pitchFamily="2" charset="0"/>
                <a:ea typeface="Roboto" pitchFamily="2" charset="0"/>
                <a:cs typeface="+mn-cs"/>
              </a:rPr>
              <a:t>Havalandırma için gereken şey, suyun havayla yakın temasta bulunmasıdır. Bunun en basit yöntemi ise suyu dökülmeyeceği bir kaba tam doldurmadan koyup hızlı bir şekilde beş dakika çalkalamaktır. Otuz dakika dinlendirildikten sonra askıda olan parçacıklar çökelecektir.</a:t>
            </a:r>
          </a:p>
          <a:p>
            <a:pPr algn="just">
              <a:spcAft>
                <a:spcPts val="300"/>
              </a:spcAft>
            </a:pPr>
            <a:r>
              <a:rPr lang="tr-TR" sz="900" b="1" i="1" kern="1200" dirty="0">
                <a:solidFill>
                  <a:schemeClr val="tx1"/>
                </a:solidFill>
                <a:effectLst/>
                <a:latin typeface="Roboto" pitchFamily="2" charset="0"/>
                <a:ea typeface="Roboto" pitchFamily="2" charset="0"/>
                <a:cs typeface="+mn-cs"/>
              </a:rPr>
              <a:t>Dinlendirme</a:t>
            </a:r>
            <a:endParaRPr lang="tr-TR" sz="900" i="1" kern="1200" dirty="0">
              <a:solidFill>
                <a:schemeClr val="tx1"/>
              </a:solidFill>
              <a:effectLst/>
              <a:latin typeface="Roboto" pitchFamily="2" charset="0"/>
              <a:ea typeface="Roboto" pitchFamily="2" charset="0"/>
              <a:cs typeface="+mn-cs"/>
            </a:endParaRPr>
          </a:p>
          <a:p>
            <a:pPr algn="just">
              <a:spcAft>
                <a:spcPts val="300"/>
              </a:spcAft>
            </a:pPr>
            <a:r>
              <a:rPr lang="tr-TR" sz="900" i="1" kern="1200" dirty="0">
                <a:solidFill>
                  <a:schemeClr val="tx1"/>
                </a:solidFill>
                <a:effectLst/>
                <a:latin typeface="Roboto" pitchFamily="2" charset="0"/>
                <a:ea typeface="Roboto" pitchFamily="2" charset="0"/>
                <a:cs typeface="+mn-cs"/>
              </a:rPr>
              <a:t>Sağlıklı koşullarda saklandığı takdirde, suda bulunan bakterilerin %50'si ölür. Ayrıca askıda bulunan maddeler ve bazı hastalık yapıcı unsurlar kabın dibine çökelir. Bu amaç için kullanılan kabın bir kapağı olmalı ve periyodik temizliği yapılmalıdır.</a:t>
            </a:r>
          </a:p>
          <a:p>
            <a:pPr algn="just">
              <a:spcAft>
                <a:spcPts val="300"/>
              </a:spcAft>
            </a:pPr>
            <a:r>
              <a:rPr lang="tr-TR" sz="900" i="1" kern="1200" dirty="0">
                <a:solidFill>
                  <a:schemeClr val="tx1"/>
                </a:solidFill>
                <a:effectLst/>
                <a:latin typeface="Roboto" pitchFamily="2" charset="0"/>
                <a:ea typeface="Roboto" pitchFamily="2" charset="0"/>
                <a:cs typeface="+mn-cs"/>
              </a:rPr>
              <a:t>Kabın üst kısımları her zaman daha temiz olur; dolayısıyla buradaki su kullanılmalıdır. Su eğer 48 saat bekletilirse bazı hastalık taşıyabilen kurtlara ev sahipliği yapan organizmalar ortadan kalkar.</a:t>
            </a:r>
          </a:p>
          <a:p>
            <a:pPr algn="just">
              <a:spcAft>
                <a:spcPts val="300"/>
              </a:spcAft>
            </a:pPr>
            <a:r>
              <a:rPr lang="tr-TR" sz="900" i="1" kern="1200" dirty="0">
                <a:solidFill>
                  <a:schemeClr val="tx1"/>
                </a:solidFill>
                <a:effectLst/>
                <a:latin typeface="Roboto" pitchFamily="2" charset="0"/>
                <a:ea typeface="Roboto" pitchFamily="2" charset="0"/>
                <a:cs typeface="+mn-cs"/>
              </a:rPr>
              <a:t>Dinlendirme için birinci gün bir kapta bekletilen su ikinci gün başka bir kaba aktarılır ve üçüncü gün konulduğu temiz kapta tüketilir. Böylelikle suyun kullanmadan önce en az 48 saat beklemesi sağlanmış olur.</a:t>
            </a:r>
          </a:p>
          <a:p>
            <a:pPr algn="just">
              <a:spcAft>
                <a:spcPts val="300"/>
              </a:spcAft>
            </a:pPr>
            <a:r>
              <a:rPr lang="tr-TR" sz="900" i="1" kern="1200" dirty="0">
                <a:solidFill>
                  <a:schemeClr val="tx1"/>
                </a:solidFill>
                <a:effectLst/>
                <a:latin typeface="Roboto" pitchFamily="2" charset="0"/>
                <a:ea typeface="Roboto" pitchFamily="2" charset="0"/>
                <a:cs typeface="+mn-cs"/>
              </a:rPr>
              <a:t>İçme sularının zararlı organizmalar içermemesi gerekir. Arıtma yöntemleri sudaki bazı mikro organizmaları yok edebilir fakat hiçbir zaman tamamının ortadan kalktığı garanti edilemez. Bunun için su mutlaka dezenfekte edilmelidir. Dezenfeksiyon, diğer arıtma işlemlerinden geçmiş sulara uygulanır. Afetzedeler tarafından uygulanabilecek dezenfeksiyon yöntemlerine Kaynatma ve Klorlama örnek olarak verilebilir.</a:t>
            </a:r>
          </a:p>
          <a:p>
            <a:pPr algn="just">
              <a:spcAft>
                <a:spcPts val="300"/>
              </a:spcAft>
            </a:pPr>
            <a:r>
              <a:rPr lang="tr-TR" sz="900" b="1" i="1" kern="1200" dirty="0">
                <a:solidFill>
                  <a:schemeClr val="tx1"/>
                </a:solidFill>
                <a:effectLst/>
                <a:latin typeface="Roboto" pitchFamily="2" charset="0"/>
                <a:ea typeface="Roboto" pitchFamily="2" charset="0"/>
                <a:cs typeface="+mn-cs"/>
              </a:rPr>
              <a:t>Daha fazla bilgi için:  </a:t>
            </a:r>
            <a:r>
              <a:rPr lang="tr-TR" sz="900" i="1" kern="1200" dirty="0">
                <a:solidFill>
                  <a:schemeClr val="tx1"/>
                </a:solidFill>
                <a:effectLst/>
                <a:latin typeface="Roboto" pitchFamily="2" charset="0"/>
                <a:ea typeface="Roboto" pitchFamily="2" charset="0"/>
                <a:cs typeface="+mn-cs"/>
              </a:rPr>
              <a:t>Olağandışı Durumlarda Yaşamı Sürdürme Eğitim Kitapçığı edinilebilir.</a:t>
            </a:r>
          </a:p>
          <a:p>
            <a:pPr marL="0" marR="0" lvl="0" indent="0" algn="just" defTabSz="914400" rtl="0" eaLnBrk="1" fontAlgn="auto" latinLnBrk="0" hangingPunct="1">
              <a:lnSpc>
                <a:spcPct val="100000"/>
              </a:lnSpc>
              <a:spcBef>
                <a:spcPts val="0"/>
              </a:spcBef>
              <a:spcAft>
                <a:spcPts val="300"/>
              </a:spcAft>
              <a:buClrTx/>
              <a:buSzTx/>
              <a:buFontTx/>
              <a:buNone/>
              <a:tabLst/>
              <a:defRPr/>
            </a:pPr>
            <a:endParaRPr lang="tr-TR" sz="900" b="1" i="1" u="sng" dirty="0">
              <a:latin typeface="Roboto" pitchFamily="2" charset="0"/>
              <a:ea typeface="Roboto" pitchFamily="2" charset="0"/>
            </a:endParaRPr>
          </a:p>
          <a:p>
            <a:pPr marL="0" marR="0" lvl="0" indent="0" algn="just" defTabSz="914400" rtl="0" eaLnBrk="1" fontAlgn="auto" latinLnBrk="0" hangingPunct="1">
              <a:lnSpc>
                <a:spcPct val="100000"/>
              </a:lnSpc>
              <a:spcBef>
                <a:spcPts val="0"/>
              </a:spcBef>
              <a:spcAft>
                <a:spcPts val="300"/>
              </a:spcAft>
              <a:buClrTx/>
              <a:buSzTx/>
              <a:buFontTx/>
              <a:buNone/>
              <a:tabLst/>
              <a:defRPr/>
            </a:pPr>
            <a:r>
              <a:rPr lang="tr-TR" sz="900" b="1" i="1" u="sng" dirty="0">
                <a:latin typeface="Roboto" pitchFamily="2" charset="0"/>
                <a:ea typeface="Roboto" pitchFamily="2" charset="0"/>
              </a:rPr>
              <a:t>Bilgi Notu 5:</a:t>
            </a:r>
          </a:p>
          <a:p>
            <a:pPr marL="0" marR="0" lvl="0" indent="0" algn="just" defTabSz="914400" rtl="0" eaLnBrk="1" fontAlgn="auto" latinLnBrk="0" hangingPunct="1">
              <a:lnSpc>
                <a:spcPct val="100000"/>
              </a:lnSpc>
              <a:spcBef>
                <a:spcPts val="0"/>
              </a:spcBef>
              <a:spcAft>
                <a:spcPts val="300"/>
              </a:spcAft>
              <a:buClrTx/>
              <a:buSzTx/>
              <a:buFontTx/>
              <a:buNone/>
              <a:tabLst/>
              <a:defRPr/>
            </a:pPr>
            <a:r>
              <a:rPr lang="tr-TR" sz="900" i="1" kern="1200" dirty="0">
                <a:solidFill>
                  <a:schemeClr val="tx1"/>
                </a:solidFill>
                <a:effectLst/>
                <a:latin typeface="Roboto" pitchFamily="2" charset="0"/>
                <a:ea typeface="Roboto" pitchFamily="2" charset="0"/>
                <a:cs typeface="+mn-cs"/>
              </a:rPr>
              <a:t>Tuvalet ihtiyacının giderilmesi genellikle hassas bir konudur. Elbette olağandışı zamanlarda tuvalet ihtiyacını gidermek daha zor olacaktır. Fakat bu durumda dahi geçici tuvaletler hazırlanırken bazı temel ihtiyaçların göz önünde bulundurulması gerekir.</a:t>
            </a:r>
          </a:p>
          <a:p>
            <a:pPr algn="just">
              <a:spcAft>
                <a:spcPts val="300"/>
              </a:spcAft>
            </a:pPr>
            <a:r>
              <a:rPr lang="tr-TR" sz="900" b="1" i="1" kern="1200" dirty="0">
                <a:solidFill>
                  <a:schemeClr val="tx1"/>
                </a:solidFill>
                <a:effectLst/>
                <a:latin typeface="Roboto" pitchFamily="2" charset="0"/>
                <a:ea typeface="Roboto" pitchFamily="2" charset="0"/>
                <a:cs typeface="+mn-cs"/>
              </a:rPr>
              <a:t>Yer seçimi: </a:t>
            </a:r>
            <a:r>
              <a:rPr lang="tr-TR" sz="900" i="1" kern="1200" dirty="0">
                <a:solidFill>
                  <a:schemeClr val="tx1"/>
                </a:solidFill>
                <a:effectLst/>
                <a:latin typeface="Roboto" pitchFamily="2" charset="0"/>
                <a:ea typeface="Roboto" pitchFamily="2" charset="0"/>
                <a:cs typeface="+mn-cs"/>
              </a:rPr>
              <a:t>Pratik bir tuvalet inşa etmeden önce yerini belirlemek gerekmektedir. Tuvaletin yeri barınılan alanın uzağında kalmalıdır. Tuvaletler kesinlikle su kaynaklarına karışabilecek yerlere kurulmamalı, söz konusu kaynaklara en az 30 m mesafede olmalıdır. Özellikle su kaynağı bulunan yamaçlara kurulmamalıdır.</a:t>
            </a:r>
          </a:p>
          <a:p>
            <a:pPr algn="just">
              <a:spcAft>
                <a:spcPts val="300"/>
              </a:spcAft>
            </a:pPr>
            <a:r>
              <a:rPr lang="tr-TR" sz="900" b="1" i="1" kern="1200" dirty="0">
                <a:solidFill>
                  <a:schemeClr val="tx1"/>
                </a:solidFill>
                <a:effectLst/>
                <a:latin typeface="Roboto" pitchFamily="2" charset="0"/>
                <a:ea typeface="Roboto" pitchFamily="2" charset="0"/>
                <a:cs typeface="+mn-cs"/>
              </a:rPr>
              <a:t>Drenaj ve dayanıklılık: </a:t>
            </a:r>
            <a:r>
              <a:rPr lang="tr-TR" sz="900" i="1" kern="1200" dirty="0">
                <a:solidFill>
                  <a:schemeClr val="tx1"/>
                </a:solidFill>
                <a:effectLst/>
                <a:latin typeface="Roboto" pitchFamily="2" charset="0"/>
                <a:ea typeface="Roboto" pitchFamily="2" charset="0"/>
                <a:cs typeface="+mn-cs"/>
              </a:rPr>
              <a:t>Tuvaletler su basması, taşma ve hava şartlarına dayanıklı olmalıdır. Rüzgâr ve yağışlarda yıkılmayacak ve taşmayacak şekilde inşa edilmelidir.</a:t>
            </a:r>
          </a:p>
          <a:p>
            <a:pPr algn="just">
              <a:spcAft>
                <a:spcPts val="300"/>
              </a:spcAft>
            </a:pPr>
            <a:r>
              <a:rPr lang="tr-TR" sz="900" b="1" i="1" kern="1200" dirty="0">
                <a:solidFill>
                  <a:schemeClr val="tx1"/>
                </a:solidFill>
                <a:effectLst/>
                <a:latin typeface="Roboto" pitchFamily="2" charset="0"/>
                <a:ea typeface="Roboto" pitchFamily="2" charset="0"/>
                <a:cs typeface="+mn-cs"/>
              </a:rPr>
              <a:t>Kullanım ömrü: </a:t>
            </a:r>
            <a:r>
              <a:rPr lang="tr-TR" sz="900" i="1" kern="1200" dirty="0">
                <a:solidFill>
                  <a:schemeClr val="tx1"/>
                </a:solidFill>
                <a:effectLst/>
                <a:latin typeface="Roboto" pitchFamily="2" charset="0"/>
                <a:ea typeface="Roboto" pitchFamily="2" charset="0"/>
                <a:cs typeface="+mn-cs"/>
              </a:rPr>
              <a:t>Kullanım ömrü dolan tuvaletler kullanılmamalı, tuvalet alanı yeni yere taşınmalıdır. Dolmuş olan tuvalet yerleri mutlaka işaretlenmeli ve uygun şekilde kapatılmalıdır.</a:t>
            </a:r>
          </a:p>
          <a:p>
            <a:pPr algn="just">
              <a:spcAft>
                <a:spcPts val="300"/>
              </a:spcAft>
            </a:pPr>
            <a:r>
              <a:rPr lang="tr-TR" sz="900" i="1" kern="1200" dirty="0">
                <a:solidFill>
                  <a:schemeClr val="tx1"/>
                </a:solidFill>
                <a:effectLst/>
                <a:latin typeface="Roboto" pitchFamily="2" charset="0"/>
                <a:ea typeface="Roboto" pitchFamily="2" charset="0"/>
                <a:cs typeface="+mn-cs"/>
              </a:rPr>
              <a:t>Tuvaletler toplumdaki tüm bireylerin ihtiyaçlarına cevap verebilmeli; bu konuda çocuklar, engelliler, yaşlılar ve hamileler gibi özel ihtiyaç sahipleri de düşünülmelidir. Tuvaletlerin bulunduğu yer, kullanan kişinin mahremiyet ihtiyacını karşılayabilmeli, fakat güvenlik sorunu yaratacak kadar izbe bir yer tercih edilmemelidir. Tuvaletlerde temizlik için su bulundurulmalıdır. Afet koşulları içerisinde kurulacak olan her türlü tuvaletin bazı kriterleri sağlaması gerekir. Bu kriterler ayırma, izole etme ve yok etmedir. Basit bir tuvalet, dışkıyı insanların yaşam alanlarından ayırmalı, bulunduğu yerde izole etmeli ve ayrıştırmayı sağlamalıdır. Tuvaletler bir topluluk yerine aileye özel yapılabilirse daha temiz tutulacaktır. Bununla beraber afetin ilk anlarında kurulan umumi tuvaletlerin temiz tutulması için afetzedeler özel çaba göstermelidir. Tüm temizlik kuralları, uzmanlar tarafından belirtildiği şekilde uygulanmalıdır.</a:t>
            </a:r>
          </a:p>
          <a:p>
            <a:pPr algn="just">
              <a:spcAft>
                <a:spcPts val="300"/>
              </a:spcAft>
            </a:pPr>
            <a:r>
              <a:rPr lang="tr-TR" sz="900" i="1" kern="1200" dirty="0">
                <a:solidFill>
                  <a:schemeClr val="tx1"/>
                </a:solidFill>
                <a:effectLst/>
                <a:latin typeface="Roboto" pitchFamily="2" charset="0"/>
                <a:ea typeface="Roboto" pitchFamily="2" charset="0"/>
                <a:cs typeface="+mn-cs"/>
              </a:rPr>
              <a:t>Prensipte insan dışkısından kurtulmak için atılan çok basit ama erken adımlar, yüksek teknolojili ama geç atılan adımlardan daha verimli olmuştur. Afet bölgesine yardım ulaştığında umumi tuvalet gibi bazı hizmetler sağlanmaya başlanacaktır. Bu hizmetler sağlanana kadar aileler kendileri için basit tuvalet alanları kurabilir.</a:t>
            </a:r>
          </a:p>
          <a:p>
            <a:pPr algn="just">
              <a:spcAft>
                <a:spcPts val="300"/>
              </a:spcAft>
            </a:pPr>
            <a:r>
              <a:rPr lang="tr-TR" sz="900" i="1" kern="1200" dirty="0">
                <a:solidFill>
                  <a:schemeClr val="tx1"/>
                </a:solidFill>
                <a:effectLst/>
                <a:latin typeface="Roboto" pitchFamily="2" charset="0"/>
                <a:ea typeface="Roboto" pitchFamily="2" charset="0"/>
                <a:cs typeface="+mn-cs"/>
              </a:rPr>
              <a:t>Afetin hemen ardından insanların giremediği meskenlerinin yakınında olacak biçimde acil tuvalet çözümüne ihtiyaç duyulacaktır. Afetzedeler zaten ihtiyacını gidermek için uygun göreceği yerleri tuvalet olarak kullanacaktır; fakat tuvalet konusu sağlık açısından özel bir öneme sahiptir ve dikkatle planlanmalıdır. Afet koşullarında erken zamanda yapılan bir hatayı sonradan düzeltmek çok zor olacaktır.</a:t>
            </a:r>
          </a:p>
          <a:p>
            <a:pPr algn="just">
              <a:spcAft>
                <a:spcPts val="300"/>
              </a:spcAft>
            </a:pPr>
            <a:r>
              <a:rPr lang="tr-TR" sz="900" b="1" i="1" kern="1200" dirty="0">
                <a:solidFill>
                  <a:schemeClr val="tx1"/>
                </a:solidFill>
                <a:effectLst/>
                <a:latin typeface="Roboto" pitchFamily="2" charset="0"/>
                <a:ea typeface="Roboto" pitchFamily="2" charset="0"/>
                <a:cs typeface="+mn-cs"/>
              </a:rPr>
              <a:t>Pratik tuvalet: </a:t>
            </a:r>
            <a:r>
              <a:rPr lang="tr-TR" sz="900" i="1" kern="1200" dirty="0">
                <a:solidFill>
                  <a:schemeClr val="tx1"/>
                </a:solidFill>
                <a:effectLst/>
                <a:latin typeface="Roboto" pitchFamily="2" charset="0"/>
                <a:ea typeface="Roboto" pitchFamily="2" charset="0"/>
                <a:cs typeface="+mn-cs"/>
              </a:rPr>
              <a:t>Bir ailenin kullanımı için yukarıda tarif edilen kriterlere uygun bir yere 0.8 m x 0.5 </a:t>
            </a:r>
            <a:r>
              <a:rPr lang="tr-TR" sz="900" i="1" kern="1200" dirty="0" err="1">
                <a:solidFill>
                  <a:schemeClr val="tx1"/>
                </a:solidFill>
                <a:effectLst/>
                <a:latin typeface="Roboto" pitchFamily="2" charset="0"/>
                <a:ea typeface="Roboto" pitchFamily="2" charset="0"/>
                <a:cs typeface="+mn-cs"/>
              </a:rPr>
              <a:t>m’lik</a:t>
            </a:r>
            <a:r>
              <a:rPr lang="tr-TR" sz="900" i="1" kern="1200" dirty="0">
                <a:solidFill>
                  <a:schemeClr val="tx1"/>
                </a:solidFill>
                <a:effectLst/>
                <a:latin typeface="Roboto" pitchFamily="2" charset="0"/>
                <a:ea typeface="Roboto" pitchFamily="2" charset="0"/>
                <a:cs typeface="+mn-cs"/>
              </a:rPr>
              <a:t> genişlikte ve 1 m derinliğinde bir çukur açılır. Çukurun iki yanına ayak yeri olarak iki tahta koyulabilir. Dört tarafı mahremiyet için çevrildiğinde tuvalet tamamlanmış olacaktır. Bu tip tuvaletlerin temizliği dışkının kazılan çukurdan çıkan toprakla örtülmesiyle yapılır. Her gün ince bir toprak tabakası dışkıların üzerine serpiştirilmelidir. Ayrıca tuvaletin içinde de temizlik amaçlı su ve mümkünse dezenfektan bulunmalıdır. Taharet temizliği için bir kişinin günlük su ihtiyacı 1-2 </a:t>
            </a:r>
            <a:r>
              <a:rPr lang="tr-TR" sz="900" i="1" dirty="0">
                <a:latin typeface="Roboto" pitchFamily="2" charset="0"/>
                <a:ea typeface="Roboto" pitchFamily="2" charset="0"/>
              </a:rPr>
              <a:t>litredir</a:t>
            </a:r>
            <a:r>
              <a:rPr lang="tr-TR" sz="900" i="1" kern="1200" dirty="0">
                <a:solidFill>
                  <a:schemeClr val="tx1"/>
                </a:solidFill>
                <a:effectLst/>
                <a:latin typeface="Roboto" pitchFamily="2" charset="0"/>
                <a:ea typeface="Roboto" pitchFamily="2" charset="0"/>
                <a:cs typeface="+mn-cs"/>
              </a:rPr>
              <a:t>. Bu tuvaletlere bebek bezleri ve kadın </a:t>
            </a:r>
            <a:r>
              <a:rPr lang="tr-TR" sz="900" i="1" kern="1200" dirty="0" err="1">
                <a:solidFill>
                  <a:schemeClr val="tx1"/>
                </a:solidFill>
                <a:effectLst/>
                <a:latin typeface="Roboto" pitchFamily="2" charset="0"/>
                <a:ea typeface="Roboto" pitchFamily="2" charset="0"/>
                <a:cs typeface="+mn-cs"/>
              </a:rPr>
              <a:t>pedleri</a:t>
            </a:r>
            <a:r>
              <a:rPr lang="tr-TR" sz="900" i="1" kern="1200" dirty="0">
                <a:solidFill>
                  <a:schemeClr val="tx1"/>
                </a:solidFill>
                <a:effectLst/>
                <a:latin typeface="Roboto" pitchFamily="2" charset="0"/>
                <a:ea typeface="Roboto" pitchFamily="2" charset="0"/>
                <a:cs typeface="+mn-cs"/>
              </a:rPr>
              <a:t> atılmamalıdır. Tuvalet gece kullanılacaksa mutlaka aydınlatma olmalıdır.</a:t>
            </a:r>
          </a:p>
          <a:p>
            <a:pPr algn="just">
              <a:spcAft>
                <a:spcPts val="300"/>
              </a:spcAft>
            </a:pPr>
            <a:r>
              <a:rPr lang="tr-TR" sz="900" i="1" kern="1200" dirty="0">
                <a:solidFill>
                  <a:schemeClr val="tx1"/>
                </a:solidFill>
                <a:effectLst/>
                <a:latin typeface="Roboto" pitchFamily="2" charset="0"/>
                <a:ea typeface="Roboto" pitchFamily="2" charset="0"/>
                <a:cs typeface="+mn-cs"/>
              </a:rPr>
              <a:t>Bu tuvaletler çukurun ağzına 30 cm kalacak kadar dolduğunda kapatılmalıdır. Bu sırada üzeri sıkı toprakla doldurulmalı ve kireçle işaretlenmelidir.</a:t>
            </a:r>
          </a:p>
          <a:p>
            <a:pPr algn="just">
              <a:spcAft>
                <a:spcPts val="300"/>
              </a:spcAft>
            </a:pPr>
            <a:r>
              <a:rPr lang="tr-TR" sz="900" b="1" i="1" kern="1200" dirty="0">
                <a:solidFill>
                  <a:schemeClr val="tx1"/>
                </a:solidFill>
                <a:effectLst/>
                <a:latin typeface="Roboto" pitchFamily="2" charset="0"/>
                <a:ea typeface="Roboto" pitchFamily="2" charset="0"/>
                <a:cs typeface="+mn-cs"/>
              </a:rPr>
              <a:t>Sinekler ve koku: </a:t>
            </a:r>
            <a:r>
              <a:rPr lang="tr-TR" sz="900" i="1" kern="1200" dirty="0">
                <a:solidFill>
                  <a:schemeClr val="tx1"/>
                </a:solidFill>
                <a:effectLst/>
                <a:latin typeface="Roboto" pitchFamily="2" charset="0"/>
                <a:ea typeface="Roboto" pitchFamily="2" charset="0"/>
                <a:cs typeface="+mn-cs"/>
              </a:rPr>
              <a:t>Dışkı, böceklenmeye ve koku yapmaya uygundur. Özellikle sineklerin artmasına neden olabilir. Bu nedenle temizliğin çok iyi yapılması gerekir.</a:t>
            </a:r>
          </a:p>
          <a:p>
            <a:pPr algn="just">
              <a:spcAft>
                <a:spcPts val="300"/>
              </a:spcAft>
            </a:pPr>
            <a:r>
              <a:rPr lang="tr-TR" sz="900" b="1" i="1" kern="1200" dirty="0">
                <a:solidFill>
                  <a:schemeClr val="tx1"/>
                </a:solidFill>
                <a:effectLst/>
                <a:latin typeface="Roboto" pitchFamily="2" charset="0"/>
                <a:ea typeface="Roboto" pitchFamily="2" charset="0"/>
                <a:cs typeface="+mn-cs"/>
              </a:rPr>
              <a:t>Temizlik ve mahremiyet: </a:t>
            </a:r>
            <a:r>
              <a:rPr lang="tr-TR" sz="900" i="1" kern="1200" dirty="0">
                <a:solidFill>
                  <a:schemeClr val="tx1"/>
                </a:solidFill>
                <a:effectLst/>
                <a:latin typeface="Roboto" pitchFamily="2" charset="0"/>
                <a:ea typeface="Roboto" pitchFamily="2" charset="0"/>
                <a:cs typeface="+mn-cs"/>
              </a:rPr>
              <a:t>Tuvaletlerin kullanım için temiz tutulması gerekir. Ayrıca kullanan kişilere mahremiyet sağlamalıdır.</a:t>
            </a:r>
          </a:p>
          <a:p>
            <a:pPr algn="just">
              <a:spcAft>
                <a:spcPts val="300"/>
              </a:spcAft>
            </a:pPr>
            <a:r>
              <a:rPr lang="tr-TR" sz="900" b="1" i="1" kern="1200" dirty="0">
                <a:solidFill>
                  <a:schemeClr val="tx1"/>
                </a:solidFill>
                <a:effectLst/>
                <a:latin typeface="Roboto" pitchFamily="2" charset="0"/>
                <a:ea typeface="Roboto" pitchFamily="2" charset="0"/>
                <a:cs typeface="+mn-cs"/>
              </a:rPr>
              <a:t>Güvenlik: </a:t>
            </a:r>
            <a:r>
              <a:rPr lang="tr-TR" sz="900" i="1" kern="1200" dirty="0">
                <a:solidFill>
                  <a:schemeClr val="tx1"/>
                </a:solidFill>
                <a:effectLst/>
                <a:latin typeface="Roboto" pitchFamily="2" charset="0"/>
                <a:ea typeface="Roboto" pitchFamily="2" charset="0"/>
                <a:cs typeface="+mn-cs"/>
              </a:rPr>
              <a:t>Tuvaletler güvenlik nedeni ile çok mesafeli yerlere kurulmamalıdır. Ancak koku, hijyen vb. nedenlerden dolayı çadırlara çok</a:t>
            </a:r>
            <a:r>
              <a:rPr lang="tr-TR" sz="900" i="1" kern="1200" baseline="0" dirty="0">
                <a:solidFill>
                  <a:schemeClr val="tx1"/>
                </a:solidFill>
                <a:effectLst/>
                <a:latin typeface="Roboto" pitchFamily="2" charset="0"/>
                <a:ea typeface="Roboto" pitchFamily="2" charset="0"/>
                <a:cs typeface="+mn-cs"/>
              </a:rPr>
              <a:t> da</a:t>
            </a:r>
            <a:r>
              <a:rPr lang="tr-TR" sz="900" i="1" kern="1200" dirty="0">
                <a:solidFill>
                  <a:schemeClr val="tx1"/>
                </a:solidFill>
                <a:effectLst/>
                <a:latin typeface="Roboto" pitchFamily="2" charset="0"/>
                <a:ea typeface="Roboto" pitchFamily="2" charset="0"/>
                <a:cs typeface="+mn-cs"/>
              </a:rPr>
              <a:t> yakın </a:t>
            </a:r>
            <a:r>
              <a:rPr lang="tr-TR" sz="900" b="1" i="1" kern="1200" dirty="0">
                <a:solidFill>
                  <a:schemeClr val="tx1"/>
                </a:solidFill>
                <a:effectLst/>
                <a:latin typeface="Roboto" pitchFamily="2" charset="0"/>
                <a:ea typeface="Roboto" pitchFamily="2" charset="0"/>
                <a:cs typeface="+mn-cs"/>
              </a:rPr>
              <a:t>olmamalıdır.</a:t>
            </a:r>
            <a:endParaRPr lang="tr-TR" sz="900" i="1" kern="1200" dirty="0">
              <a:solidFill>
                <a:schemeClr val="tx1"/>
              </a:solidFill>
              <a:effectLst/>
              <a:latin typeface="Roboto" pitchFamily="2" charset="0"/>
              <a:ea typeface="Roboto" pitchFamily="2" charset="0"/>
              <a:cs typeface="+mn-cs"/>
            </a:endParaRPr>
          </a:p>
          <a:p>
            <a:endParaRPr lang="tr-TR" sz="1000" dirty="0">
              <a:latin typeface="Roboto" pitchFamily="2" charset="0"/>
              <a:ea typeface="Roboto" pitchFamily="2" charset="0"/>
            </a:endParaRPr>
          </a:p>
        </p:txBody>
      </p:sp>
      <p:sp>
        <p:nvSpPr>
          <p:cNvPr id="4" name="Slayt Numarası Yer Tutucusu 3"/>
          <p:cNvSpPr>
            <a:spLocks noGrp="1"/>
          </p:cNvSpPr>
          <p:nvPr>
            <p:ph type="sldNum" sz="quarter" idx="5"/>
          </p:nvPr>
        </p:nvSpPr>
        <p:spPr/>
        <p:txBody>
          <a:bodyPr/>
          <a:lstStyle/>
          <a:p>
            <a:fld id="{4998BAFA-7B26-44C2-9B69-5F7639683827}" type="slidenum">
              <a:rPr lang="tr-TR" smtClean="0"/>
              <a:t>40</a:t>
            </a:fld>
            <a:endParaRPr lang="tr-TR"/>
          </a:p>
        </p:txBody>
      </p:sp>
    </p:spTree>
    <p:extLst>
      <p:ext uri="{BB962C8B-B14F-4D97-AF65-F5344CB8AC3E}">
        <p14:creationId xmlns:p14="http://schemas.microsoft.com/office/powerpoint/2010/main" val="21447011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eaLnBrk="1" hangingPunct="1">
              <a:lnSpc>
                <a:spcPct val="80000"/>
              </a:lnSpc>
              <a:spcBef>
                <a:spcPct val="0"/>
              </a:spcBef>
              <a:buFont typeface="Arial" pitchFamily="34" charset="0"/>
              <a:buNone/>
              <a:defRPr/>
            </a:pPr>
            <a:r>
              <a:rPr lang="tr-TR" sz="1000" b="1" kern="1200" dirty="0">
                <a:solidFill>
                  <a:schemeClr val="tx1"/>
                </a:solidFill>
                <a:latin typeface="Roboto" pitchFamily="2" charset="0"/>
                <a:ea typeface="Roboto" pitchFamily="2" charset="0"/>
                <a:cs typeface="+mn-cs"/>
              </a:rPr>
              <a:t>Önerilen Süre: 1</a:t>
            </a:r>
            <a:r>
              <a:rPr lang="tr-TR" sz="1000" b="1" kern="1200" baseline="0" dirty="0">
                <a:solidFill>
                  <a:schemeClr val="tx1"/>
                </a:solidFill>
                <a:latin typeface="Roboto" pitchFamily="2" charset="0"/>
                <a:ea typeface="Roboto" pitchFamily="2" charset="0"/>
                <a:cs typeface="+mn-cs"/>
              </a:rPr>
              <a:t> dk. </a:t>
            </a:r>
          </a:p>
          <a:p>
            <a:pPr marL="0" marR="0" lvl="0" indent="0" algn="l" defTabSz="914400" rtl="0" eaLnBrk="1" fontAlgn="auto" latinLnBrk="0" hangingPunct="1">
              <a:lnSpc>
                <a:spcPct val="90000"/>
              </a:lnSpc>
              <a:spcBef>
                <a:spcPct val="0"/>
              </a:spcBef>
              <a:spcAft>
                <a:spcPts val="600"/>
              </a:spcAft>
              <a:buClrTx/>
              <a:buSzTx/>
              <a:buFontTx/>
              <a:buNone/>
              <a:tabLst/>
              <a:defRPr/>
            </a:pPr>
            <a:r>
              <a:rPr lang="tr-TR" altLang="tr-TR" sz="1000" b="1" i="1" dirty="0">
                <a:latin typeface="Roboto" pitchFamily="2" charset="0"/>
                <a:ea typeface="Roboto" pitchFamily="2" charset="0"/>
              </a:rPr>
              <a:t>Slayt animasyonu otomatik başlar, sessizdir.</a:t>
            </a:r>
            <a:endParaRPr lang="tr-TR" altLang="tr-TR" sz="1000" i="1" dirty="0">
              <a:latin typeface="Roboto" pitchFamily="2" charset="0"/>
              <a:ea typeface="Roboto" pitchFamily="2" charset="0"/>
            </a:endParaRPr>
          </a:p>
          <a:p>
            <a:pPr marL="0" marR="0" lvl="0" indent="0" algn="l" defTabSz="990478" rtl="0" eaLnBrk="1" fontAlgn="auto" latinLnBrk="0" hangingPunct="1">
              <a:lnSpc>
                <a:spcPct val="100000"/>
              </a:lnSpc>
              <a:spcBef>
                <a:spcPts val="0"/>
              </a:spcBef>
              <a:spcAft>
                <a:spcPts val="0"/>
              </a:spcAft>
              <a:buClrTx/>
              <a:buSzTx/>
              <a:buFontTx/>
              <a:buNone/>
              <a:tabLst/>
              <a:defRPr/>
            </a:pPr>
            <a:endParaRPr lang="tr-TR" sz="1000" b="0" kern="1200" baseline="0" dirty="0">
              <a:solidFill>
                <a:schemeClr val="tx1"/>
              </a:solidFill>
              <a:latin typeface="Roboto" pitchFamily="2" charset="0"/>
              <a:ea typeface="Roboto" pitchFamily="2" charset="0"/>
              <a:cs typeface="+mn-cs"/>
            </a:endParaRPr>
          </a:p>
          <a:p>
            <a:pPr marL="0" marR="0" lvl="0" indent="0" algn="just" defTabSz="990478" rtl="0" eaLnBrk="1" fontAlgn="auto" latinLnBrk="0" hangingPunct="1">
              <a:lnSpc>
                <a:spcPct val="100000"/>
              </a:lnSpc>
              <a:spcBef>
                <a:spcPts val="0"/>
              </a:spcBef>
              <a:spcAft>
                <a:spcPts val="600"/>
              </a:spcAft>
              <a:buClrTx/>
              <a:buSzTx/>
              <a:buFontTx/>
              <a:buNone/>
              <a:tabLst/>
              <a:defRPr/>
            </a:pPr>
            <a:r>
              <a:rPr lang="tr-TR" sz="1000" b="0" kern="1200" baseline="0" dirty="0">
                <a:latin typeface="Roboto" pitchFamily="2" charset="0"/>
                <a:ea typeface="Roboto" pitchFamily="2" charset="0"/>
                <a:cs typeface="+mn-cs"/>
              </a:rPr>
              <a:t>Her büyük depremden sonra mutlaka artçı deprem olur. Artçı depremler zaman içerisinde seyrekleşir ve büyüklükleri azalır. Artçı depremler hasarlı binalarda zarara yol açabilir. Artçı depremler sırasında da ana depremde yapmanız gerekenleri yapın.</a:t>
            </a:r>
            <a:r>
              <a:rPr lang="tr-TR" sz="1000" b="1" dirty="0">
                <a:latin typeface="Roboto" pitchFamily="2" charset="0"/>
                <a:ea typeface="Roboto" pitchFamily="2" charset="0"/>
              </a:rPr>
              <a:t> Artçı sarsıntıların olacağını göz önünde bulundurun, her artçı sarsıntıda ÇÖK-KAPAN-TUTUN pozisyonunu uygulayın. </a:t>
            </a:r>
          </a:p>
          <a:p>
            <a:pPr marL="0" marR="0" lvl="0" indent="0" algn="just" defTabSz="990478" rtl="0" eaLnBrk="1" fontAlgn="auto" latinLnBrk="0" hangingPunct="1">
              <a:lnSpc>
                <a:spcPct val="100000"/>
              </a:lnSpc>
              <a:spcBef>
                <a:spcPts val="0"/>
              </a:spcBef>
              <a:spcAft>
                <a:spcPts val="600"/>
              </a:spcAft>
              <a:buClrTx/>
              <a:buSzTx/>
              <a:buFontTx/>
              <a:buNone/>
              <a:tabLst/>
              <a:defRPr/>
            </a:pPr>
            <a:r>
              <a:rPr lang="tr-TR" sz="1000" b="0" dirty="0">
                <a:latin typeface="Roboto" pitchFamily="2" charset="0"/>
                <a:ea typeface="Roboto" pitchFamily="2" charset="0"/>
              </a:rPr>
              <a:t>Depremler, yaşamınızda ve  çevrenizde büyük ve etkili acil durumlara veya afetlere neden olabilirler. </a:t>
            </a:r>
            <a:r>
              <a:rPr lang="tr-TR" sz="1000" dirty="0">
                <a:latin typeface="Roboto" pitchFamily="2" charset="0"/>
                <a:ea typeface="Roboto" pitchFamily="2" charset="0"/>
              </a:rPr>
              <a:t>Bu nedenle, denizde veya deniz kıyısındayken bir deprem hissedildiğinde ve/veya deniz çekilmesi gözlendiğinde </a:t>
            </a:r>
            <a:r>
              <a:rPr lang="tr-TR" sz="1000" dirty="0" err="1">
                <a:latin typeface="Roboto" pitchFamily="2" charset="0"/>
                <a:ea typeface="Roboto" pitchFamily="2" charset="0"/>
              </a:rPr>
              <a:t>tsunami</a:t>
            </a:r>
            <a:r>
              <a:rPr lang="tr-TR" sz="1000" dirty="0">
                <a:latin typeface="Roboto" pitchFamily="2" charset="0"/>
                <a:ea typeface="Roboto" pitchFamily="2" charset="0"/>
              </a:rPr>
              <a:t> tehlikesini hatırlamalıyız. </a:t>
            </a:r>
            <a:r>
              <a:rPr lang="tr-TR" sz="1000" b="1" dirty="0">
                <a:latin typeface="Roboto" pitchFamily="2" charset="0"/>
                <a:ea typeface="Roboto" pitchFamily="2" charset="0"/>
                <a:cs typeface="Arial" pitchFamily="34" charset="0"/>
              </a:rPr>
              <a:t>Tsunami olma ihtimaline karşı deniz kıyısından uzaklaşarak, yüksek bölgelere gidin. </a:t>
            </a:r>
          </a:p>
          <a:p>
            <a:pPr marL="0" marR="0" lvl="0" indent="0" algn="just" defTabSz="990478" rtl="0" eaLnBrk="1" fontAlgn="auto" latinLnBrk="0" hangingPunct="1">
              <a:lnSpc>
                <a:spcPct val="100000"/>
              </a:lnSpc>
              <a:spcBef>
                <a:spcPts val="0"/>
              </a:spcBef>
              <a:spcAft>
                <a:spcPts val="600"/>
              </a:spcAft>
              <a:buClrTx/>
              <a:buSzTx/>
              <a:buFontTx/>
              <a:buNone/>
              <a:tabLst/>
              <a:defRPr/>
            </a:pPr>
            <a:r>
              <a:rPr lang="tr-TR" sz="1000" b="0" dirty="0">
                <a:latin typeface="Roboto" pitchFamily="2" charset="0"/>
                <a:ea typeface="Roboto" pitchFamily="2" charset="0"/>
                <a:cs typeface="Arial" pitchFamily="34" charset="0"/>
              </a:rPr>
              <a:t>Bununla birlikte deprem sonrasında </a:t>
            </a:r>
            <a:r>
              <a:rPr lang="tr-TR" sz="1000" b="1" dirty="0">
                <a:latin typeface="Roboto" pitchFamily="2" charset="0"/>
                <a:ea typeface="Roboto" pitchFamily="2" charset="0"/>
                <a:cs typeface="Arial" pitchFamily="34" charset="0"/>
              </a:rPr>
              <a:t>yoğunluk nedeniyle sağlık hizmetleri aksayabilir. Bu nedenle ilk yardım bilgi ve becerisi kazanın. </a:t>
            </a:r>
          </a:p>
          <a:p>
            <a:pPr marL="0" marR="0" lvl="0" indent="0" algn="just" defTabSz="990478" rtl="0" eaLnBrk="1" fontAlgn="auto" latinLnBrk="0" hangingPunct="1">
              <a:lnSpc>
                <a:spcPct val="100000"/>
              </a:lnSpc>
              <a:spcBef>
                <a:spcPts val="0"/>
              </a:spcBef>
              <a:spcAft>
                <a:spcPts val="600"/>
              </a:spcAft>
              <a:buClrTx/>
              <a:buSzTx/>
              <a:buFontTx/>
              <a:buNone/>
              <a:tabLst/>
              <a:defRPr/>
            </a:pPr>
            <a:r>
              <a:rPr lang="tr-TR" sz="1000" b="0" kern="1200" baseline="0" dirty="0">
                <a:latin typeface="Roboto" pitchFamily="2" charset="0"/>
                <a:ea typeface="Roboto" pitchFamily="2" charset="0"/>
                <a:cs typeface="+mn-cs"/>
              </a:rPr>
              <a:t>Ayrıca </a:t>
            </a:r>
            <a:r>
              <a:rPr lang="tr-TR" sz="1000" b="1" kern="1200" baseline="0" dirty="0">
                <a:latin typeface="Roboto" pitchFamily="2" charset="0"/>
                <a:ea typeface="Roboto" pitchFamily="2" charset="0"/>
                <a:cs typeface="+mn-cs"/>
              </a:rPr>
              <a:t>d</a:t>
            </a:r>
            <a:r>
              <a:rPr lang="tr-TR" sz="1000" b="1" dirty="0">
                <a:latin typeface="Roboto" pitchFamily="2" charset="0"/>
                <a:ea typeface="Roboto" pitchFamily="2" charset="0"/>
              </a:rPr>
              <a:t>eprem sonrasında çıkabilecek olası yangınlara dikkat edin. Eğer müdahale gerektirecek bir durum görürseniz, hazırladığınız plana göre hareket edin.</a:t>
            </a:r>
          </a:p>
          <a:p>
            <a:pPr algn="just">
              <a:defRPr/>
            </a:pPr>
            <a:endParaRPr lang="tr-TR" sz="1000" dirty="0">
              <a:latin typeface="Roboto" pitchFamily="2" charset="0"/>
              <a:ea typeface="Roboto" pitchFamily="2" charset="0"/>
            </a:endParaRPr>
          </a:p>
          <a:p>
            <a:pPr marL="0" marR="0" lvl="0" indent="0" algn="just" defTabSz="914400" rtl="0" eaLnBrk="1" fontAlgn="auto" latinLnBrk="0" hangingPunct="1">
              <a:lnSpc>
                <a:spcPct val="100000"/>
              </a:lnSpc>
              <a:spcBef>
                <a:spcPts val="0"/>
              </a:spcBef>
              <a:spcAft>
                <a:spcPts val="300"/>
              </a:spcAft>
              <a:buClrTx/>
              <a:buSzTx/>
              <a:buFontTx/>
              <a:buNone/>
              <a:tabLst/>
              <a:defRPr/>
            </a:pPr>
            <a:r>
              <a:rPr lang="tr-TR" sz="900" b="1" i="1" u="sng" dirty="0">
                <a:latin typeface="Roboto" pitchFamily="2" charset="0"/>
                <a:ea typeface="Roboto" pitchFamily="2" charset="0"/>
              </a:rPr>
              <a:t>Bilgi Notu:</a:t>
            </a:r>
          </a:p>
          <a:p>
            <a:pPr algn="just" eaLnBrk="1" hangingPunct="1">
              <a:spcAft>
                <a:spcPts val="300"/>
              </a:spcAft>
              <a:defRPr/>
            </a:pPr>
            <a:r>
              <a:rPr lang="tr-TR" sz="1000" i="1" kern="1200" dirty="0">
                <a:solidFill>
                  <a:schemeClr val="tx1"/>
                </a:solidFill>
                <a:latin typeface="Roboto" pitchFamily="2" charset="0"/>
                <a:ea typeface="Roboto" pitchFamily="2" charset="0"/>
                <a:cs typeface="+mn-cs"/>
              </a:rPr>
              <a:t>Sarsıntı sonrası çıkabilecek ikinci tehlikelerden en önemlisi </a:t>
            </a:r>
            <a:r>
              <a:rPr lang="tr-TR" sz="1000" b="1" i="1" kern="1200" dirty="0">
                <a:solidFill>
                  <a:schemeClr val="tx1"/>
                </a:solidFill>
                <a:latin typeface="Roboto" pitchFamily="2" charset="0"/>
                <a:ea typeface="Roboto" pitchFamily="2" charset="0"/>
                <a:cs typeface="+mn-cs"/>
              </a:rPr>
              <a:t>yangındır.</a:t>
            </a:r>
            <a:r>
              <a:rPr lang="tr-TR" sz="1000" i="1" kern="1200" dirty="0">
                <a:solidFill>
                  <a:schemeClr val="tx1"/>
                </a:solidFill>
                <a:latin typeface="Roboto" pitchFamily="2" charset="0"/>
                <a:ea typeface="Roboto" pitchFamily="2" charset="0"/>
                <a:cs typeface="+mn-cs"/>
              </a:rPr>
              <a:t>  Depremden sonra ortaya çıkabilecek yangın gibi tehlikelere karşı önlem alınmadığında, bu tehlikeler ikincil afete dönüşebilir.</a:t>
            </a:r>
          </a:p>
          <a:p>
            <a:pPr algn="just" eaLnBrk="1" hangingPunct="1">
              <a:spcAft>
                <a:spcPts val="300"/>
              </a:spcAft>
              <a:defRPr/>
            </a:pPr>
            <a:r>
              <a:rPr lang="tr-TR" sz="1000" i="1" kern="1200" dirty="0">
                <a:solidFill>
                  <a:schemeClr val="tx1"/>
                </a:solidFill>
                <a:latin typeface="Roboto" pitchFamily="2" charset="0"/>
                <a:ea typeface="Roboto" pitchFamily="2" charset="0"/>
                <a:cs typeface="+mn-cs"/>
              </a:rPr>
              <a:t>Örneğin; 1995 </a:t>
            </a:r>
            <a:r>
              <a:rPr lang="tr-TR" sz="1000" i="1" kern="1200" dirty="0" err="1">
                <a:solidFill>
                  <a:schemeClr val="tx1"/>
                </a:solidFill>
                <a:latin typeface="Roboto" pitchFamily="2" charset="0"/>
                <a:ea typeface="Roboto" pitchFamily="2" charset="0"/>
                <a:cs typeface="+mn-cs"/>
              </a:rPr>
              <a:t>Kobe</a:t>
            </a:r>
            <a:r>
              <a:rPr lang="tr-TR" sz="1000" i="1" kern="1200" dirty="0">
                <a:solidFill>
                  <a:schemeClr val="tx1"/>
                </a:solidFill>
                <a:latin typeface="Roboto" pitchFamily="2" charset="0"/>
                <a:ea typeface="Roboto" pitchFamily="2" charset="0"/>
                <a:cs typeface="+mn-cs"/>
              </a:rPr>
              <a:t> Depremi’nde ölenlerin çoğu deprem sonrası kente elektrik verildiğinde doğalgaz hatlarının zarar görmesine</a:t>
            </a:r>
            <a:r>
              <a:rPr lang="tr-TR" sz="1000" i="1" kern="1200" baseline="0" dirty="0">
                <a:solidFill>
                  <a:schemeClr val="tx1"/>
                </a:solidFill>
                <a:latin typeface="Roboto" pitchFamily="2" charset="0"/>
                <a:ea typeface="Roboto" pitchFamily="2" charset="0"/>
                <a:cs typeface="+mn-cs"/>
              </a:rPr>
              <a:t> bağlı </a:t>
            </a:r>
            <a:r>
              <a:rPr lang="tr-TR" sz="1000" i="1" kern="1200" dirty="0">
                <a:solidFill>
                  <a:schemeClr val="tx1"/>
                </a:solidFill>
                <a:latin typeface="Roboto" pitchFamily="2" charset="0"/>
                <a:ea typeface="Roboto" pitchFamily="2" charset="0"/>
                <a:cs typeface="+mn-cs"/>
              </a:rPr>
              <a:t>çıkan yangınlarda hayatını kaybetmiştir.</a:t>
            </a:r>
          </a:p>
        </p:txBody>
      </p:sp>
      <p:sp>
        <p:nvSpPr>
          <p:cNvPr id="4" name="Slayt Numarası Yer Tutucusu 3"/>
          <p:cNvSpPr>
            <a:spLocks noGrp="1"/>
          </p:cNvSpPr>
          <p:nvPr>
            <p:ph type="sldNum" sz="quarter" idx="5"/>
          </p:nvPr>
        </p:nvSpPr>
        <p:spPr/>
        <p:txBody>
          <a:bodyPr/>
          <a:lstStyle/>
          <a:p>
            <a:fld id="{4998BAFA-7B26-44C2-9B69-5F7639683827}" type="slidenum">
              <a:rPr lang="tr-TR" smtClean="0"/>
              <a:t>41</a:t>
            </a:fld>
            <a:endParaRPr lang="tr-TR"/>
          </a:p>
        </p:txBody>
      </p:sp>
    </p:spTree>
    <p:extLst>
      <p:ext uri="{BB962C8B-B14F-4D97-AF65-F5344CB8AC3E}">
        <p14:creationId xmlns:p14="http://schemas.microsoft.com/office/powerpoint/2010/main" val="8521540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spcAft>
                <a:spcPts val="600"/>
              </a:spcAft>
            </a:pPr>
            <a:r>
              <a:rPr lang="tr-TR" sz="1000" b="1" kern="1200" baseline="0" dirty="0">
                <a:solidFill>
                  <a:schemeClr val="tx1"/>
                </a:solidFill>
                <a:latin typeface="Roboto" panose="02000000000000000000" pitchFamily="2" charset="0"/>
                <a:ea typeface="Roboto" panose="02000000000000000000" pitchFamily="2" charset="0"/>
              </a:rPr>
              <a:t>Önerilen Süre: 50 sn.</a:t>
            </a:r>
          </a:p>
          <a:p>
            <a:pPr algn="just"/>
            <a:endParaRPr lang="tr-TR" sz="1000" b="1" kern="1200" baseline="0" dirty="0">
              <a:solidFill>
                <a:schemeClr val="tx1"/>
              </a:solidFill>
              <a:latin typeface="Roboto" panose="02000000000000000000" pitchFamily="2" charset="0"/>
              <a:ea typeface="Roboto" panose="02000000000000000000" pitchFamily="2" charset="0"/>
            </a:endParaRPr>
          </a:p>
          <a:p>
            <a:pPr marL="252000" indent="-180000" algn="just" eaLnBrk="1" fontAlgn="auto" hangingPunct="1">
              <a:spcBef>
                <a:spcPct val="0"/>
              </a:spcBef>
              <a:spcAft>
                <a:spcPts val="300"/>
              </a:spcAft>
              <a:buFont typeface="Arial" panose="020B0604020202020204" pitchFamily="34" charset="0"/>
              <a:buChar char="•"/>
              <a:defRPr/>
            </a:pPr>
            <a:r>
              <a:rPr lang="tr-TR" sz="1000" i="0" dirty="0">
                <a:latin typeface="Roboto" panose="02000000000000000000" pitchFamily="2" charset="0"/>
                <a:ea typeface="Roboto" panose="02000000000000000000" pitchFamily="2" charset="0"/>
              </a:rPr>
              <a:t>Çoğunlukla </a:t>
            </a:r>
            <a:r>
              <a:rPr lang="tr-TR" sz="1000" i="0" dirty="0" err="1">
                <a:latin typeface="Roboto" panose="02000000000000000000" pitchFamily="2" charset="0"/>
                <a:ea typeface="Roboto" panose="02000000000000000000" pitchFamily="2" charset="0"/>
              </a:rPr>
              <a:t>tsunaminin</a:t>
            </a:r>
            <a:r>
              <a:rPr lang="tr-TR" sz="1000" i="0" dirty="0">
                <a:latin typeface="Roboto" panose="02000000000000000000" pitchFamily="2" charset="0"/>
                <a:ea typeface="Roboto" panose="02000000000000000000" pitchFamily="2" charset="0"/>
              </a:rPr>
              <a:t> yaklaştığının ilk işareti büyük bir su duvarı değil, denizin ani olarak geri çekilmesidir. </a:t>
            </a:r>
            <a:r>
              <a:rPr lang="tr-TR" sz="1000" i="0" dirty="0" err="1">
                <a:latin typeface="Roboto" panose="02000000000000000000" pitchFamily="2" charset="0"/>
                <a:ea typeface="Roboto" panose="02000000000000000000" pitchFamily="2" charset="0"/>
              </a:rPr>
              <a:t>Tsunamiden</a:t>
            </a:r>
            <a:r>
              <a:rPr lang="tr-TR" sz="1000" i="0" dirty="0">
                <a:latin typeface="Roboto" pitchFamily="2" charset="0"/>
                <a:ea typeface="Roboto" pitchFamily="2" charset="0"/>
              </a:rPr>
              <a:t> korunmak için şunları yapın:</a:t>
            </a:r>
          </a:p>
          <a:p>
            <a:pPr marL="252000" indent="-180000" algn="just" eaLnBrk="1" fontAlgn="auto" hangingPunct="1">
              <a:spcBef>
                <a:spcPct val="0"/>
              </a:spcBef>
              <a:spcAft>
                <a:spcPts val="300"/>
              </a:spcAft>
              <a:buFont typeface="Arial" panose="020B0604020202020204" pitchFamily="34" charset="0"/>
              <a:buChar char="•"/>
              <a:defRPr/>
            </a:pPr>
            <a:r>
              <a:rPr lang="tr-TR" sz="1000" i="0" dirty="0">
                <a:latin typeface="Roboto" pitchFamily="2" charset="0"/>
                <a:ea typeface="Roboto" pitchFamily="2" charset="0"/>
              </a:rPr>
              <a:t>Tehlikeyi hissettiğinizde hemen ve hızla yüksek yerlere doğru gidip deniz kıyısından uzaklaşın.</a:t>
            </a:r>
          </a:p>
          <a:p>
            <a:pPr marL="252000" indent="-180000" algn="just" eaLnBrk="1" fontAlgn="auto" hangingPunct="1">
              <a:spcBef>
                <a:spcPct val="0"/>
              </a:spcBef>
              <a:spcAft>
                <a:spcPts val="300"/>
              </a:spcAft>
              <a:buFont typeface="Arial" panose="020B0604020202020204" pitchFamily="34" charset="0"/>
              <a:buChar char="•"/>
              <a:defRPr/>
            </a:pPr>
            <a:r>
              <a:rPr lang="tr-TR" sz="1000" i="0" dirty="0">
                <a:latin typeface="Roboto" pitchFamily="2" charset="0"/>
                <a:ea typeface="Roboto" pitchFamily="2" charset="0"/>
              </a:rPr>
              <a:t>Depremden sonra olası bir </a:t>
            </a:r>
            <a:r>
              <a:rPr lang="tr-TR" sz="1000" i="0" dirty="0" err="1">
                <a:latin typeface="Roboto" panose="02000000000000000000" pitchFamily="2" charset="0"/>
                <a:ea typeface="Roboto" panose="02000000000000000000" pitchFamily="2" charset="0"/>
              </a:rPr>
              <a:t>tsunami</a:t>
            </a:r>
            <a:r>
              <a:rPr lang="tr-TR" sz="1000" i="0" dirty="0">
                <a:latin typeface="Roboto" pitchFamily="2" charset="0"/>
                <a:ea typeface="Roboto" pitchFamily="2" charset="0"/>
              </a:rPr>
              <a:t> uyarısı için radyo dinleyin ve uyarı yapıldığında deniz kıyısından yüksek yerlere doğru uzaklaşın.</a:t>
            </a:r>
          </a:p>
          <a:p>
            <a:pPr marL="252000" indent="-180000" algn="just" eaLnBrk="1" fontAlgn="auto" hangingPunct="1">
              <a:spcBef>
                <a:spcPct val="0"/>
              </a:spcBef>
              <a:spcAft>
                <a:spcPts val="300"/>
              </a:spcAft>
              <a:buFont typeface="Arial" panose="020B0604020202020204" pitchFamily="34" charset="0"/>
              <a:buChar char="•"/>
              <a:defRPr/>
            </a:pPr>
            <a:r>
              <a:rPr lang="tr-TR" sz="1000" i="0" dirty="0" err="1">
                <a:latin typeface="Roboto" panose="02000000000000000000" pitchFamily="2" charset="0"/>
                <a:ea typeface="Roboto" panose="02000000000000000000" pitchFamily="2" charset="0"/>
              </a:rPr>
              <a:t>Tsunamide</a:t>
            </a:r>
            <a:r>
              <a:rPr lang="tr-TR" sz="1000" i="0" dirty="0">
                <a:latin typeface="Roboto" panose="02000000000000000000" pitchFamily="2" charset="0"/>
                <a:ea typeface="Roboto" panose="02000000000000000000" pitchFamily="2" charset="0"/>
              </a:rPr>
              <a:t> denizde ve kıyıya dönemeyecek durumdaysanız kıyıdan uzaklaşarak derinliği 50 m ve üzerinde olduğu yerlere gidin.</a:t>
            </a:r>
          </a:p>
          <a:p>
            <a:pPr marL="252000" indent="-180000" algn="just" eaLnBrk="1" fontAlgn="auto" hangingPunct="1">
              <a:spcBef>
                <a:spcPct val="0"/>
              </a:spcBef>
              <a:spcAft>
                <a:spcPts val="300"/>
              </a:spcAft>
              <a:buFont typeface="Arial" panose="020B0604020202020204" pitchFamily="34" charset="0"/>
              <a:buChar char="•"/>
              <a:defRPr/>
            </a:pPr>
            <a:r>
              <a:rPr lang="tr-TR" sz="1000" i="0" dirty="0" err="1">
                <a:latin typeface="Roboto" panose="02000000000000000000" pitchFamily="2" charset="0"/>
                <a:ea typeface="Roboto" panose="02000000000000000000" pitchFamily="2" charset="0"/>
              </a:rPr>
              <a:t>Tsunaminin</a:t>
            </a:r>
            <a:r>
              <a:rPr lang="tr-TR" sz="1000" i="0" dirty="0">
                <a:latin typeface="Roboto" panose="02000000000000000000" pitchFamily="2" charset="0"/>
                <a:ea typeface="Roboto" panose="02000000000000000000" pitchFamily="2" charset="0"/>
              </a:rPr>
              <a:t> ilk dalgası geldikten sonra tehlikenin geçtiğini sanmayın; bazen ikinci dalga ilkinden daha büyük ve yıkıcı olabilir. "Tehlike geçti!" denilene kadar kıyılara yaklaşmayın.</a:t>
            </a:r>
          </a:p>
          <a:p>
            <a:pPr marL="252000" indent="-180000" algn="just" eaLnBrk="1" fontAlgn="auto" hangingPunct="1">
              <a:spcBef>
                <a:spcPct val="0"/>
              </a:spcBef>
              <a:spcAft>
                <a:spcPts val="300"/>
              </a:spcAft>
              <a:buFont typeface="Arial" panose="020B0604020202020204" pitchFamily="34" charset="0"/>
              <a:buChar char="•"/>
              <a:defRPr/>
            </a:pPr>
            <a:r>
              <a:rPr lang="tr-TR" sz="1000" b="1" i="0" dirty="0" err="1">
                <a:latin typeface="Roboto" panose="02000000000000000000" pitchFamily="2" charset="0"/>
                <a:ea typeface="Roboto" panose="02000000000000000000" pitchFamily="2" charset="0"/>
              </a:rPr>
              <a:t>Tsunaminin</a:t>
            </a:r>
            <a:r>
              <a:rPr lang="tr-TR" sz="1000" b="1" i="0" dirty="0">
                <a:latin typeface="Roboto" panose="02000000000000000000" pitchFamily="2" charset="0"/>
                <a:ea typeface="Roboto" panose="02000000000000000000" pitchFamily="2" charset="0"/>
              </a:rPr>
              <a:t> karadaki hızı, insanın koşma hızından daha fazladır. Bu nedenle merak ederek </a:t>
            </a:r>
            <a:r>
              <a:rPr lang="tr-TR" sz="1000" b="1" i="0" dirty="0" err="1">
                <a:latin typeface="Roboto" panose="02000000000000000000" pitchFamily="2" charset="0"/>
                <a:ea typeface="Roboto" panose="02000000000000000000" pitchFamily="2" charset="0"/>
              </a:rPr>
              <a:t>tsunami</a:t>
            </a:r>
            <a:r>
              <a:rPr lang="tr-TR" sz="1000" b="1" i="0" dirty="0">
                <a:latin typeface="Roboto" panose="02000000000000000000" pitchFamily="2" charset="0"/>
                <a:ea typeface="Roboto" panose="02000000000000000000" pitchFamily="2" charset="0"/>
              </a:rPr>
              <a:t> tehlikesi olan kıyılara gitmeyin.</a:t>
            </a:r>
            <a:endParaRPr lang="tr-TR" sz="1000" i="0" dirty="0">
              <a:latin typeface="Roboto" panose="02000000000000000000" pitchFamily="2" charset="0"/>
              <a:ea typeface="Roboto" panose="02000000000000000000" pitchFamily="2" charset="0"/>
            </a:endParaRPr>
          </a:p>
          <a:p>
            <a:pPr algn="just"/>
            <a:endParaRPr lang="tr-TR" sz="1000" b="1" i="0" kern="1200" dirty="0">
              <a:solidFill>
                <a:schemeClr val="tx1"/>
              </a:solidFill>
              <a:effectLst/>
              <a:latin typeface="Roboto" panose="02000000000000000000" pitchFamily="2" charset="0"/>
              <a:ea typeface="Roboto" panose="02000000000000000000" pitchFamily="2" charset="0"/>
            </a:endParaRPr>
          </a:p>
          <a:p>
            <a:pPr marL="0" marR="0" lvl="0" indent="0" algn="just" defTabSz="914400" rtl="0" eaLnBrk="1" fontAlgn="auto" latinLnBrk="0" hangingPunct="1">
              <a:lnSpc>
                <a:spcPct val="100000"/>
              </a:lnSpc>
              <a:spcBef>
                <a:spcPts val="0"/>
              </a:spcBef>
              <a:spcAft>
                <a:spcPts val="300"/>
              </a:spcAft>
              <a:buClrTx/>
              <a:buSzTx/>
              <a:buFontTx/>
              <a:buNone/>
              <a:tabLst/>
              <a:defRPr/>
            </a:pPr>
            <a:r>
              <a:rPr lang="tr-TR" sz="900" b="1" i="1" u="sng" dirty="0">
                <a:latin typeface="Roboto" panose="02000000000000000000" pitchFamily="2" charset="0"/>
                <a:ea typeface="Roboto" panose="02000000000000000000" pitchFamily="2" charset="0"/>
              </a:rPr>
              <a:t>Bilgi Notu:</a:t>
            </a:r>
          </a:p>
          <a:p>
            <a:pPr algn="just">
              <a:spcAft>
                <a:spcPts val="300"/>
              </a:spcAft>
            </a:pPr>
            <a:r>
              <a:rPr lang="tr-TR" sz="900" b="0" i="0" kern="1200" dirty="0" err="1">
                <a:solidFill>
                  <a:schemeClr val="tx1"/>
                </a:solidFill>
                <a:effectLst/>
                <a:latin typeface="Roboto" panose="02000000000000000000" pitchFamily="2" charset="0"/>
                <a:ea typeface="Roboto" panose="02000000000000000000" pitchFamily="2" charset="0"/>
              </a:rPr>
              <a:t>Tsunaminin</a:t>
            </a:r>
            <a:r>
              <a:rPr lang="tr-TR" sz="900" b="0" i="0" kern="1200" dirty="0">
                <a:solidFill>
                  <a:schemeClr val="tx1"/>
                </a:solidFill>
                <a:effectLst/>
                <a:latin typeface="Roboto" panose="02000000000000000000" pitchFamily="2" charset="0"/>
                <a:ea typeface="Roboto" panose="02000000000000000000" pitchFamily="2" charset="0"/>
              </a:rPr>
              <a:t> deniz kıyısına ilk gelişi su düzeyinin anormal biçimde(depremin büyüklüğüne, oluş şekline ve türüne ve deniz durumuna göre yaklaşık 10-15 dakika içerisinde) yükselmesi ya da çökmesiyle kendini belli eder. </a:t>
            </a:r>
            <a:r>
              <a:rPr lang="tr-TR" sz="900" b="0" i="0" kern="1200" dirty="0" err="1">
                <a:solidFill>
                  <a:schemeClr val="tx1"/>
                </a:solidFill>
                <a:effectLst/>
                <a:latin typeface="Roboto" panose="02000000000000000000" pitchFamily="2" charset="0"/>
                <a:ea typeface="Roboto" panose="02000000000000000000" pitchFamily="2" charset="0"/>
              </a:rPr>
              <a:t>Tsunaminin</a:t>
            </a:r>
            <a:r>
              <a:rPr lang="tr-TR" sz="900" b="0" i="0" kern="1200" dirty="0">
                <a:solidFill>
                  <a:schemeClr val="tx1"/>
                </a:solidFill>
                <a:effectLst/>
                <a:latin typeface="Roboto" panose="02000000000000000000" pitchFamily="2" charset="0"/>
                <a:ea typeface="Roboto" panose="02000000000000000000" pitchFamily="2" charset="0"/>
              </a:rPr>
              <a:t> bu öncü zayıf ilk dalgası, arkasından gelecek olan iki ya da üç kuvvetli dalganın habercisidir. Bu durumda yapılacak tek şey; kıyıdan uzaklaşmaktır. Deniz içerisinde seyir halinde bulunanlar ise kıyıdan uzaklara, derin sulara giderek dalganın kendilerine ve deniz taşıtına vereceği zararı azaltabilir hatta önleyebilir. Deniz kıyısında olanların ise, denizden uzaklara ve yükseklere gitmeleri gerekmektedir.</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tr-TR" sz="1000" dirty="0">
              <a:latin typeface="Roboto" panose="02000000000000000000" pitchFamily="2" charset="0"/>
              <a:ea typeface="Roboto" panose="02000000000000000000" pitchFamily="2" charset="0"/>
            </a:endParaRPr>
          </a:p>
        </p:txBody>
      </p:sp>
      <p:sp>
        <p:nvSpPr>
          <p:cNvPr id="4" name="Slayt Numarası Yer Tutucusu 3"/>
          <p:cNvSpPr>
            <a:spLocks noGrp="1"/>
          </p:cNvSpPr>
          <p:nvPr>
            <p:ph type="sldNum" sz="quarter" idx="5"/>
          </p:nvPr>
        </p:nvSpPr>
        <p:spPr/>
        <p:txBody>
          <a:bodyPr/>
          <a:lstStyle/>
          <a:p>
            <a:fld id="{4998BAFA-7B26-44C2-9B69-5F7639683827}" type="slidenum">
              <a:rPr lang="tr-TR" smtClean="0"/>
              <a:t>42</a:t>
            </a:fld>
            <a:endParaRPr lang="tr-TR"/>
          </a:p>
        </p:txBody>
      </p:sp>
    </p:spTree>
    <p:extLst>
      <p:ext uri="{BB962C8B-B14F-4D97-AF65-F5344CB8AC3E}">
        <p14:creationId xmlns:p14="http://schemas.microsoft.com/office/powerpoint/2010/main" val="3540093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eaLnBrk="1" hangingPunct="1">
              <a:lnSpc>
                <a:spcPct val="80000"/>
              </a:lnSpc>
              <a:spcBef>
                <a:spcPct val="0"/>
              </a:spcBef>
              <a:buFont typeface="Arial" pitchFamily="34" charset="0"/>
              <a:buNone/>
              <a:defRPr/>
            </a:pPr>
            <a:r>
              <a:rPr lang="tr-TR" sz="1000" b="1" kern="1200" dirty="0">
                <a:solidFill>
                  <a:schemeClr val="tx1"/>
                </a:solidFill>
                <a:latin typeface="Roboto" pitchFamily="2" charset="0"/>
                <a:ea typeface="Roboto" pitchFamily="2" charset="0"/>
                <a:cs typeface="+mn-cs"/>
              </a:rPr>
              <a:t>Önerilen Süre: 45 sn.</a:t>
            </a:r>
            <a:r>
              <a:rPr lang="tr-TR" sz="1000" b="1" kern="1200" baseline="0" dirty="0">
                <a:solidFill>
                  <a:schemeClr val="tx1"/>
                </a:solidFill>
                <a:latin typeface="Roboto" pitchFamily="2" charset="0"/>
                <a:ea typeface="Roboto" pitchFamily="2" charset="0"/>
                <a:cs typeface="+mn-cs"/>
              </a:rPr>
              <a:t> </a:t>
            </a:r>
          </a:p>
          <a:p>
            <a:pPr marL="0" marR="0" lvl="0" indent="0" algn="l" defTabSz="914400" rtl="0" eaLnBrk="1" fontAlgn="auto" latinLnBrk="0" hangingPunct="1">
              <a:lnSpc>
                <a:spcPct val="90000"/>
              </a:lnSpc>
              <a:spcAft>
                <a:spcPts val="600"/>
              </a:spcAft>
              <a:buClrTx/>
              <a:buSzTx/>
              <a:buFontTx/>
              <a:buNone/>
              <a:tabLst/>
              <a:defRPr/>
            </a:pPr>
            <a:r>
              <a:rPr lang="tr-TR" altLang="tr-TR" sz="1000" b="1" i="1" dirty="0">
                <a:latin typeface="Roboto" pitchFamily="2" charset="0"/>
                <a:ea typeface="Roboto" pitchFamily="2" charset="0"/>
              </a:rPr>
              <a:t>Slayt animasyonu tıklayınca başlar, sessizdir.</a:t>
            </a:r>
            <a:endParaRPr lang="tr-TR" altLang="tr-TR" sz="1000" i="1" dirty="0">
              <a:latin typeface="Roboto" pitchFamily="2" charset="0"/>
              <a:ea typeface="Roboto" pitchFamily="2" charset="0"/>
            </a:endParaRPr>
          </a:p>
          <a:p>
            <a:endParaRPr lang="tr-TR" sz="1000" b="1" kern="1200" dirty="0">
              <a:solidFill>
                <a:schemeClr val="tx1"/>
              </a:solidFill>
              <a:latin typeface="Roboto" pitchFamily="2" charset="0"/>
              <a:ea typeface="Roboto" pitchFamily="2" charset="0"/>
              <a:cs typeface="+mn-cs"/>
            </a:endParaRPr>
          </a:p>
          <a:p>
            <a:pPr algn="just">
              <a:spcAft>
                <a:spcPts val="600"/>
              </a:spcAft>
            </a:pPr>
            <a:r>
              <a:rPr lang="tr-TR" sz="1000" kern="1200" dirty="0">
                <a:solidFill>
                  <a:schemeClr val="tx1"/>
                </a:solidFill>
                <a:latin typeface="Roboto" pitchFamily="2" charset="0"/>
                <a:ea typeface="Roboto" pitchFamily="2" charset="0"/>
                <a:cs typeface="+mn-cs"/>
              </a:rPr>
              <a:t>Yangın sonrasında yapılması gerekenlere baktığımızda;</a:t>
            </a:r>
            <a:endParaRPr lang="tr-TR" sz="1000" b="1" kern="1200" dirty="0">
              <a:solidFill>
                <a:schemeClr val="tx1"/>
              </a:solidFill>
              <a:latin typeface="Roboto" pitchFamily="2" charset="0"/>
              <a:ea typeface="Roboto" pitchFamily="2" charset="0"/>
              <a:cs typeface="+mn-cs"/>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b="1" u="sng" dirty="0">
                <a:solidFill>
                  <a:schemeClr val="tx2"/>
                </a:solidFill>
                <a:latin typeface="Roboto" pitchFamily="2" charset="0"/>
                <a:ea typeface="Roboto" pitchFamily="2" charset="0"/>
              </a:rPr>
              <a:t>Tıklayın;</a:t>
            </a:r>
          </a:p>
          <a:p>
            <a:pPr lvl="0" algn="just">
              <a:spcAft>
                <a:spcPts val="600"/>
              </a:spcAft>
            </a:pPr>
            <a:r>
              <a:rPr lang="tr-TR" sz="1000" kern="1200" dirty="0">
                <a:solidFill>
                  <a:schemeClr val="tx1"/>
                </a:solidFill>
                <a:latin typeface="Roboto" pitchFamily="2" charset="0"/>
                <a:ea typeface="Roboto" pitchFamily="2" charset="0"/>
                <a:cs typeface="+mn-cs"/>
              </a:rPr>
              <a:t>İtfaiyeden evinize girmenin güvenli olup olmadığını öğrenin. </a:t>
            </a:r>
          </a:p>
          <a:p>
            <a:pPr marL="0" marR="0" lvl="0" indent="0" algn="just"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tr-TR" sz="1000" b="1" u="sng" dirty="0">
                <a:solidFill>
                  <a:schemeClr val="tx2"/>
                </a:solidFill>
                <a:latin typeface="Roboto" pitchFamily="2" charset="0"/>
                <a:ea typeface="Roboto" pitchFamily="2" charset="0"/>
              </a:rPr>
              <a:t>Tıklayın;</a:t>
            </a:r>
          </a:p>
          <a:p>
            <a:pPr lvl="0" algn="just">
              <a:spcAft>
                <a:spcPts val="600"/>
              </a:spcAft>
            </a:pPr>
            <a:r>
              <a:rPr lang="tr-TR" sz="1000" kern="1200" dirty="0">
                <a:solidFill>
                  <a:schemeClr val="tx1"/>
                </a:solidFill>
                <a:latin typeface="Roboto" pitchFamily="2" charset="0"/>
                <a:ea typeface="Roboto" pitchFamily="2" charset="0"/>
                <a:cs typeface="+mn-cs"/>
              </a:rPr>
              <a:t>Yangının neden olduğu yapısal hasarlara karşı çok dikkatli olun.</a:t>
            </a:r>
          </a:p>
          <a:p>
            <a:pPr marL="0" marR="0" lvl="0" indent="0" algn="just"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tr-TR" sz="1000" b="1" u="sng" dirty="0">
                <a:solidFill>
                  <a:schemeClr val="tx2"/>
                </a:solidFill>
                <a:latin typeface="Roboto" pitchFamily="2" charset="0"/>
                <a:ea typeface="Roboto" pitchFamily="2" charset="0"/>
              </a:rPr>
              <a:t>Tıklayın;</a:t>
            </a:r>
          </a:p>
          <a:p>
            <a:pPr lvl="0" algn="just">
              <a:spcAft>
                <a:spcPts val="600"/>
              </a:spcAft>
            </a:pPr>
            <a:r>
              <a:rPr lang="tr-TR" sz="1000" kern="1200" dirty="0">
                <a:solidFill>
                  <a:schemeClr val="tx1"/>
                </a:solidFill>
                <a:latin typeface="Roboto" pitchFamily="2" charset="0"/>
                <a:ea typeface="Roboto" pitchFamily="2" charset="0"/>
                <a:cs typeface="+mn-cs"/>
              </a:rPr>
              <a:t>Yetkililer beyan etmeden günlük hayatta kullandığınız elektrik, su, doğalgaz gibi </a:t>
            </a:r>
            <a:r>
              <a:rPr lang="tr-TR" sz="1000" kern="1200" dirty="0" err="1">
                <a:solidFill>
                  <a:schemeClr val="tx1"/>
                </a:solidFill>
                <a:latin typeface="Roboto" pitchFamily="2" charset="0"/>
                <a:ea typeface="Roboto" pitchFamily="2" charset="0"/>
                <a:cs typeface="+mn-cs"/>
              </a:rPr>
              <a:t>tesisatlara</a:t>
            </a:r>
            <a:r>
              <a:rPr lang="tr-TR" sz="1000" kern="1200" dirty="0">
                <a:solidFill>
                  <a:schemeClr val="tx1"/>
                </a:solidFill>
                <a:latin typeface="Roboto" pitchFamily="2" charset="0"/>
                <a:ea typeface="Roboto" pitchFamily="2" charset="0"/>
                <a:cs typeface="+mn-cs"/>
              </a:rPr>
              <a:t> kendi başınıza asla MÜDAHALE ETMEYİN!</a:t>
            </a:r>
          </a:p>
          <a:p>
            <a:pPr marL="0" lvl="0" indent="0" algn="just">
              <a:spcAft>
                <a:spcPts val="600"/>
              </a:spcAft>
              <a:buFont typeface="Arial" panose="020B0604020202020204" pitchFamily="34" charset="0"/>
              <a:buNone/>
            </a:pPr>
            <a:r>
              <a:rPr lang="tr-TR" sz="1000" kern="1200" baseline="0" dirty="0">
                <a:solidFill>
                  <a:schemeClr val="tx1"/>
                </a:solidFill>
                <a:latin typeface="Roboto" pitchFamily="2" charset="0"/>
                <a:ea typeface="Roboto" pitchFamily="2" charset="0"/>
                <a:cs typeface="+mn-cs"/>
              </a:rPr>
              <a:t>Ayrıca; </a:t>
            </a:r>
          </a:p>
          <a:p>
            <a:pPr marL="171450" lvl="0" indent="-171450" algn="just">
              <a:spcAft>
                <a:spcPts val="300"/>
              </a:spcAft>
              <a:buFont typeface="Arial" panose="020B0604020202020204" pitchFamily="34" charset="0"/>
              <a:buChar char="•"/>
            </a:pPr>
            <a:r>
              <a:rPr lang="tr-TR" sz="1000" kern="1200" dirty="0">
                <a:solidFill>
                  <a:schemeClr val="tx1"/>
                </a:solidFill>
                <a:latin typeface="Roboto" pitchFamily="2" charset="0"/>
                <a:ea typeface="Roboto" pitchFamily="2" charset="0"/>
                <a:cs typeface="+mn-cs"/>
              </a:rPr>
              <a:t>Geçici barınma, gıda ve tedavi ihtiyacınız varsa Türk </a:t>
            </a:r>
            <a:r>
              <a:rPr lang="tr-TR" sz="1000" kern="1200" dirty="0" err="1">
                <a:solidFill>
                  <a:schemeClr val="tx1"/>
                </a:solidFill>
                <a:latin typeface="Roboto" pitchFamily="2" charset="0"/>
                <a:ea typeface="Roboto" pitchFamily="2" charset="0"/>
                <a:cs typeface="+mn-cs"/>
              </a:rPr>
              <a:t>Kızılayı</a:t>
            </a:r>
            <a:r>
              <a:rPr lang="tr-TR" sz="1000" kern="1200" dirty="0">
                <a:solidFill>
                  <a:schemeClr val="tx1"/>
                </a:solidFill>
                <a:latin typeface="Roboto" pitchFamily="2" charset="0"/>
                <a:ea typeface="Roboto" pitchFamily="2" charset="0"/>
                <a:cs typeface="+mn-cs"/>
              </a:rPr>
              <a:t> gibi afet hizmetleri veren kuruluşlarla irtibata geçin.</a:t>
            </a:r>
          </a:p>
          <a:p>
            <a:pPr marL="171450" lvl="0" indent="-171450" algn="just">
              <a:spcAft>
                <a:spcPts val="300"/>
              </a:spcAft>
              <a:buFont typeface="Arial" panose="020B0604020202020204" pitchFamily="34" charset="0"/>
              <a:buChar char="•"/>
            </a:pPr>
            <a:r>
              <a:rPr lang="tr-TR" sz="1000" kern="1200" dirty="0">
                <a:solidFill>
                  <a:schemeClr val="tx1"/>
                </a:solidFill>
                <a:latin typeface="Roboto" pitchFamily="2" charset="0"/>
                <a:ea typeface="Roboto" pitchFamily="2" charset="0"/>
                <a:cs typeface="+mn-cs"/>
              </a:rPr>
              <a:t>Sigortanız varsa sigorta şirketinizi arayın; yoksa yardımda bulunan sivil toplum kuruluşlarına başvurun.</a:t>
            </a:r>
          </a:p>
          <a:p>
            <a:endParaRPr lang="tr-TR" sz="1000" dirty="0">
              <a:latin typeface="Roboto" pitchFamily="2" charset="0"/>
              <a:ea typeface="Roboto" pitchFamily="2" charset="0"/>
            </a:endParaRPr>
          </a:p>
        </p:txBody>
      </p:sp>
      <p:sp>
        <p:nvSpPr>
          <p:cNvPr id="4" name="Slayt Numarası Yer Tutucusu 3"/>
          <p:cNvSpPr>
            <a:spLocks noGrp="1"/>
          </p:cNvSpPr>
          <p:nvPr>
            <p:ph type="sldNum" sz="quarter" idx="5"/>
          </p:nvPr>
        </p:nvSpPr>
        <p:spPr/>
        <p:txBody>
          <a:bodyPr/>
          <a:lstStyle/>
          <a:p>
            <a:fld id="{4998BAFA-7B26-44C2-9B69-5F7639683827}" type="slidenum">
              <a:rPr lang="tr-TR" smtClean="0"/>
              <a:t>43</a:t>
            </a:fld>
            <a:endParaRPr lang="tr-TR"/>
          </a:p>
        </p:txBody>
      </p:sp>
    </p:spTree>
    <p:extLst>
      <p:ext uri="{BB962C8B-B14F-4D97-AF65-F5344CB8AC3E}">
        <p14:creationId xmlns:p14="http://schemas.microsoft.com/office/powerpoint/2010/main" val="23471629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eaLnBrk="1" hangingPunct="1">
              <a:lnSpc>
                <a:spcPct val="80000"/>
              </a:lnSpc>
              <a:spcBef>
                <a:spcPct val="0"/>
              </a:spcBef>
              <a:buFont typeface="Arial" pitchFamily="34" charset="0"/>
              <a:buNone/>
              <a:defRPr/>
            </a:pPr>
            <a:r>
              <a:rPr lang="tr-TR" sz="1000" b="1" kern="1200" dirty="0">
                <a:solidFill>
                  <a:schemeClr val="tx1"/>
                </a:solidFill>
                <a:latin typeface="Roboto" pitchFamily="2" charset="0"/>
                <a:ea typeface="Roboto" pitchFamily="2" charset="0"/>
                <a:cs typeface="+mn-cs"/>
              </a:rPr>
              <a:t>Önerilen Süre: 1</a:t>
            </a:r>
            <a:r>
              <a:rPr lang="tr-TR" sz="1000" b="1" kern="1200" baseline="0" dirty="0">
                <a:solidFill>
                  <a:schemeClr val="tx1"/>
                </a:solidFill>
                <a:latin typeface="Roboto" pitchFamily="2" charset="0"/>
                <a:ea typeface="Roboto" pitchFamily="2" charset="0"/>
                <a:cs typeface="+mn-cs"/>
              </a:rPr>
              <a:t> dk. </a:t>
            </a:r>
          </a:p>
          <a:p>
            <a:pPr marL="0" marR="0" lvl="0" indent="0" algn="l" defTabSz="914400" rtl="0" eaLnBrk="1" fontAlgn="auto" latinLnBrk="0" hangingPunct="1">
              <a:lnSpc>
                <a:spcPct val="90000"/>
              </a:lnSpc>
              <a:spcBef>
                <a:spcPct val="0"/>
              </a:spcBef>
              <a:spcAft>
                <a:spcPts val="600"/>
              </a:spcAft>
              <a:buClrTx/>
              <a:buSzTx/>
              <a:buFontTx/>
              <a:buNone/>
              <a:tabLst/>
              <a:defRPr/>
            </a:pPr>
            <a:r>
              <a:rPr lang="tr-TR" altLang="tr-TR" sz="1000" b="1" i="1" dirty="0">
                <a:latin typeface="Roboto" pitchFamily="2" charset="0"/>
                <a:ea typeface="Roboto" pitchFamily="2" charset="0"/>
              </a:rPr>
              <a:t>Slayt animasyonu tıklayınca başlar, sessizdir.</a:t>
            </a:r>
            <a:endParaRPr lang="tr-TR" altLang="tr-TR" sz="1000" i="1" dirty="0">
              <a:latin typeface="Roboto" pitchFamily="2" charset="0"/>
              <a:ea typeface="Roboto" pitchFamily="2" charset="0"/>
            </a:endParaRPr>
          </a:p>
          <a:p>
            <a:pPr marL="252000" indent="-180000" algn="just">
              <a:spcAft>
                <a:spcPts val="300"/>
              </a:spcAft>
            </a:pPr>
            <a:endParaRPr lang="tr-TR" sz="1000" kern="1200" dirty="0">
              <a:solidFill>
                <a:schemeClr val="tx1"/>
              </a:solidFill>
              <a:latin typeface="Roboto" pitchFamily="2" charset="0"/>
              <a:ea typeface="Roboto" pitchFamily="2" charset="0"/>
              <a:cs typeface="+mn-cs"/>
            </a:endParaRPr>
          </a:p>
          <a:p>
            <a:pPr algn="just">
              <a:spcAft>
                <a:spcPts val="600"/>
              </a:spcAft>
            </a:pPr>
            <a:r>
              <a:rPr lang="tr-TR" sz="1000" kern="1200" dirty="0">
                <a:solidFill>
                  <a:schemeClr val="tx1"/>
                </a:solidFill>
                <a:latin typeface="Roboto" pitchFamily="2" charset="0"/>
                <a:ea typeface="Roboto" pitchFamily="2" charset="0"/>
                <a:cs typeface="+mn-cs"/>
              </a:rPr>
              <a:t>Sel/Taşkın sonrasında yapılması gerekenlere baktığımızda;</a:t>
            </a:r>
            <a:endParaRPr lang="tr-TR" sz="1000" b="1" kern="1200" baseline="0" dirty="0">
              <a:solidFill>
                <a:schemeClr val="tx1"/>
              </a:solidFill>
              <a:latin typeface="Roboto" pitchFamily="2" charset="0"/>
              <a:ea typeface="Roboto" pitchFamily="2" charset="0"/>
              <a:cs typeface="+mn-cs"/>
            </a:endParaRPr>
          </a:p>
          <a:p>
            <a:pPr lvl="0" algn="just">
              <a:spcAft>
                <a:spcPts val="600"/>
              </a:spcAft>
            </a:pPr>
            <a:r>
              <a:rPr lang="tr-TR" sz="1000" kern="1200" dirty="0">
                <a:solidFill>
                  <a:schemeClr val="tx1"/>
                </a:solidFill>
                <a:latin typeface="Roboto" pitchFamily="2" charset="0"/>
                <a:ea typeface="Roboto" pitchFamily="2" charset="0"/>
                <a:cs typeface="Times New Roman" pitchFamily="18" charset="0"/>
              </a:rPr>
              <a:t>Yetkililer «Geri Dönün» uyarısını yapmadan</a:t>
            </a:r>
            <a:r>
              <a:rPr lang="tr-TR" sz="1000" kern="1200" baseline="0" dirty="0">
                <a:solidFill>
                  <a:schemeClr val="tx1"/>
                </a:solidFill>
                <a:latin typeface="Roboto" pitchFamily="2" charset="0"/>
                <a:ea typeface="Roboto" pitchFamily="2" charset="0"/>
                <a:cs typeface="Times New Roman" pitchFamily="18" charset="0"/>
              </a:rPr>
              <a:t> </a:t>
            </a:r>
            <a:r>
              <a:rPr lang="tr-TR" sz="1000" kern="1200" dirty="0">
                <a:solidFill>
                  <a:schemeClr val="tx1"/>
                </a:solidFill>
                <a:latin typeface="Roboto" pitchFamily="2" charset="0"/>
                <a:ea typeface="Roboto" pitchFamily="2" charset="0"/>
                <a:cs typeface="Times New Roman" pitchFamily="18" charset="0"/>
              </a:rPr>
              <a:t>evlerinize dönmeyin.</a:t>
            </a:r>
          </a:p>
          <a:p>
            <a:pPr marR="0" lvl="0" indent="-180000" algn="just" defTabSz="914400" rtl="0" eaLnBrk="1" fontAlgn="auto" latinLnBrk="0" hangingPunct="1">
              <a:lnSpc>
                <a:spcPct val="100000"/>
              </a:lnSpc>
              <a:spcAft>
                <a:spcPts val="600"/>
              </a:spcAft>
              <a:buClrTx/>
              <a:buSzTx/>
              <a:buFont typeface="Arial" panose="020B0604020202020204" pitchFamily="34" charset="0"/>
              <a:buNone/>
              <a:tabLst/>
              <a:defRPr/>
            </a:pPr>
            <a:r>
              <a:rPr lang="tr-TR" sz="1000" b="1" u="sng" dirty="0">
                <a:solidFill>
                  <a:schemeClr val="tx2"/>
                </a:solidFill>
                <a:latin typeface="Roboto" pitchFamily="2" charset="0"/>
                <a:ea typeface="Roboto" pitchFamily="2" charset="0"/>
              </a:rPr>
              <a:t>Tıklayın;</a:t>
            </a:r>
          </a:p>
          <a:p>
            <a:pPr lvl="0" algn="just">
              <a:spcAft>
                <a:spcPts val="600"/>
              </a:spcAft>
            </a:pPr>
            <a:r>
              <a:rPr lang="tr-TR" sz="1000" kern="1200" dirty="0">
                <a:solidFill>
                  <a:schemeClr val="tx1"/>
                </a:solidFill>
                <a:latin typeface="Roboto" pitchFamily="2" charset="0"/>
                <a:ea typeface="Roboto" pitchFamily="2" charset="0"/>
                <a:cs typeface="Times New Roman" pitchFamily="18" charset="0"/>
              </a:rPr>
              <a:t>Özel ilgiye ihtiyacı olan komşularınıza,</a:t>
            </a:r>
            <a:r>
              <a:rPr lang="tr-TR" sz="1000" kern="1200" baseline="0" dirty="0">
                <a:solidFill>
                  <a:schemeClr val="tx1"/>
                </a:solidFill>
                <a:latin typeface="Roboto" pitchFamily="2" charset="0"/>
                <a:ea typeface="Roboto" pitchFamily="2" charset="0"/>
                <a:cs typeface="Times New Roman" pitchFamily="18" charset="0"/>
              </a:rPr>
              <a:t> </a:t>
            </a:r>
            <a:r>
              <a:rPr lang="tr-TR" sz="1000" kern="1200" dirty="0">
                <a:solidFill>
                  <a:schemeClr val="tx1"/>
                </a:solidFill>
                <a:latin typeface="Roboto" pitchFamily="2" charset="0"/>
                <a:ea typeface="Roboto" pitchFamily="2" charset="0"/>
                <a:cs typeface="Times New Roman" pitchFamily="18" charset="0"/>
              </a:rPr>
              <a:t>yaşlılara, bebeklere ve engellilere yardımcı olun.</a:t>
            </a:r>
          </a:p>
          <a:p>
            <a:pPr marR="0" lvl="0" indent="-180000" algn="just" defTabSz="914400" rtl="0" eaLnBrk="1" fontAlgn="auto" latinLnBrk="0" hangingPunct="1">
              <a:lnSpc>
                <a:spcPct val="100000"/>
              </a:lnSpc>
              <a:spcAft>
                <a:spcPts val="600"/>
              </a:spcAft>
              <a:buClrTx/>
              <a:buSzTx/>
              <a:buFont typeface="Arial" panose="020B0604020202020204" pitchFamily="34" charset="0"/>
              <a:buNone/>
              <a:tabLst/>
              <a:defRPr/>
            </a:pPr>
            <a:r>
              <a:rPr lang="tr-TR" sz="1000" b="1" u="sng" dirty="0">
                <a:solidFill>
                  <a:schemeClr val="tx2"/>
                </a:solidFill>
                <a:latin typeface="Roboto" pitchFamily="2" charset="0"/>
                <a:ea typeface="Roboto" pitchFamily="2" charset="0"/>
              </a:rPr>
              <a:t>Tıklayın;</a:t>
            </a:r>
          </a:p>
          <a:p>
            <a:pPr lvl="0" algn="just">
              <a:spcAft>
                <a:spcPts val="600"/>
              </a:spcAft>
            </a:pPr>
            <a:r>
              <a:rPr lang="tr-TR" sz="1000" kern="1200" dirty="0">
                <a:solidFill>
                  <a:schemeClr val="tx1"/>
                </a:solidFill>
                <a:latin typeface="Roboto" pitchFamily="2" charset="0"/>
                <a:ea typeface="Roboto" pitchFamily="2" charset="0"/>
                <a:cs typeface="Times New Roman" pitchFamily="18" charset="0"/>
              </a:rPr>
              <a:t>Binalarınızın hasarlı olup olmadığını kontrol edin.</a:t>
            </a:r>
          </a:p>
          <a:p>
            <a:pPr marR="0" lvl="0" indent="-180000" algn="just" defTabSz="914400" rtl="0" eaLnBrk="1" fontAlgn="auto" latinLnBrk="0" hangingPunct="1">
              <a:lnSpc>
                <a:spcPct val="100000"/>
              </a:lnSpc>
              <a:spcAft>
                <a:spcPts val="600"/>
              </a:spcAft>
              <a:buClrTx/>
              <a:buSzTx/>
              <a:buFont typeface="Arial" panose="020B0604020202020204" pitchFamily="34" charset="0"/>
              <a:buNone/>
              <a:tabLst/>
              <a:defRPr/>
            </a:pPr>
            <a:r>
              <a:rPr lang="tr-TR" sz="1000" b="1" u="sng" dirty="0">
                <a:solidFill>
                  <a:schemeClr val="tx2"/>
                </a:solidFill>
                <a:latin typeface="Roboto" pitchFamily="2" charset="0"/>
                <a:ea typeface="Roboto" pitchFamily="2" charset="0"/>
              </a:rPr>
              <a:t>Tıklayın;</a:t>
            </a:r>
          </a:p>
          <a:p>
            <a:pPr lvl="0" algn="just">
              <a:spcAft>
                <a:spcPts val="600"/>
              </a:spcAft>
            </a:pPr>
            <a:r>
              <a:rPr lang="tr-TR" sz="1000" kern="1200" dirty="0">
                <a:solidFill>
                  <a:schemeClr val="tx1"/>
                </a:solidFill>
                <a:latin typeface="Roboto" pitchFamily="2" charset="0"/>
                <a:ea typeface="Roboto" pitchFamily="2" charset="0"/>
                <a:cs typeface="Times New Roman" pitchFamily="18" charset="0"/>
              </a:rPr>
              <a:t>Evinizin etrafında hâlâ sel suları mevcut ise eve girmeyin.</a:t>
            </a:r>
          </a:p>
          <a:p>
            <a:pPr marR="0" lvl="0" indent="-180000" algn="just" defTabSz="914400" rtl="0" eaLnBrk="1" fontAlgn="auto" latinLnBrk="0" hangingPunct="1">
              <a:lnSpc>
                <a:spcPct val="100000"/>
              </a:lnSpc>
              <a:spcAft>
                <a:spcPts val="600"/>
              </a:spcAft>
              <a:buClrTx/>
              <a:buSzTx/>
              <a:buFont typeface="Arial" panose="020B0604020202020204" pitchFamily="34" charset="0"/>
              <a:buNone/>
              <a:tabLst/>
              <a:defRPr/>
            </a:pPr>
            <a:r>
              <a:rPr lang="tr-TR" sz="1000" b="1" u="sng" dirty="0">
                <a:solidFill>
                  <a:schemeClr val="tx2"/>
                </a:solidFill>
                <a:latin typeface="Roboto" pitchFamily="2" charset="0"/>
                <a:ea typeface="Roboto" pitchFamily="2" charset="0"/>
              </a:rPr>
              <a:t>Tıklayın;</a:t>
            </a:r>
          </a:p>
          <a:p>
            <a:pPr lvl="0" algn="just">
              <a:spcAft>
                <a:spcPts val="600"/>
              </a:spcAft>
            </a:pPr>
            <a:r>
              <a:rPr lang="tr-TR" sz="1000" b="0" kern="1200" dirty="0">
                <a:solidFill>
                  <a:schemeClr val="tx1"/>
                </a:solidFill>
                <a:latin typeface="Roboto" pitchFamily="2" charset="0"/>
                <a:ea typeface="Roboto" pitchFamily="2" charset="0"/>
                <a:cs typeface="Times New Roman" pitchFamily="18" charset="0"/>
              </a:rPr>
              <a:t>Fare, haşere vb. hayvanlara dikkat edin. </a:t>
            </a:r>
          </a:p>
          <a:p>
            <a:pPr marR="0" lvl="0" indent="-180000" algn="just" defTabSz="914400" rtl="0" eaLnBrk="1" fontAlgn="auto" latinLnBrk="0" hangingPunct="1">
              <a:lnSpc>
                <a:spcPct val="100000"/>
              </a:lnSpc>
              <a:spcAft>
                <a:spcPts val="600"/>
              </a:spcAft>
              <a:buClrTx/>
              <a:buSzTx/>
              <a:buFont typeface="Arial" panose="020B0604020202020204" pitchFamily="34" charset="0"/>
              <a:buNone/>
              <a:tabLst/>
              <a:defRPr/>
            </a:pPr>
            <a:r>
              <a:rPr lang="tr-TR" sz="1000" b="1" u="sng" dirty="0">
                <a:solidFill>
                  <a:schemeClr val="tx2"/>
                </a:solidFill>
                <a:latin typeface="Roboto" pitchFamily="2" charset="0"/>
                <a:ea typeface="Roboto" pitchFamily="2" charset="0"/>
              </a:rPr>
              <a:t>Tıklayın;</a:t>
            </a:r>
          </a:p>
          <a:p>
            <a:pPr marR="0" algn="just" fontAlgn="auto">
              <a:lnSpc>
                <a:spcPct val="100000"/>
              </a:lnSpc>
              <a:spcAft>
                <a:spcPts val="600"/>
              </a:spcAft>
              <a:buClrTx/>
              <a:buSzTx/>
              <a:tabLst/>
              <a:defRPr/>
            </a:pPr>
            <a:r>
              <a:rPr lang="tr-TR" sz="1000" dirty="0">
                <a:latin typeface="Roboto" pitchFamily="2" charset="0"/>
                <a:ea typeface="Roboto" pitchFamily="2" charset="0"/>
                <a:cs typeface="Times New Roman" pitchFamily="18" charset="0"/>
              </a:rPr>
              <a:t>Kopmuş elektrik kablolarına temas etmeyin.</a:t>
            </a:r>
          </a:p>
          <a:p>
            <a:pPr marR="0" lvl="0" indent="-180000" algn="just" defTabSz="914400" rtl="0" eaLnBrk="1" fontAlgn="auto" latinLnBrk="0" hangingPunct="1">
              <a:lnSpc>
                <a:spcPct val="100000"/>
              </a:lnSpc>
              <a:spcAft>
                <a:spcPts val="600"/>
              </a:spcAft>
              <a:buClrTx/>
              <a:buSzTx/>
              <a:buFont typeface="Arial" panose="020B0604020202020204" pitchFamily="34" charset="0"/>
              <a:buNone/>
              <a:tabLst/>
              <a:defRPr/>
            </a:pPr>
            <a:r>
              <a:rPr lang="tr-TR" sz="1000" b="1" u="sng" dirty="0">
                <a:solidFill>
                  <a:schemeClr val="tx2"/>
                </a:solidFill>
                <a:latin typeface="Roboto" pitchFamily="2" charset="0"/>
                <a:ea typeface="Roboto" pitchFamily="2" charset="0"/>
              </a:rPr>
              <a:t>Tıklayın;</a:t>
            </a:r>
          </a:p>
          <a:p>
            <a:pPr lvl="0" algn="just">
              <a:spcAft>
                <a:spcPts val="600"/>
              </a:spcAft>
            </a:pPr>
            <a:r>
              <a:rPr lang="tr-TR" sz="1000" b="0" kern="1200" dirty="0">
                <a:solidFill>
                  <a:schemeClr val="tx1"/>
                </a:solidFill>
                <a:latin typeface="Roboto" pitchFamily="2" charset="0"/>
                <a:ea typeface="Roboto" pitchFamily="2" charset="0"/>
                <a:cs typeface="Times New Roman" pitchFamily="18" charset="0"/>
              </a:rPr>
              <a:t>Sel suyu ile temas etmiş malzemeleri kullanmayın. </a:t>
            </a:r>
          </a:p>
          <a:p>
            <a:pPr marR="0" lvl="0" indent="-180000" algn="just" defTabSz="914400" rtl="0" eaLnBrk="1" fontAlgn="auto" latinLnBrk="0" hangingPunct="1">
              <a:lnSpc>
                <a:spcPct val="100000"/>
              </a:lnSpc>
              <a:spcAft>
                <a:spcPts val="600"/>
              </a:spcAft>
              <a:buClrTx/>
              <a:buSzTx/>
              <a:buFont typeface="Arial" panose="020B0604020202020204" pitchFamily="34" charset="0"/>
              <a:buNone/>
              <a:tabLst/>
              <a:defRPr/>
            </a:pPr>
            <a:r>
              <a:rPr lang="tr-TR" sz="1000" b="1" u="sng" dirty="0">
                <a:solidFill>
                  <a:schemeClr val="tx2"/>
                </a:solidFill>
                <a:latin typeface="Roboto" pitchFamily="2" charset="0"/>
                <a:ea typeface="Roboto" pitchFamily="2" charset="0"/>
              </a:rPr>
              <a:t>Tıklayın;</a:t>
            </a:r>
          </a:p>
          <a:p>
            <a:pPr lvl="0" algn="just">
              <a:spcAft>
                <a:spcPts val="600"/>
              </a:spcAft>
              <a:defRPr/>
            </a:pPr>
            <a:r>
              <a:rPr lang="tr-TR" sz="1000" dirty="0">
                <a:latin typeface="Roboto" pitchFamily="2" charset="0"/>
                <a:ea typeface="Roboto" pitchFamily="2" charset="0"/>
                <a:cs typeface="Times New Roman" pitchFamily="18" charset="0"/>
              </a:rPr>
              <a:t>Mümkünse şişe su kullanın.</a:t>
            </a:r>
          </a:p>
          <a:p>
            <a:endParaRPr lang="tr-TR" sz="1000" kern="1200" dirty="0">
              <a:solidFill>
                <a:schemeClr val="tx1"/>
              </a:solidFill>
              <a:latin typeface="Roboto" pitchFamily="2" charset="0"/>
              <a:ea typeface="Roboto" pitchFamily="2" charset="0"/>
              <a:cs typeface="Times New Roman" pitchFamily="18" charset="0"/>
            </a:endParaRPr>
          </a:p>
          <a:p>
            <a:endParaRPr lang="tr-TR" sz="1000" kern="1200" baseline="0" dirty="0">
              <a:solidFill>
                <a:schemeClr val="tx1"/>
              </a:solidFill>
              <a:latin typeface="Roboto" pitchFamily="2" charset="0"/>
              <a:ea typeface="Roboto" pitchFamily="2" charset="0"/>
              <a:cs typeface="+mn-cs"/>
            </a:endParaRPr>
          </a:p>
          <a:p>
            <a:endParaRPr lang="tr-TR" sz="1000" dirty="0">
              <a:latin typeface="Roboto" pitchFamily="2" charset="0"/>
              <a:ea typeface="Roboto" pitchFamily="2" charset="0"/>
            </a:endParaRPr>
          </a:p>
        </p:txBody>
      </p:sp>
      <p:sp>
        <p:nvSpPr>
          <p:cNvPr id="4" name="Slayt Numarası Yer Tutucusu 3"/>
          <p:cNvSpPr>
            <a:spLocks noGrp="1"/>
          </p:cNvSpPr>
          <p:nvPr>
            <p:ph type="sldNum" sz="quarter" idx="5"/>
          </p:nvPr>
        </p:nvSpPr>
        <p:spPr/>
        <p:txBody>
          <a:bodyPr/>
          <a:lstStyle/>
          <a:p>
            <a:fld id="{4998BAFA-7B26-44C2-9B69-5F7639683827}" type="slidenum">
              <a:rPr lang="tr-TR" smtClean="0"/>
              <a:t>44</a:t>
            </a:fld>
            <a:endParaRPr lang="tr-TR"/>
          </a:p>
        </p:txBody>
      </p:sp>
    </p:spTree>
    <p:extLst>
      <p:ext uri="{BB962C8B-B14F-4D97-AF65-F5344CB8AC3E}">
        <p14:creationId xmlns:p14="http://schemas.microsoft.com/office/powerpoint/2010/main" val="16984809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spcAft>
                <a:spcPts val="600"/>
              </a:spcAft>
            </a:pPr>
            <a:r>
              <a:rPr lang="tr-TR" sz="1000" b="1" kern="1200" baseline="0" dirty="0">
                <a:solidFill>
                  <a:schemeClr val="tx1"/>
                </a:solidFill>
                <a:latin typeface="Roboto" panose="02000000000000000000" pitchFamily="2" charset="0"/>
                <a:ea typeface="Roboto" panose="02000000000000000000" pitchFamily="2" charset="0"/>
              </a:rPr>
              <a:t>Önerilen Süre: 1dk. 10 sn.</a:t>
            </a:r>
          </a:p>
          <a:p>
            <a:endParaRPr lang="tr-TR" sz="1000" b="1" kern="1200" baseline="0" dirty="0">
              <a:solidFill>
                <a:schemeClr val="tx1"/>
              </a:solidFill>
              <a:latin typeface="Roboto" panose="02000000000000000000" pitchFamily="2" charset="0"/>
              <a:ea typeface="Roboto" panose="02000000000000000000" pitchFamily="2" charset="0"/>
            </a:endParaRPr>
          </a:p>
          <a:p>
            <a:r>
              <a:rPr lang="tr-TR" sz="1000" b="1" kern="1200" baseline="0" dirty="0">
                <a:solidFill>
                  <a:schemeClr val="tx1"/>
                </a:solidFill>
                <a:latin typeface="Roboto" panose="02000000000000000000" pitchFamily="2" charset="0"/>
                <a:ea typeface="Roboto" panose="02000000000000000000" pitchFamily="2" charset="0"/>
              </a:rPr>
              <a:t>Heyelan sonrasında;</a:t>
            </a:r>
          </a:p>
          <a:p>
            <a:endParaRPr lang="tr-TR" sz="1000" b="1" kern="1200" baseline="0" dirty="0">
              <a:solidFill>
                <a:schemeClr val="tx1"/>
              </a:solidFill>
              <a:latin typeface="Roboto" panose="02000000000000000000" pitchFamily="2" charset="0"/>
              <a:ea typeface="Roboto" panose="02000000000000000000" pitchFamily="2" charset="0"/>
            </a:endParaRPr>
          </a:p>
          <a:p>
            <a:pPr marL="252000" indent="-252000" algn="just">
              <a:spcAft>
                <a:spcPts val="300"/>
              </a:spcAft>
              <a:buFont typeface="Arial" panose="020B0604020202020204" pitchFamily="34" charset="0"/>
              <a:buChar char="•"/>
            </a:pPr>
            <a:r>
              <a:rPr lang="tr-TR" sz="1000" kern="1200" baseline="0" dirty="0">
                <a:solidFill>
                  <a:schemeClr val="tx1"/>
                </a:solidFill>
                <a:latin typeface="Roboto" panose="02000000000000000000" pitchFamily="2" charset="0"/>
                <a:ea typeface="Roboto" panose="02000000000000000000" pitchFamily="2" charset="0"/>
              </a:rPr>
              <a:t>Her şeyden önce kendinizin ve aile üyelerinin güvende olduğundan emin olun.</a:t>
            </a:r>
          </a:p>
          <a:p>
            <a:pPr marL="252000" indent="-252000" algn="just">
              <a:spcAft>
                <a:spcPts val="300"/>
              </a:spcAft>
              <a:buFont typeface="Arial" panose="020B0604020202020204" pitchFamily="34" charset="0"/>
              <a:buChar char="•"/>
            </a:pPr>
            <a:r>
              <a:rPr lang="tr-TR" sz="1000" kern="1200" baseline="0" dirty="0">
                <a:solidFill>
                  <a:schemeClr val="tx1"/>
                </a:solidFill>
                <a:latin typeface="Roboto" panose="02000000000000000000" pitchFamily="2" charset="0"/>
                <a:ea typeface="Roboto" panose="02000000000000000000" pitchFamily="2" charset="0"/>
              </a:rPr>
              <a:t>Olayın tekrarlanması ihtimaline karşı mümkünse bölgeden uzaklaşın.</a:t>
            </a:r>
          </a:p>
          <a:p>
            <a:pPr marL="252000" indent="-252000" algn="just">
              <a:spcAft>
                <a:spcPts val="300"/>
              </a:spcAft>
              <a:buFont typeface="Arial" panose="020B0604020202020204" pitchFamily="34" charset="0"/>
              <a:buChar char="•"/>
            </a:pPr>
            <a:r>
              <a:rPr lang="tr-TR" sz="1000" kern="1200" baseline="0" dirty="0">
                <a:solidFill>
                  <a:schemeClr val="tx1"/>
                </a:solidFill>
                <a:latin typeface="Roboto" panose="02000000000000000000" pitchFamily="2" charset="0"/>
                <a:ea typeface="Roboto" panose="02000000000000000000" pitchFamily="2" charset="0"/>
              </a:rPr>
              <a:t>Kendi güvenliğinize dikkat ederek çevrenizde yardıma ihtiyacı bulunan kişi olup olmadığını kontrol edin.</a:t>
            </a:r>
          </a:p>
          <a:p>
            <a:pPr marL="252000" indent="-252000" algn="just">
              <a:spcAft>
                <a:spcPts val="300"/>
              </a:spcAft>
              <a:buFont typeface="Arial" panose="020B0604020202020204" pitchFamily="34" charset="0"/>
              <a:buChar char="•"/>
            </a:pPr>
            <a:r>
              <a:rPr lang="tr-TR" sz="1000" kern="1200" baseline="0" dirty="0">
                <a:solidFill>
                  <a:schemeClr val="tx1"/>
                </a:solidFill>
                <a:latin typeface="Roboto" panose="02000000000000000000" pitchFamily="2" charset="0"/>
                <a:ea typeface="Roboto" panose="02000000000000000000" pitchFamily="2" charset="0"/>
              </a:rPr>
              <a:t>Yangın veya yeni bir çamur akıntısı gibi tehlikeler yoksa yaralı ve yardıma muhtaç kişileri yerinden oynatmayın. Yardım için gelen yetkilileri, bu kişilere yönlendirin.</a:t>
            </a:r>
          </a:p>
          <a:p>
            <a:pPr marL="252000" indent="-252000" algn="just">
              <a:spcAft>
                <a:spcPts val="300"/>
              </a:spcAft>
              <a:buFont typeface="Arial" panose="020B0604020202020204" pitchFamily="34" charset="0"/>
              <a:buChar char="•"/>
            </a:pPr>
            <a:r>
              <a:rPr lang="tr-TR" sz="1000" kern="1200" baseline="0" dirty="0">
                <a:solidFill>
                  <a:schemeClr val="tx1"/>
                </a:solidFill>
                <a:latin typeface="Roboto" panose="02000000000000000000" pitchFamily="2" charset="0"/>
                <a:ea typeface="Roboto" panose="02000000000000000000" pitchFamily="2" charset="0"/>
              </a:rPr>
              <a:t>Mümkünse evinizde bulunan elektrik, gaz ve su tesisatlarını kapatın.</a:t>
            </a:r>
          </a:p>
          <a:p>
            <a:pPr marL="252000" indent="-252000" algn="just">
              <a:spcAft>
                <a:spcPts val="300"/>
              </a:spcAft>
              <a:buFont typeface="Arial" panose="020B0604020202020204" pitchFamily="34" charset="0"/>
              <a:buChar char="•"/>
            </a:pPr>
            <a:r>
              <a:rPr lang="tr-TR" sz="1000" kern="1200" baseline="0" dirty="0">
                <a:solidFill>
                  <a:schemeClr val="tx1"/>
                </a:solidFill>
                <a:latin typeface="Roboto" panose="02000000000000000000" pitchFamily="2" charset="0"/>
                <a:ea typeface="Roboto" panose="02000000000000000000" pitchFamily="2" charset="0"/>
              </a:rPr>
              <a:t>Çevrenizde gaz kaçağı olmadığından emin oluncaya dek, bulunduğunuz yeri kibrit veya diğer yanıcı maddelerle aydınlatmaya çalışmayın.</a:t>
            </a:r>
          </a:p>
          <a:p>
            <a:pPr marL="252000" indent="-252000" algn="just">
              <a:spcAft>
                <a:spcPts val="300"/>
              </a:spcAft>
              <a:buFont typeface="Arial" panose="020B0604020202020204" pitchFamily="34" charset="0"/>
              <a:buChar char="•"/>
            </a:pPr>
            <a:r>
              <a:rPr lang="tr-TR" sz="1000" kern="1200" baseline="0" dirty="0">
                <a:solidFill>
                  <a:schemeClr val="tx1"/>
                </a:solidFill>
                <a:latin typeface="Roboto" panose="02000000000000000000" pitchFamily="2" charset="0"/>
                <a:ea typeface="Roboto" panose="02000000000000000000" pitchFamily="2" charset="0"/>
              </a:rPr>
              <a:t>Telefonları meşgul etmeyin.</a:t>
            </a:r>
          </a:p>
          <a:p>
            <a:pPr marL="252000" indent="-252000" algn="just">
              <a:spcAft>
                <a:spcPts val="300"/>
              </a:spcAft>
              <a:buFont typeface="Arial" panose="020B0604020202020204" pitchFamily="34" charset="0"/>
              <a:buChar char="•"/>
            </a:pPr>
            <a:r>
              <a:rPr lang="tr-TR" sz="1000" kern="1200" baseline="0" dirty="0">
                <a:solidFill>
                  <a:schemeClr val="tx1"/>
                </a:solidFill>
                <a:latin typeface="Roboto" panose="02000000000000000000" pitchFamily="2" charset="0"/>
                <a:ea typeface="Roboto" panose="02000000000000000000" pitchFamily="2" charset="0"/>
              </a:rPr>
              <a:t>Risk yaratabilecek duvar, çatı ve bacaların etrafında dolaşmamaya özen gösterin.</a:t>
            </a:r>
          </a:p>
          <a:p>
            <a:pPr marL="252000" indent="-252000" algn="just">
              <a:spcAft>
                <a:spcPts val="300"/>
              </a:spcAft>
              <a:buFont typeface="Arial" panose="020B0604020202020204" pitchFamily="34" charset="0"/>
              <a:buChar char="•"/>
            </a:pPr>
            <a:r>
              <a:rPr lang="tr-TR" sz="1000" kern="1200" baseline="0" dirty="0">
                <a:solidFill>
                  <a:schemeClr val="tx1"/>
                </a:solidFill>
                <a:latin typeface="Roboto" panose="02000000000000000000" pitchFamily="2" charset="0"/>
                <a:ea typeface="Roboto" panose="02000000000000000000" pitchFamily="2" charset="0"/>
              </a:rPr>
              <a:t>Radyo vb. kitle iletişim araçları yoluyla, yapılan uyarıları dinleyin ve talimatları uygulayın.</a:t>
            </a:r>
          </a:p>
          <a:p>
            <a:pPr marL="252000" indent="-252000" algn="just">
              <a:spcAft>
                <a:spcPts val="300"/>
              </a:spcAft>
              <a:buFont typeface="Arial" panose="020B0604020202020204" pitchFamily="34" charset="0"/>
              <a:buChar char="•"/>
            </a:pPr>
            <a:r>
              <a:rPr lang="tr-TR" sz="1000" kern="1200" baseline="0" dirty="0">
                <a:solidFill>
                  <a:schemeClr val="tx1"/>
                </a:solidFill>
                <a:latin typeface="Roboto" panose="02000000000000000000" pitchFamily="2" charset="0"/>
                <a:ea typeface="Roboto" panose="02000000000000000000" pitchFamily="2" charset="0"/>
              </a:rPr>
              <a:t>Cadde ve sokakları acil yardım araçları için boş bırakın.</a:t>
            </a:r>
          </a:p>
          <a:p>
            <a:pPr marL="252000" indent="-252000" algn="just">
              <a:spcAft>
                <a:spcPts val="300"/>
              </a:spcAft>
              <a:buFont typeface="Arial" panose="020B0604020202020204" pitchFamily="34" charset="0"/>
              <a:buChar char="•"/>
            </a:pPr>
            <a:r>
              <a:rPr lang="tr-TR" sz="1000" kern="1200" baseline="0" dirty="0">
                <a:solidFill>
                  <a:schemeClr val="tx1"/>
                </a:solidFill>
                <a:latin typeface="Roboto" panose="02000000000000000000" pitchFamily="2" charset="0"/>
                <a:ea typeface="Roboto" panose="02000000000000000000" pitchFamily="2" charset="0"/>
              </a:rPr>
              <a:t>Eşya almak amacıyla, zarar görmüş binalara girmeyin.</a:t>
            </a:r>
          </a:p>
          <a:p>
            <a:pPr marL="252000" indent="-252000" algn="just">
              <a:spcAft>
                <a:spcPts val="300"/>
              </a:spcAft>
              <a:buFont typeface="Arial" panose="020B0604020202020204" pitchFamily="34" charset="0"/>
              <a:buChar char="•"/>
            </a:pPr>
            <a:r>
              <a:rPr lang="tr-TR" sz="1000" kern="1200" baseline="0" dirty="0">
                <a:solidFill>
                  <a:schemeClr val="tx1"/>
                </a:solidFill>
                <a:latin typeface="Roboto" panose="02000000000000000000" pitchFamily="2" charset="0"/>
                <a:ea typeface="Roboto" panose="02000000000000000000" pitchFamily="2" charset="0"/>
              </a:rPr>
              <a:t>Heyelan veya çamur akıntısı sonrası meydana </a:t>
            </a:r>
            <a:r>
              <a:rPr lang="tr-TR" sz="1000" kern="1200" baseline="0">
                <a:solidFill>
                  <a:schemeClr val="tx1"/>
                </a:solidFill>
                <a:latin typeface="Roboto" panose="02000000000000000000" pitchFamily="2" charset="0"/>
                <a:ea typeface="Roboto" panose="02000000000000000000" pitchFamily="2" charset="0"/>
              </a:rPr>
              <a:t>gelebilecek sellere </a:t>
            </a:r>
            <a:r>
              <a:rPr lang="tr-TR" sz="1000" kern="1200" baseline="0" dirty="0">
                <a:solidFill>
                  <a:schemeClr val="tx1"/>
                </a:solidFill>
                <a:latin typeface="Roboto" panose="02000000000000000000" pitchFamily="2" charset="0"/>
                <a:ea typeface="Roboto" panose="02000000000000000000" pitchFamily="2" charset="0"/>
              </a:rPr>
              <a:t>karşı dikkatli olun.</a:t>
            </a:r>
            <a:endParaRPr lang="tr-TR" sz="1000" dirty="0">
              <a:latin typeface="Roboto" panose="02000000000000000000" pitchFamily="2" charset="0"/>
              <a:ea typeface="Roboto" panose="02000000000000000000" pitchFamily="2" charset="0"/>
            </a:endParaRPr>
          </a:p>
          <a:p>
            <a:pPr marL="252000" marR="0" lvl="0" indent="-252000" algn="just"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endParaRPr lang="tr-TR" sz="1000" dirty="0">
              <a:latin typeface="Roboto" panose="02000000000000000000" pitchFamily="2" charset="0"/>
              <a:ea typeface="Roboto" panose="02000000000000000000" pitchFamily="2" charset="0"/>
            </a:endParaRPr>
          </a:p>
          <a:p>
            <a:endParaRPr lang="tr-TR" sz="1000" dirty="0">
              <a:latin typeface="Roboto" panose="02000000000000000000" pitchFamily="2" charset="0"/>
              <a:ea typeface="Roboto" panose="02000000000000000000" pitchFamily="2" charset="0"/>
            </a:endParaRPr>
          </a:p>
        </p:txBody>
      </p:sp>
      <p:sp>
        <p:nvSpPr>
          <p:cNvPr id="4" name="Slayt Numarası Yer Tutucusu 3"/>
          <p:cNvSpPr>
            <a:spLocks noGrp="1"/>
          </p:cNvSpPr>
          <p:nvPr>
            <p:ph type="sldNum" sz="quarter" idx="5"/>
          </p:nvPr>
        </p:nvSpPr>
        <p:spPr/>
        <p:txBody>
          <a:bodyPr/>
          <a:lstStyle/>
          <a:p>
            <a:fld id="{4998BAFA-7B26-44C2-9B69-5F7639683827}" type="slidenum">
              <a:rPr lang="tr-TR" smtClean="0"/>
              <a:t>45</a:t>
            </a:fld>
            <a:endParaRPr lang="tr-TR"/>
          </a:p>
        </p:txBody>
      </p:sp>
    </p:spTree>
    <p:extLst>
      <p:ext uri="{BB962C8B-B14F-4D97-AF65-F5344CB8AC3E}">
        <p14:creationId xmlns:p14="http://schemas.microsoft.com/office/powerpoint/2010/main" val="10678958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spcAft>
                <a:spcPts val="600"/>
              </a:spcAft>
            </a:pPr>
            <a:r>
              <a:rPr lang="tr-TR" sz="1000" b="1" kern="1200" baseline="0" dirty="0">
                <a:solidFill>
                  <a:schemeClr val="tx1"/>
                </a:solidFill>
                <a:latin typeface="Roboto" panose="02000000000000000000" pitchFamily="2" charset="0"/>
                <a:ea typeface="Roboto" panose="02000000000000000000" pitchFamily="2" charset="0"/>
              </a:rPr>
              <a:t>Önerilen Süre: 1dk. 10 sn.</a:t>
            </a:r>
          </a:p>
          <a:p>
            <a:endParaRPr lang="tr-TR" altLang="tr-TR" sz="1000" b="1" dirty="0">
              <a:latin typeface="Roboto" panose="02000000000000000000" pitchFamily="2" charset="0"/>
              <a:ea typeface="Roboto" panose="02000000000000000000" pitchFamily="2" charset="0"/>
            </a:endParaRPr>
          </a:p>
          <a:p>
            <a:pPr>
              <a:spcAft>
                <a:spcPts val="600"/>
              </a:spcAft>
            </a:pPr>
            <a:r>
              <a:rPr lang="tr-TR" altLang="tr-TR" sz="1000" b="1" dirty="0">
                <a:latin typeface="Roboto" panose="02000000000000000000" pitchFamily="2" charset="0"/>
                <a:ea typeface="Roboto" panose="02000000000000000000" pitchFamily="2" charset="0"/>
              </a:rPr>
              <a:t>Çığ sonrasında:</a:t>
            </a:r>
            <a:endParaRPr lang="tr-TR" altLang="tr-TR" sz="1000" dirty="0">
              <a:solidFill>
                <a:srgbClr val="FF0000"/>
              </a:solidFill>
              <a:latin typeface="Roboto" panose="02000000000000000000" pitchFamily="2" charset="0"/>
              <a:ea typeface="Roboto" panose="02000000000000000000" pitchFamily="2" charset="0"/>
            </a:endParaRPr>
          </a:p>
          <a:p>
            <a:pPr marL="252000" indent="-180000" algn="just">
              <a:spcAft>
                <a:spcPts val="300"/>
              </a:spcAft>
              <a:buFont typeface="Arial" panose="020B0604020202020204" pitchFamily="34" charset="0"/>
              <a:buChar char="•"/>
            </a:pPr>
            <a:r>
              <a:rPr lang="tr-TR" altLang="tr-TR" sz="1000" dirty="0">
                <a:latin typeface="Roboto" pitchFamily="2" charset="0"/>
                <a:ea typeface="Roboto" pitchFamily="2" charset="0"/>
              </a:rPr>
              <a:t>Güvende olduğunuzdan emin olun.</a:t>
            </a:r>
          </a:p>
          <a:p>
            <a:pPr marL="252000" indent="-180000" algn="just">
              <a:spcAft>
                <a:spcPts val="300"/>
              </a:spcAft>
              <a:buFont typeface="Arial" panose="020B0604020202020204" pitchFamily="34" charset="0"/>
              <a:buChar char="•"/>
            </a:pPr>
            <a:r>
              <a:rPr lang="tr-TR" altLang="tr-TR" sz="1000" dirty="0">
                <a:latin typeface="Roboto" pitchFamily="2" charset="0"/>
                <a:ea typeface="Roboto" pitchFamily="2" charset="0"/>
              </a:rPr>
              <a:t>Mümkünse bölgeden uzaklaşın.</a:t>
            </a:r>
          </a:p>
          <a:p>
            <a:pPr marL="252000" indent="-180000" algn="just">
              <a:spcAft>
                <a:spcPts val="300"/>
              </a:spcAft>
              <a:buFont typeface="Arial" panose="020B0604020202020204" pitchFamily="34" charset="0"/>
              <a:buChar char="•"/>
            </a:pPr>
            <a:r>
              <a:rPr lang="tr-TR" altLang="tr-TR" sz="1000" dirty="0">
                <a:latin typeface="Roboto" pitchFamily="2" charset="0"/>
                <a:ea typeface="Roboto" pitchFamily="2" charset="0"/>
              </a:rPr>
              <a:t>Yaralı ve yardıma muhtaç kişilere yardım edin.</a:t>
            </a:r>
          </a:p>
          <a:p>
            <a:pPr marL="252000" indent="-180000" algn="just">
              <a:spcAft>
                <a:spcPts val="300"/>
              </a:spcAft>
              <a:buFont typeface="Arial" panose="020B0604020202020204" pitchFamily="34" charset="0"/>
              <a:buChar char="•"/>
            </a:pPr>
            <a:r>
              <a:rPr lang="tr-TR" altLang="tr-TR" sz="1000" dirty="0">
                <a:latin typeface="Roboto" pitchFamily="2" charset="0"/>
                <a:ea typeface="Roboto" pitchFamily="2" charset="0"/>
              </a:rPr>
              <a:t>Arama ve kurtarma çalışmalarını sakin ve hızlı bir şekilde yapın. </a:t>
            </a:r>
          </a:p>
          <a:p>
            <a:pPr marL="252000" indent="-180000" algn="just">
              <a:spcAft>
                <a:spcPts val="300"/>
              </a:spcAft>
              <a:buFont typeface="Arial" panose="020B0604020202020204" pitchFamily="34" charset="0"/>
              <a:buChar char="•"/>
            </a:pPr>
            <a:r>
              <a:rPr lang="tr-TR" altLang="tr-TR" sz="1000" dirty="0">
                <a:latin typeface="Roboto" pitchFamily="2" charset="0"/>
                <a:ea typeface="Roboto" pitchFamily="2" charset="0"/>
              </a:rPr>
              <a:t>Çığ altından çıkarılan ve solunumu durmuş kişilere hemen “suni teneffüs” yoluyla ilk yardımda bulunun ve bunun için mutlaka </a:t>
            </a:r>
            <a:r>
              <a:rPr lang="tr-TR" altLang="tr-TR" sz="1000" b="1" dirty="0">
                <a:latin typeface="Roboto" panose="02000000000000000000" pitchFamily="2" charset="0"/>
                <a:ea typeface="Roboto" panose="02000000000000000000" pitchFamily="2" charset="0"/>
              </a:rPr>
              <a:t>ilk yardım</a:t>
            </a:r>
            <a:r>
              <a:rPr lang="tr-TR" altLang="tr-TR" sz="1000" dirty="0">
                <a:latin typeface="Roboto" panose="02000000000000000000" pitchFamily="2" charset="0"/>
                <a:ea typeface="Roboto" panose="02000000000000000000" pitchFamily="2" charset="0"/>
              </a:rPr>
              <a:t> kursuna gidin. </a:t>
            </a:r>
          </a:p>
          <a:p>
            <a:pPr marL="252000" indent="-180000" algn="just">
              <a:spcAft>
                <a:spcPts val="300"/>
              </a:spcAft>
              <a:buFont typeface="Arial" panose="020B0604020202020204" pitchFamily="34" charset="0"/>
              <a:buChar char="•"/>
            </a:pPr>
            <a:r>
              <a:rPr lang="tr-TR" altLang="tr-TR" sz="1000" dirty="0">
                <a:latin typeface="Roboto" panose="02000000000000000000" pitchFamily="2" charset="0"/>
                <a:ea typeface="Roboto" panose="02000000000000000000" pitchFamily="2" charset="0"/>
              </a:rPr>
              <a:t>Çığdan kurtarılan kişileri hareket ettirmeyin, rastgele taşımayın. Ancak zorunlu ise çok dikkatli olun ve mümkünse de basit sedyeler kullanın. </a:t>
            </a:r>
          </a:p>
          <a:p>
            <a:pPr marL="252000" indent="-180000" algn="just">
              <a:spcAft>
                <a:spcPts val="300"/>
              </a:spcAft>
              <a:buFont typeface="Arial" panose="020B0604020202020204" pitchFamily="34" charset="0"/>
              <a:buChar char="•"/>
            </a:pPr>
            <a:r>
              <a:rPr lang="tr-TR" altLang="tr-TR" sz="1000" dirty="0">
                <a:latin typeface="Roboto" panose="02000000000000000000" pitchFamily="2" charset="0"/>
                <a:ea typeface="Roboto" panose="02000000000000000000" pitchFamily="2" charset="0"/>
              </a:rPr>
              <a:t>Çığdan etkilenen kişileri, hiçbir zaman doğrudan sıcak bir ortama sokmayın, kademeli olarak ısı kaybını önleyin, üzerini örtün ve bilinci yerindeyse de sıcak içecek takviyesi yapın.</a:t>
            </a:r>
          </a:p>
          <a:p>
            <a:pPr marL="252000" indent="-180000" algn="just">
              <a:buFont typeface="Arial" panose="020B0604020202020204" pitchFamily="34" charset="0"/>
              <a:buChar char="•"/>
            </a:pPr>
            <a:endParaRPr lang="tr-TR" altLang="tr-TR" sz="1000" dirty="0">
              <a:latin typeface="Roboto" panose="02000000000000000000" pitchFamily="2" charset="0"/>
              <a:ea typeface="Roboto" panose="02000000000000000000" pitchFamily="2" charset="0"/>
            </a:endParaRPr>
          </a:p>
          <a:p>
            <a:pPr marL="252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tr-TR" sz="1000" dirty="0">
              <a:latin typeface="Roboto" panose="02000000000000000000" pitchFamily="2" charset="0"/>
              <a:ea typeface="Roboto" panose="02000000000000000000" pitchFamily="2" charset="0"/>
            </a:endParaRPr>
          </a:p>
          <a:p>
            <a:endParaRPr lang="tr-TR" sz="1000" dirty="0">
              <a:latin typeface="Roboto" panose="02000000000000000000" pitchFamily="2" charset="0"/>
              <a:ea typeface="Roboto" panose="02000000000000000000" pitchFamily="2" charset="0"/>
            </a:endParaRPr>
          </a:p>
        </p:txBody>
      </p:sp>
      <p:sp>
        <p:nvSpPr>
          <p:cNvPr id="4" name="Slayt Numarası Yer Tutucusu 3"/>
          <p:cNvSpPr>
            <a:spLocks noGrp="1"/>
          </p:cNvSpPr>
          <p:nvPr>
            <p:ph type="sldNum" sz="quarter" idx="5"/>
          </p:nvPr>
        </p:nvSpPr>
        <p:spPr/>
        <p:txBody>
          <a:bodyPr/>
          <a:lstStyle/>
          <a:p>
            <a:fld id="{4998BAFA-7B26-44C2-9B69-5F7639683827}" type="slidenum">
              <a:rPr lang="tr-TR" smtClean="0"/>
              <a:t>46</a:t>
            </a:fld>
            <a:endParaRPr lang="tr-TR"/>
          </a:p>
        </p:txBody>
      </p:sp>
    </p:spTree>
    <p:extLst>
      <p:ext uri="{BB962C8B-B14F-4D97-AF65-F5344CB8AC3E}">
        <p14:creationId xmlns:p14="http://schemas.microsoft.com/office/powerpoint/2010/main" val="30268733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eaLnBrk="1" hangingPunct="1">
              <a:lnSpc>
                <a:spcPct val="80000"/>
              </a:lnSpc>
              <a:spcBef>
                <a:spcPct val="0"/>
              </a:spcBef>
              <a:spcAft>
                <a:spcPts val="600"/>
              </a:spcAft>
              <a:buFont typeface="Arial" pitchFamily="34" charset="0"/>
              <a:buNone/>
              <a:defRPr/>
            </a:pPr>
            <a:r>
              <a:rPr lang="tr-TR" sz="1000" b="1" kern="1200" dirty="0">
                <a:solidFill>
                  <a:schemeClr val="tx1"/>
                </a:solidFill>
                <a:latin typeface="Roboto" panose="02000000000000000000" pitchFamily="2" charset="0"/>
                <a:ea typeface="Roboto" panose="02000000000000000000" pitchFamily="2" charset="0"/>
              </a:rPr>
              <a:t>Önerilen Süre: 1</a:t>
            </a:r>
            <a:r>
              <a:rPr lang="tr-TR" sz="1000" b="1" kern="1200" baseline="0" dirty="0">
                <a:solidFill>
                  <a:schemeClr val="tx1"/>
                </a:solidFill>
                <a:latin typeface="Roboto" panose="02000000000000000000" pitchFamily="2" charset="0"/>
                <a:ea typeface="Roboto" panose="02000000000000000000" pitchFamily="2" charset="0"/>
              </a:rPr>
              <a:t> dk. </a:t>
            </a:r>
          </a:p>
          <a:p>
            <a:pPr algn="just"/>
            <a:endParaRPr lang="tr-TR" sz="1000" kern="1200" dirty="0">
              <a:solidFill>
                <a:schemeClr val="tx1"/>
              </a:solidFill>
              <a:latin typeface="Roboto" panose="02000000000000000000" pitchFamily="2" charset="0"/>
              <a:ea typeface="Roboto" panose="02000000000000000000" pitchFamily="2" charset="0"/>
            </a:endParaRPr>
          </a:p>
          <a:p>
            <a:pPr algn="just">
              <a:spcAft>
                <a:spcPts val="600"/>
              </a:spcAft>
            </a:pPr>
            <a:r>
              <a:rPr lang="tr-TR" sz="1000" kern="1200" dirty="0">
                <a:solidFill>
                  <a:schemeClr val="tx1"/>
                </a:solidFill>
                <a:latin typeface="Roboto" panose="02000000000000000000" pitchFamily="2" charset="0"/>
                <a:ea typeface="Roboto" panose="02000000000000000000" pitchFamily="2" charset="0"/>
              </a:rPr>
              <a:t>Afete hazırlığımızın son konusuna geldik.  Afetlerin hemen sonrasında eğer güvende iseniz </a:t>
            </a:r>
            <a:r>
              <a:rPr lang="tr-TR" sz="1000" kern="1200" baseline="0" dirty="0">
                <a:solidFill>
                  <a:schemeClr val="tx1"/>
                </a:solidFill>
                <a:latin typeface="Roboto" panose="02000000000000000000" pitchFamily="2" charset="0"/>
                <a:ea typeface="Roboto" panose="02000000000000000000" pitchFamily="2" charset="0"/>
              </a:rPr>
              <a:t>Afet ve Acil Durum </a:t>
            </a:r>
            <a:r>
              <a:rPr lang="tr-TR" sz="1000" kern="1200" dirty="0">
                <a:solidFill>
                  <a:schemeClr val="tx1"/>
                </a:solidFill>
                <a:latin typeface="Roboto" panose="02000000000000000000" pitchFamily="2" charset="0"/>
                <a:ea typeface="Roboto" panose="02000000000000000000" pitchFamily="2" charset="0"/>
              </a:rPr>
              <a:t>Aile </a:t>
            </a:r>
            <a:r>
              <a:rPr lang="tr-TR" sz="1000" kern="1200" baseline="0" dirty="0">
                <a:solidFill>
                  <a:schemeClr val="tx1"/>
                </a:solidFill>
                <a:latin typeface="Roboto" panose="02000000000000000000" pitchFamily="2" charset="0"/>
                <a:ea typeface="Roboto" panose="02000000000000000000" pitchFamily="2" charset="0"/>
              </a:rPr>
              <a:t>Planınızı uygulamaya geçerek</a:t>
            </a:r>
            <a:r>
              <a:rPr lang="tr-TR" sz="1000" kern="1200" dirty="0">
                <a:solidFill>
                  <a:schemeClr val="tx1"/>
                </a:solidFill>
                <a:latin typeface="Roboto" panose="02000000000000000000" pitchFamily="2" charset="0"/>
                <a:ea typeface="Roboto" panose="02000000000000000000" pitchFamily="2" charset="0"/>
              </a:rPr>
              <a:t>;</a:t>
            </a:r>
          </a:p>
          <a:p>
            <a:pPr marL="252000" lvl="0" indent="-180000" algn="just">
              <a:spcAft>
                <a:spcPts val="300"/>
              </a:spcAft>
              <a:buFont typeface="Arial" panose="020B0604020202020204" pitchFamily="34" charset="0"/>
              <a:buChar char="•"/>
            </a:pPr>
            <a:r>
              <a:rPr lang="tr-TR" sz="1000" kern="1200" dirty="0">
                <a:solidFill>
                  <a:schemeClr val="tx1"/>
                </a:solidFill>
                <a:latin typeface="Roboto" panose="02000000000000000000" pitchFamily="2" charset="0"/>
                <a:ea typeface="Roboto" panose="02000000000000000000" pitchFamily="2" charset="0"/>
              </a:rPr>
              <a:t>Afet sonrası durumunuzu sürekli olarak değerlendirin, </a:t>
            </a:r>
          </a:p>
          <a:p>
            <a:pPr marL="252000" lvl="0" indent="-180000" algn="just">
              <a:spcAft>
                <a:spcPts val="300"/>
              </a:spcAft>
              <a:buFont typeface="Arial" panose="020B0604020202020204" pitchFamily="34" charset="0"/>
              <a:buChar char="•"/>
            </a:pPr>
            <a:r>
              <a:rPr lang="tr-TR" sz="1000" kern="1200" dirty="0">
                <a:solidFill>
                  <a:schemeClr val="tx1"/>
                </a:solidFill>
                <a:latin typeface="Roboto" panose="02000000000000000000" pitchFamily="2" charset="0"/>
                <a:ea typeface="Roboto" panose="02000000000000000000" pitchFamily="2" charset="0"/>
              </a:rPr>
              <a:t>Profesyonel yardım gelene kadar barınma, temizlik gibi ihtiyaçlarınızı planlayın,</a:t>
            </a:r>
          </a:p>
          <a:p>
            <a:pPr marL="252000" lvl="0" indent="-180000" algn="just">
              <a:spcAft>
                <a:spcPts val="300"/>
              </a:spcAft>
              <a:buFont typeface="Arial" panose="020B0604020202020204" pitchFamily="34" charset="0"/>
              <a:buChar char="•"/>
            </a:pPr>
            <a:r>
              <a:rPr lang="tr-TR" sz="1000" kern="1200" dirty="0">
                <a:solidFill>
                  <a:schemeClr val="tx1"/>
                </a:solidFill>
                <a:latin typeface="Roboto" panose="02000000000000000000" pitchFamily="2" charset="0"/>
                <a:ea typeface="Roboto" panose="02000000000000000000" pitchFamily="2" charset="0"/>
              </a:rPr>
              <a:t>Yedek su kaynakları oluşturun, </a:t>
            </a:r>
          </a:p>
          <a:p>
            <a:pPr marL="252000" lvl="0" indent="-180000" algn="just">
              <a:spcAft>
                <a:spcPts val="300"/>
              </a:spcAft>
              <a:buFont typeface="Arial" panose="020B0604020202020204" pitchFamily="34" charset="0"/>
              <a:buChar char="•"/>
            </a:pPr>
            <a:r>
              <a:rPr lang="tr-TR" sz="1000" kern="1200" dirty="0">
                <a:solidFill>
                  <a:schemeClr val="tx1"/>
                </a:solidFill>
                <a:latin typeface="Roboto" panose="02000000000000000000" pitchFamily="2" charset="0"/>
                <a:ea typeface="Roboto" panose="02000000000000000000" pitchFamily="2" charset="0"/>
              </a:rPr>
              <a:t>İhtiyacı olanlara psikolojik destek verin, </a:t>
            </a:r>
          </a:p>
          <a:p>
            <a:pPr marL="252000" lvl="0" indent="-180000" algn="just">
              <a:spcAft>
                <a:spcPts val="300"/>
              </a:spcAft>
              <a:buFont typeface="Arial" panose="020B0604020202020204" pitchFamily="34" charset="0"/>
              <a:buChar char="•"/>
            </a:pPr>
            <a:r>
              <a:rPr lang="tr-TR" sz="1000" kern="1200" dirty="0">
                <a:solidFill>
                  <a:schemeClr val="tx1"/>
                </a:solidFill>
                <a:latin typeface="Roboto" panose="02000000000000000000" pitchFamily="2" charset="0"/>
                <a:ea typeface="Roboto" panose="02000000000000000000" pitchFamily="2" charset="0"/>
              </a:rPr>
              <a:t>Gelen yardım malzemelerinin organizasyonuna destek verin ve dağıtılmasına yardımcı olun,</a:t>
            </a:r>
          </a:p>
          <a:p>
            <a:pPr marL="252000" lvl="0" indent="-180000" algn="just">
              <a:spcAft>
                <a:spcPts val="300"/>
              </a:spcAft>
              <a:buFont typeface="Arial" panose="020B0604020202020204" pitchFamily="34" charset="0"/>
              <a:buChar char="•"/>
            </a:pPr>
            <a:r>
              <a:rPr lang="tr-TR" sz="1000" kern="1200" dirty="0">
                <a:solidFill>
                  <a:schemeClr val="tx1"/>
                </a:solidFill>
                <a:latin typeface="Roboto" panose="02000000000000000000" pitchFamily="2" charset="0"/>
                <a:ea typeface="Roboto" panose="02000000000000000000" pitchFamily="2" charset="0"/>
              </a:rPr>
              <a:t>Çadır ve geçici tuvaletlerin kurulmasına destek olun.</a:t>
            </a:r>
          </a:p>
          <a:p>
            <a:pPr marL="0" marR="0" lvl="0" indent="0" algn="just" defTabSz="914400" rtl="0" eaLnBrk="1" fontAlgn="auto" latinLnBrk="0" hangingPunct="1">
              <a:lnSpc>
                <a:spcPct val="100000"/>
              </a:lnSpc>
              <a:spcBef>
                <a:spcPts val="0"/>
              </a:spcBef>
              <a:spcAft>
                <a:spcPts val="300"/>
              </a:spcAft>
              <a:buClrTx/>
              <a:buSzTx/>
              <a:buFontTx/>
              <a:buNone/>
              <a:tabLst/>
              <a:defRPr/>
            </a:pPr>
            <a:endParaRPr lang="tr-TR" sz="1000" b="1" i="1" u="sng" dirty="0">
              <a:latin typeface="Roboto" panose="02000000000000000000" pitchFamily="2" charset="0"/>
              <a:ea typeface="Roboto" panose="02000000000000000000" pitchFamily="2" charset="0"/>
            </a:endParaRPr>
          </a:p>
          <a:p>
            <a:pPr marL="0" marR="0" lvl="0" indent="0" algn="just" defTabSz="914400" rtl="0" eaLnBrk="1" fontAlgn="auto" latinLnBrk="0" hangingPunct="1">
              <a:lnSpc>
                <a:spcPct val="100000"/>
              </a:lnSpc>
              <a:spcBef>
                <a:spcPts val="0"/>
              </a:spcBef>
              <a:spcAft>
                <a:spcPts val="300"/>
              </a:spcAft>
              <a:buClrTx/>
              <a:buSzTx/>
              <a:buFontTx/>
              <a:buNone/>
              <a:tabLst/>
              <a:defRPr/>
            </a:pPr>
            <a:r>
              <a:rPr lang="tr-TR" sz="900" b="1" i="1" u="sng" dirty="0">
                <a:latin typeface="Roboto" panose="02000000000000000000" pitchFamily="2" charset="0"/>
                <a:ea typeface="Roboto" panose="02000000000000000000" pitchFamily="2" charset="0"/>
              </a:rPr>
              <a:t>Bilgi Notu 1:</a:t>
            </a:r>
          </a:p>
          <a:p>
            <a:pPr algn="just">
              <a:spcBef>
                <a:spcPct val="0"/>
              </a:spcBef>
              <a:spcAft>
                <a:spcPts val="300"/>
              </a:spcAft>
            </a:pPr>
            <a:r>
              <a:rPr lang="tr-TR" altLang="tr-TR" sz="900" i="1" dirty="0">
                <a:latin typeface="Roboto" panose="02000000000000000000" pitchFamily="2" charset="0"/>
                <a:ea typeface="Roboto" panose="02000000000000000000" pitchFamily="2" charset="0"/>
              </a:rPr>
              <a:t>Normal hayat akışımızın dışında gelişen ve beklenmedik bir şekilde gerçekleşen deprem, sel gibi doğal afetler ve trafik kazası ya da bir yakınımızı kaybetmek gibi istenmeyen durumlar yaşam dengemizi bozar ve bizleri farklı biçimlerde etkiler. Afetlerin sonrasında, normal hayatımızdaki olağan dışı durumlarda olduğu gibi; inanamama (inkar), korku, yardım arayışı, iştahsızlık, uyku problemleri gibi farklı duygu durumları yaşayabiliriz. Bu tepkilerin anlaşılması ve psikolojik ilk yardımın sağlanması çok önemlidir. Bir kaza veya afet durumunda özellikle çocuklar yetişkinlerin yardımına</a:t>
            </a:r>
            <a:r>
              <a:rPr lang="tr-TR" altLang="tr-TR" sz="900" i="1" baseline="0" dirty="0">
                <a:latin typeface="Roboto" panose="02000000000000000000" pitchFamily="2" charset="0"/>
                <a:ea typeface="Roboto" panose="02000000000000000000" pitchFamily="2" charset="0"/>
              </a:rPr>
              <a:t> gereksinim duyar</a:t>
            </a:r>
            <a:r>
              <a:rPr lang="tr-TR" altLang="tr-TR" sz="900" i="1" dirty="0">
                <a:latin typeface="Roboto" pitchFamily="2" charset="0"/>
                <a:ea typeface="Roboto" pitchFamily="2" charset="0"/>
              </a:rPr>
              <a:t>.  Çocuklarınız sizin davranışlarınızdan etkilenirler. Eğer paniğe kapılırsanız onların korkuları daha da artacaktır. Böyle bir durumda sakin davranarak, çocuklara neler olduğunu anlatabilir ve yardım geleceğini söyleyebilirsiniz. </a:t>
            </a:r>
          </a:p>
          <a:p>
            <a:pPr algn="just" eaLnBrk="1" hangingPunct="1">
              <a:spcBef>
                <a:spcPct val="0"/>
              </a:spcBef>
              <a:spcAft>
                <a:spcPts val="300"/>
              </a:spcAft>
            </a:pPr>
            <a:r>
              <a:rPr lang="tr-TR" altLang="tr-TR" sz="900" i="1" dirty="0">
                <a:latin typeface="Roboto" pitchFamily="2" charset="0"/>
                <a:ea typeface="Roboto" pitchFamily="2" charset="0"/>
              </a:rPr>
              <a:t>Tüm bu tepkiler afet yaşamış kişilerin gösterdiği normal tepkilerdir. Yardım etmek için şunları uygulayabiliriz:</a:t>
            </a:r>
          </a:p>
          <a:p>
            <a:pPr algn="just" eaLnBrk="1" hangingPunct="1">
              <a:lnSpc>
                <a:spcPct val="80000"/>
              </a:lnSpc>
              <a:spcBef>
                <a:spcPct val="0"/>
              </a:spcBef>
              <a:spcAft>
                <a:spcPts val="300"/>
              </a:spcAft>
            </a:pPr>
            <a:r>
              <a:rPr lang="tr-TR" altLang="tr-TR" sz="900" b="1" i="1" dirty="0">
                <a:latin typeface="Roboto" panose="02000000000000000000" pitchFamily="2" charset="0"/>
                <a:ea typeface="Roboto" panose="02000000000000000000" pitchFamily="2" charset="0"/>
              </a:rPr>
              <a:t>Destek verin: </a:t>
            </a:r>
            <a:r>
              <a:rPr lang="tr-TR" altLang="tr-TR" sz="900" i="1" dirty="0">
                <a:latin typeface="Roboto" panose="02000000000000000000" pitchFamily="2" charset="0"/>
                <a:ea typeface="Roboto" panose="02000000000000000000" pitchFamily="2" charset="0"/>
              </a:rPr>
              <a:t>Konuşun</a:t>
            </a:r>
          </a:p>
          <a:p>
            <a:pPr algn="just" eaLnBrk="1" hangingPunct="1">
              <a:lnSpc>
                <a:spcPct val="80000"/>
              </a:lnSpc>
              <a:spcBef>
                <a:spcPct val="0"/>
              </a:spcBef>
              <a:spcAft>
                <a:spcPts val="300"/>
              </a:spcAft>
            </a:pPr>
            <a:r>
              <a:rPr lang="tr-TR" altLang="tr-TR" sz="900" b="1" i="1" dirty="0">
                <a:latin typeface="Roboto" panose="02000000000000000000" pitchFamily="2" charset="0"/>
                <a:ea typeface="Roboto" panose="02000000000000000000" pitchFamily="2" charset="0"/>
              </a:rPr>
              <a:t>Dinleyin: </a:t>
            </a:r>
            <a:r>
              <a:rPr lang="tr-TR" altLang="tr-TR" sz="900" i="1" dirty="0">
                <a:latin typeface="Roboto" panose="02000000000000000000" pitchFamily="2" charset="0"/>
                <a:ea typeface="Roboto" panose="02000000000000000000" pitchFamily="2" charset="0"/>
              </a:rPr>
              <a:t>Afetzedenin söylediklerini dinleyin</a:t>
            </a:r>
          </a:p>
          <a:p>
            <a:pPr algn="just" eaLnBrk="1" hangingPunct="1">
              <a:lnSpc>
                <a:spcPct val="80000"/>
              </a:lnSpc>
              <a:spcBef>
                <a:spcPct val="0"/>
              </a:spcBef>
              <a:spcAft>
                <a:spcPts val="300"/>
              </a:spcAft>
            </a:pPr>
            <a:r>
              <a:rPr lang="tr-TR" altLang="tr-TR" sz="900" b="1" i="1" dirty="0">
                <a:latin typeface="Roboto" panose="02000000000000000000" pitchFamily="2" charset="0"/>
                <a:ea typeface="Roboto" panose="02000000000000000000" pitchFamily="2" charset="0"/>
              </a:rPr>
              <a:t>Sempati gösterin: </a:t>
            </a:r>
            <a:r>
              <a:rPr lang="tr-TR" altLang="tr-TR" sz="900" i="1" dirty="0">
                <a:latin typeface="Roboto" panose="02000000000000000000" pitchFamily="2" charset="0"/>
                <a:ea typeface="Roboto" panose="02000000000000000000" pitchFamily="2" charset="0"/>
              </a:rPr>
              <a:t>Afetzedelerin duygularının normal olduğunu belirtin</a:t>
            </a:r>
          </a:p>
          <a:p>
            <a:pPr algn="just" eaLnBrk="1" hangingPunct="1">
              <a:lnSpc>
                <a:spcPct val="80000"/>
              </a:lnSpc>
              <a:spcBef>
                <a:spcPct val="0"/>
              </a:spcBef>
              <a:spcAft>
                <a:spcPts val="300"/>
              </a:spcAft>
            </a:pPr>
            <a:r>
              <a:rPr lang="tr-TR" altLang="tr-TR" sz="900" b="1" i="1" dirty="0">
                <a:latin typeface="Roboto" panose="02000000000000000000" pitchFamily="2" charset="0"/>
                <a:ea typeface="Roboto" panose="02000000000000000000" pitchFamily="2" charset="0"/>
              </a:rPr>
              <a:t>Güven verin</a:t>
            </a:r>
            <a:r>
              <a:rPr lang="tr-TR" altLang="tr-TR" sz="900" i="1" dirty="0">
                <a:latin typeface="Roboto" panose="02000000000000000000" pitchFamily="2" charset="0"/>
                <a:ea typeface="Roboto" panose="02000000000000000000" pitchFamily="2" charset="0"/>
              </a:rPr>
              <a:t>: Afetzedelerin şahsi bilgilerini başkalarına aktarmayın</a:t>
            </a:r>
          </a:p>
          <a:p>
            <a:pPr marL="0" marR="0" lvl="0" indent="0" algn="just" defTabSz="914400" rtl="0" eaLnBrk="1" fontAlgn="auto" latinLnBrk="0" hangingPunct="1">
              <a:lnSpc>
                <a:spcPct val="80000"/>
              </a:lnSpc>
              <a:spcBef>
                <a:spcPct val="0"/>
              </a:spcBef>
              <a:spcAft>
                <a:spcPts val="300"/>
              </a:spcAft>
              <a:buClrTx/>
              <a:buSzTx/>
              <a:buFontTx/>
              <a:buNone/>
              <a:tabLst/>
              <a:defRPr/>
            </a:pPr>
            <a:endParaRPr lang="tr-TR" sz="900" b="1" i="1" u="sng" dirty="0">
              <a:latin typeface="Roboto" pitchFamily="2" charset="0"/>
              <a:ea typeface="Roboto" pitchFamily="2" charset="0"/>
            </a:endParaRPr>
          </a:p>
          <a:p>
            <a:pPr marL="0" marR="0" lvl="0" indent="0" algn="just" defTabSz="914400" rtl="0" eaLnBrk="1" fontAlgn="auto" latinLnBrk="0" hangingPunct="1">
              <a:lnSpc>
                <a:spcPct val="80000"/>
              </a:lnSpc>
              <a:spcBef>
                <a:spcPct val="0"/>
              </a:spcBef>
              <a:spcAft>
                <a:spcPts val="300"/>
              </a:spcAft>
              <a:buClrTx/>
              <a:buSzTx/>
              <a:buFontTx/>
              <a:buNone/>
              <a:tabLst/>
              <a:defRPr/>
            </a:pPr>
            <a:r>
              <a:rPr lang="tr-TR" sz="900" b="1" i="1" u="sng" dirty="0">
                <a:latin typeface="Roboto" pitchFamily="2" charset="0"/>
                <a:ea typeface="Roboto" pitchFamily="2" charset="0"/>
              </a:rPr>
              <a:t>Bilgi Notu 2:</a:t>
            </a:r>
          </a:p>
          <a:p>
            <a:pPr algn="just" eaLnBrk="1" hangingPunct="1">
              <a:lnSpc>
                <a:spcPct val="80000"/>
              </a:lnSpc>
              <a:spcBef>
                <a:spcPct val="0"/>
              </a:spcBef>
              <a:spcAft>
                <a:spcPts val="300"/>
              </a:spcAft>
            </a:pPr>
            <a:r>
              <a:rPr lang="tr-TR" altLang="tr-TR" sz="900" i="1" dirty="0">
                <a:latin typeface="Roboto" panose="02000000000000000000" pitchFamily="2" charset="0"/>
                <a:ea typeface="Roboto" panose="02000000000000000000" pitchFamily="2" charset="0"/>
              </a:rPr>
              <a:t>Afet ortamının olumsuz koşullarında sizler</a:t>
            </a:r>
            <a:r>
              <a:rPr lang="tr-TR" altLang="tr-TR" sz="900" i="1" baseline="0" dirty="0">
                <a:latin typeface="Roboto" panose="02000000000000000000" pitchFamily="2" charset="0"/>
                <a:ea typeface="Roboto" panose="02000000000000000000" pitchFamily="2" charset="0"/>
              </a:rPr>
              <a:t> de</a:t>
            </a:r>
            <a:r>
              <a:rPr lang="tr-TR" altLang="tr-TR" sz="900" i="1" dirty="0">
                <a:latin typeface="Roboto" panose="02000000000000000000" pitchFamily="2" charset="0"/>
                <a:ea typeface="Roboto" panose="02000000000000000000" pitchFamily="2" charset="0"/>
              </a:rPr>
              <a:t> yardıma ihtiyaç duyabilirsiniz. </a:t>
            </a:r>
            <a:r>
              <a:rPr lang="tr-TR" altLang="tr-TR" sz="900" b="1" i="1" dirty="0">
                <a:latin typeface="Roboto" panose="02000000000000000000" pitchFamily="2" charset="0"/>
                <a:ea typeface="Roboto" panose="02000000000000000000" pitchFamily="2" charset="0"/>
              </a:rPr>
              <a:t>??? </a:t>
            </a:r>
            <a:r>
              <a:rPr lang="tr-TR" altLang="tr-TR" sz="900" i="1" dirty="0">
                <a:latin typeface="Roboto" panose="02000000000000000000" pitchFamily="2" charset="0"/>
                <a:ea typeface="Roboto" panose="02000000000000000000" pitchFamily="2" charset="0"/>
              </a:rPr>
              <a:t>Afet yaşamış kişilerde tüm bu belirtilerin görünmesi normaldir ve doğaldır. Ancak yakınmalarınız gün geçtikçe azalmıyor, yaşamınızı güçleştiriyorsa ve baş etmede zorlanıyorsanız ruh sağlığı uzmanlarına başvurmalısınız.  Bu konuda tecrübeli ve uzman kişiler, normal hayata dönüş sürecinizi hızlandıracak yöntemlerle size yardımcı olacaklardır. </a:t>
            </a:r>
          </a:p>
          <a:p>
            <a:pPr algn="just">
              <a:spcAft>
                <a:spcPts val="300"/>
              </a:spcAft>
            </a:pPr>
            <a:r>
              <a:rPr lang="tr-TR" sz="900" i="1" kern="1200" dirty="0">
                <a:solidFill>
                  <a:schemeClr val="tx1"/>
                </a:solidFill>
                <a:effectLst/>
                <a:latin typeface="Roboto" panose="02000000000000000000" pitchFamily="2" charset="0"/>
                <a:ea typeface="Roboto" panose="02000000000000000000" pitchFamily="2" charset="0"/>
              </a:rPr>
              <a:t>Kitlesel yaralanmaların meydana geldiği afet durumlarına hazırlıklı olmak için sosyal ve psikolojik/duygusal gereksinimler göz önüne alınmalıdır.</a:t>
            </a:r>
          </a:p>
          <a:p>
            <a:pPr algn="just">
              <a:spcAft>
                <a:spcPts val="300"/>
              </a:spcAft>
            </a:pPr>
            <a:r>
              <a:rPr lang="tr-TR" sz="900" i="1" kern="1200" dirty="0">
                <a:solidFill>
                  <a:schemeClr val="tx1"/>
                </a:solidFill>
                <a:effectLst/>
                <a:latin typeface="Roboto" panose="02000000000000000000" pitchFamily="2" charset="0"/>
                <a:ea typeface="Roboto" panose="02000000000000000000" pitchFamily="2" charset="0"/>
              </a:rPr>
              <a:t>Afetler/</a:t>
            </a:r>
            <a:r>
              <a:rPr lang="tr-TR" sz="900" i="1" kern="1200" dirty="0" err="1">
                <a:solidFill>
                  <a:schemeClr val="tx1"/>
                </a:solidFill>
                <a:effectLst/>
                <a:latin typeface="Roboto" panose="02000000000000000000" pitchFamily="2" charset="0"/>
                <a:ea typeface="Roboto" panose="02000000000000000000" pitchFamily="2" charset="0"/>
              </a:rPr>
              <a:t>travmatik</a:t>
            </a:r>
            <a:r>
              <a:rPr lang="tr-TR" sz="900" i="1" kern="1200" dirty="0">
                <a:solidFill>
                  <a:schemeClr val="tx1"/>
                </a:solidFill>
                <a:effectLst/>
                <a:latin typeface="Roboto" panose="02000000000000000000" pitchFamily="2" charset="0"/>
                <a:ea typeface="Roboto" panose="02000000000000000000" pitchFamily="2" charset="0"/>
              </a:rPr>
              <a:t> yaşam olayları bireylerin karşılaştıkları olağandışı durumlardır. Bu bakımdan olay sonrası verilen tepkiler normal psikolojik tepkilerdir. Bu normal tepkiler afetten sonraki dönemde çeşitli evrelerde incelenebilir. Genel olarak </a:t>
            </a:r>
            <a:r>
              <a:rPr lang="tr-TR" sz="900" i="1" kern="1200" dirty="0" err="1">
                <a:solidFill>
                  <a:schemeClr val="tx1"/>
                </a:solidFill>
                <a:effectLst/>
                <a:latin typeface="Roboto" panose="02000000000000000000" pitchFamily="2" charset="0"/>
                <a:ea typeface="Roboto" panose="02000000000000000000" pitchFamily="2" charset="0"/>
              </a:rPr>
              <a:t>travmatik</a:t>
            </a:r>
            <a:r>
              <a:rPr lang="tr-TR" sz="900" i="1" kern="1200" dirty="0">
                <a:solidFill>
                  <a:schemeClr val="tx1"/>
                </a:solidFill>
                <a:effectLst/>
                <a:latin typeface="Roboto" panose="02000000000000000000" pitchFamily="2" charset="0"/>
                <a:ea typeface="Roboto" panose="02000000000000000000" pitchFamily="2" charset="0"/>
              </a:rPr>
              <a:t> bir olay ve/veya afet sonrasında kişilerin geçtikleri evreler şunlardır; </a:t>
            </a:r>
          </a:p>
          <a:p>
            <a:pPr marL="252000" lvl="0" indent="-180000" algn="just">
              <a:spcAft>
                <a:spcPts val="300"/>
              </a:spcAft>
              <a:buFont typeface="Arial" panose="020B0604020202020204" pitchFamily="34" charset="0"/>
              <a:buChar char="•"/>
            </a:pPr>
            <a:r>
              <a:rPr lang="tr-TR" sz="900" i="1" kern="1200" dirty="0">
                <a:solidFill>
                  <a:schemeClr val="tx1"/>
                </a:solidFill>
                <a:effectLst/>
                <a:latin typeface="Roboto" panose="02000000000000000000" pitchFamily="2" charset="0"/>
                <a:ea typeface="Roboto" panose="02000000000000000000" pitchFamily="2" charset="0"/>
              </a:rPr>
              <a:t>Şok Dönemi</a:t>
            </a:r>
          </a:p>
          <a:p>
            <a:pPr marL="252000" lvl="0" indent="-180000" algn="just">
              <a:spcAft>
                <a:spcPts val="300"/>
              </a:spcAft>
              <a:buFont typeface="Arial" panose="020B0604020202020204" pitchFamily="34" charset="0"/>
              <a:buChar char="•"/>
            </a:pPr>
            <a:r>
              <a:rPr lang="tr-TR" sz="900" i="1" kern="1200" dirty="0">
                <a:solidFill>
                  <a:schemeClr val="tx1"/>
                </a:solidFill>
                <a:effectLst/>
                <a:latin typeface="Roboto" panose="02000000000000000000" pitchFamily="2" charset="0"/>
                <a:ea typeface="Roboto" panose="02000000000000000000" pitchFamily="2" charset="0"/>
              </a:rPr>
              <a:t>Tepki Dönemi</a:t>
            </a:r>
          </a:p>
          <a:p>
            <a:pPr marL="252000" lvl="0" indent="-180000" algn="just">
              <a:spcAft>
                <a:spcPts val="300"/>
              </a:spcAft>
              <a:buFont typeface="Arial" panose="020B0604020202020204" pitchFamily="34" charset="0"/>
              <a:buChar char="•"/>
            </a:pPr>
            <a:r>
              <a:rPr lang="tr-TR" sz="900" i="1" kern="1200" dirty="0" err="1">
                <a:solidFill>
                  <a:schemeClr val="tx1"/>
                </a:solidFill>
                <a:effectLst/>
                <a:latin typeface="Roboto" panose="02000000000000000000" pitchFamily="2" charset="0"/>
                <a:ea typeface="Roboto" panose="02000000000000000000" pitchFamily="2" charset="0"/>
              </a:rPr>
              <a:t>İşlemleme</a:t>
            </a:r>
            <a:r>
              <a:rPr lang="tr-TR" sz="900" i="1" kern="1200" dirty="0">
                <a:solidFill>
                  <a:schemeClr val="tx1"/>
                </a:solidFill>
                <a:effectLst/>
                <a:latin typeface="Roboto" panose="02000000000000000000" pitchFamily="2" charset="0"/>
                <a:ea typeface="Roboto" panose="02000000000000000000" pitchFamily="2" charset="0"/>
              </a:rPr>
              <a:t> Dönemi</a:t>
            </a:r>
          </a:p>
          <a:p>
            <a:pPr marL="252000" lvl="0" indent="-180000" algn="just">
              <a:spcAft>
                <a:spcPts val="300"/>
              </a:spcAft>
              <a:buFont typeface="Arial" panose="020B0604020202020204" pitchFamily="34" charset="0"/>
              <a:buChar char="•"/>
            </a:pPr>
            <a:r>
              <a:rPr lang="tr-TR" sz="900" i="1" kern="1200" dirty="0">
                <a:solidFill>
                  <a:schemeClr val="tx1"/>
                </a:solidFill>
                <a:effectLst/>
                <a:latin typeface="Roboto" panose="02000000000000000000" pitchFamily="2" charset="0"/>
                <a:ea typeface="Roboto" panose="02000000000000000000" pitchFamily="2" charset="0"/>
              </a:rPr>
              <a:t>İyileşme/Yeniden Oryantasyon Dönemi</a:t>
            </a:r>
            <a:endParaRPr lang="tr-TR" sz="900" b="1" i="1" kern="1200" dirty="0">
              <a:solidFill>
                <a:schemeClr val="tx1"/>
              </a:solidFill>
              <a:effectLst/>
              <a:latin typeface="Roboto" panose="02000000000000000000" pitchFamily="2" charset="0"/>
              <a:ea typeface="Roboto" panose="02000000000000000000" pitchFamily="2" charset="0"/>
            </a:endParaRPr>
          </a:p>
          <a:p>
            <a:pPr algn="just">
              <a:spcAft>
                <a:spcPts val="300"/>
              </a:spcAft>
            </a:pPr>
            <a:r>
              <a:rPr lang="tr-TR" sz="900" b="1" i="1" dirty="0">
                <a:latin typeface="Roboto" panose="02000000000000000000" pitchFamily="2" charset="0"/>
                <a:ea typeface="Roboto" panose="02000000000000000000" pitchFamily="2" charset="0"/>
              </a:rPr>
              <a:t>Daha detaylı bilgi için; «</a:t>
            </a:r>
            <a:r>
              <a:rPr lang="tr-TR" sz="900" i="1" dirty="0">
                <a:latin typeface="Roboto" panose="02000000000000000000" pitchFamily="2" charset="0"/>
                <a:ea typeface="Roboto" panose="02000000000000000000" pitchFamily="2" charset="0"/>
              </a:rPr>
              <a:t>Afetlerde Psikolojik İlk Yardım» kitabına bakınız.</a:t>
            </a:r>
            <a:endParaRPr lang="tr-TR" sz="900" i="1" kern="1200" dirty="0">
              <a:solidFill>
                <a:schemeClr val="tx1"/>
              </a:solidFill>
              <a:effectLst/>
              <a:latin typeface="Roboto" panose="02000000000000000000" pitchFamily="2" charset="0"/>
              <a:ea typeface="Roboto" panose="02000000000000000000" pitchFamily="2" charset="0"/>
            </a:endParaRPr>
          </a:p>
          <a:p>
            <a:pPr algn="just">
              <a:spcAft>
                <a:spcPts val="300"/>
              </a:spcAft>
            </a:pPr>
            <a:endParaRPr lang="tr-TR" sz="900" i="1" kern="1200" dirty="0">
              <a:solidFill>
                <a:schemeClr val="tx1"/>
              </a:solidFill>
              <a:effectLst/>
              <a:latin typeface="Roboto" panose="02000000000000000000" pitchFamily="2" charset="0"/>
              <a:ea typeface="Roboto" panose="02000000000000000000" pitchFamily="2" charset="0"/>
            </a:endParaRPr>
          </a:p>
          <a:p>
            <a:pPr marL="0" marR="0" lvl="0" indent="0" algn="just" defTabSz="914400" rtl="0" eaLnBrk="1" fontAlgn="auto" latinLnBrk="0" hangingPunct="1">
              <a:lnSpc>
                <a:spcPct val="100000"/>
              </a:lnSpc>
              <a:spcBef>
                <a:spcPts val="0"/>
              </a:spcBef>
              <a:spcAft>
                <a:spcPts val="300"/>
              </a:spcAft>
              <a:buClrTx/>
              <a:buSzTx/>
              <a:buFontTx/>
              <a:buNone/>
              <a:tabLst/>
              <a:defRPr/>
            </a:pPr>
            <a:r>
              <a:rPr lang="tr-TR" sz="900" b="1" i="1" u="sng" dirty="0">
                <a:latin typeface="Roboto" panose="02000000000000000000" pitchFamily="2" charset="0"/>
                <a:ea typeface="Roboto" panose="02000000000000000000" pitchFamily="2" charset="0"/>
              </a:rPr>
              <a:t>Bilgi Notu 3:</a:t>
            </a:r>
          </a:p>
          <a:p>
            <a:pPr algn="just">
              <a:spcAft>
                <a:spcPts val="300"/>
              </a:spcAft>
            </a:pPr>
            <a:r>
              <a:rPr lang="tr-TR" sz="900" i="1" kern="1200" dirty="0">
                <a:solidFill>
                  <a:schemeClr val="tx1"/>
                </a:solidFill>
                <a:effectLst/>
                <a:latin typeface="Roboto" panose="02000000000000000000" pitchFamily="2" charset="0"/>
                <a:ea typeface="Roboto" panose="02000000000000000000" pitchFamily="2" charset="0"/>
              </a:rPr>
              <a:t>Afetlerin birincil zararları olan can ve mal kayıpları kadar ilerleyen aşamalarda ortaya çıkabilecek ruhsal hasarlar da çok önemlidir.</a:t>
            </a:r>
          </a:p>
          <a:p>
            <a:pPr algn="just">
              <a:spcAft>
                <a:spcPts val="300"/>
              </a:spcAft>
            </a:pPr>
            <a:r>
              <a:rPr lang="tr-TR" sz="900" i="1" kern="1200" dirty="0">
                <a:solidFill>
                  <a:schemeClr val="tx1"/>
                </a:solidFill>
                <a:effectLst/>
                <a:latin typeface="Roboto" panose="02000000000000000000" pitchFamily="2" charset="0"/>
                <a:ea typeface="Roboto" panose="02000000000000000000" pitchFamily="2" charset="0"/>
              </a:rPr>
              <a:t>Afetlerden sonra dört farklı mağdur tipi ortaya çıkabilir;</a:t>
            </a:r>
          </a:p>
          <a:p>
            <a:pPr algn="just">
              <a:spcAft>
                <a:spcPts val="300"/>
              </a:spcAft>
            </a:pPr>
            <a:r>
              <a:rPr lang="tr-TR" sz="900" b="1" i="1" kern="1200" dirty="0">
                <a:solidFill>
                  <a:schemeClr val="tx1"/>
                </a:solidFill>
                <a:effectLst/>
                <a:latin typeface="Roboto" panose="02000000000000000000" pitchFamily="2" charset="0"/>
                <a:ea typeface="Roboto" panose="02000000000000000000" pitchFamily="2" charset="0"/>
              </a:rPr>
              <a:t>Birincil Mağdurlar:</a:t>
            </a:r>
            <a:r>
              <a:rPr lang="tr-TR" sz="900" i="1" kern="1200" dirty="0">
                <a:solidFill>
                  <a:schemeClr val="tx1"/>
                </a:solidFill>
                <a:effectLst/>
                <a:latin typeface="Roboto" panose="02000000000000000000" pitchFamily="2" charset="0"/>
                <a:ea typeface="Roboto" panose="02000000000000000000" pitchFamily="2" charset="0"/>
              </a:rPr>
              <a:t> Deprem bölgesinde ikamet eden ve depremi doğrudan yaşayan kişilerdir.</a:t>
            </a:r>
          </a:p>
          <a:p>
            <a:pPr lvl="0" algn="just">
              <a:spcAft>
                <a:spcPts val="300"/>
              </a:spcAft>
            </a:pPr>
            <a:r>
              <a:rPr lang="tr-TR" sz="900" b="1" i="1" kern="1200" dirty="0">
                <a:solidFill>
                  <a:schemeClr val="tx1"/>
                </a:solidFill>
                <a:effectLst/>
                <a:latin typeface="Roboto" panose="02000000000000000000" pitchFamily="2" charset="0"/>
                <a:ea typeface="Roboto" panose="02000000000000000000" pitchFamily="2" charset="0"/>
              </a:rPr>
              <a:t>İkincil Mağdurlar:</a:t>
            </a:r>
            <a:r>
              <a:rPr lang="tr-TR" sz="900" i="1" kern="1200" dirty="0">
                <a:solidFill>
                  <a:schemeClr val="tx1"/>
                </a:solidFill>
                <a:effectLst/>
                <a:latin typeface="Roboto" panose="02000000000000000000" pitchFamily="2" charset="0"/>
                <a:ea typeface="Roboto" panose="02000000000000000000" pitchFamily="2" charset="0"/>
              </a:rPr>
              <a:t> Birincil mağdurlarla ailevi ya da kişisel bağı olan bireyler olarak tanımlanır.</a:t>
            </a:r>
          </a:p>
          <a:p>
            <a:pPr lvl="0" algn="just">
              <a:spcAft>
                <a:spcPts val="300"/>
              </a:spcAft>
            </a:pPr>
            <a:r>
              <a:rPr lang="tr-TR" sz="900" b="1" i="1" kern="1200" dirty="0">
                <a:solidFill>
                  <a:schemeClr val="tx1"/>
                </a:solidFill>
                <a:effectLst/>
                <a:latin typeface="Roboto" panose="02000000000000000000" pitchFamily="2" charset="0"/>
                <a:ea typeface="Roboto" panose="02000000000000000000" pitchFamily="2" charset="0"/>
              </a:rPr>
              <a:t>Üçüncül Mağdurlar:</a:t>
            </a:r>
            <a:r>
              <a:rPr lang="tr-TR" sz="900" i="1" kern="1200" dirty="0">
                <a:solidFill>
                  <a:schemeClr val="tx1"/>
                </a:solidFill>
                <a:effectLst/>
                <a:latin typeface="Roboto" panose="02000000000000000000" pitchFamily="2" charset="0"/>
                <a:ea typeface="Roboto" panose="02000000000000000000" pitchFamily="2" charset="0"/>
              </a:rPr>
              <a:t> Bulundukları yer gereği deprem ya da benzeri afetler sonrası görev almak ve afetzedelere hizmet götürmek durumunda olan kişilerdir. </a:t>
            </a:r>
          </a:p>
          <a:p>
            <a:pPr lvl="0" algn="just">
              <a:spcAft>
                <a:spcPts val="300"/>
              </a:spcAft>
            </a:pPr>
            <a:r>
              <a:rPr lang="tr-TR" sz="900" b="1" i="1" kern="1200" dirty="0" err="1">
                <a:solidFill>
                  <a:schemeClr val="tx1"/>
                </a:solidFill>
                <a:effectLst/>
                <a:latin typeface="Roboto" panose="02000000000000000000" pitchFamily="2" charset="0"/>
                <a:ea typeface="Roboto" panose="02000000000000000000" pitchFamily="2" charset="0"/>
              </a:rPr>
              <a:t>Dördüncül</a:t>
            </a:r>
            <a:r>
              <a:rPr lang="tr-TR" sz="900" b="1" i="1" kern="1200" dirty="0">
                <a:solidFill>
                  <a:schemeClr val="tx1"/>
                </a:solidFill>
                <a:effectLst/>
                <a:latin typeface="Roboto" panose="02000000000000000000" pitchFamily="2" charset="0"/>
                <a:ea typeface="Roboto" panose="02000000000000000000" pitchFamily="2" charset="0"/>
              </a:rPr>
              <a:t> Mağdurlar:</a:t>
            </a:r>
            <a:r>
              <a:rPr lang="tr-TR" sz="900" i="1" kern="1200" dirty="0">
                <a:solidFill>
                  <a:schemeClr val="tx1"/>
                </a:solidFill>
                <a:effectLst/>
                <a:latin typeface="Roboto" panose="02000000000000000000" pitchFamily="2" charset="0"/>
                <a:ea typeface="Roboto" panose="02000000000000000000" pitchFamily="2" charset="0"/>
              </a:rPr>
              <a:t> Deprem ya da benzeri afetleri medyadan takip eden kişilerdir.</a:t>
            </a:r>
            <a:endParaRPr lang="tr-TR" sz="900" b="1" i="1" kern="1200" dirty="0">
              <a:solidFill>
                <a:schemeClr val="tx1"/>
              </a:solidFill>
              <a:effectLst/>
              <a:latin typeface="Roboto" panose="02000000000000000000" pitchFamily="2" charset="0"/>
              <a:ea typeface="Roboto" panose="02000000000000000000" pitchFamily="2" charset="0"/>
            </a:endParaRPr>
          </a:p>
          <a:p>
            <a:pPr algn="just">
              <a:spcAft>
                <a:spcPts val="300"/>
              </a:spcAft>
            </a:pPr>
            <a:r>
              <a:rPr lang="tr-TR" sz="900" b="1" i="1" kern="1200" dirty="0">
                <a:solidFill>
                  <a:schemeClr val="tx1"/>
                </a:solidFill>
                <a:effectLst/>
                <a:latin typeface="Roboto" panose="02000000000000000000" pitchFamily="2" charset="0"/>
                <a:ea typeface="Roboto" panose="02000000000000000000" pitchFamily="2" charset="0"/>
              </a:rPr>
              <a:t>Daha detaylı bilgi için; «</a:t>
            </a:r>
            <a:r>
              <a:rPr lang="tr-TR" sz="900" i="1" kern="1200" dirty="0">
                <a:solidFill>
                  <a:schemeClr val="tx1"/>
                </a:solidFill>
                <a:effectLst/>
                <a:latin typeface="Roboto" panose="02000000000000000000" pitchFamily="2" charset="0"/>
                <a:ea typeface="Roboto" panose="02000000000000000000" pitchFamily="2" charset="0"/>
              </a:rPr>
              <a:t>Afetlerde Psikolojik İlk Yardım» kitabına bakınız.</a:t>
            </a:r>
          </a:p>
          <a:p>
            <a:pPr lvl="0" algn="just">
              <a:spcAft>
                <a:spcPts val="300"/>
              </a:spcAft>
            </a:pPr>
            <a:endParaRPr lang="tr-TR" sz="1000" kern="1200" dirty="0">
              <a:solidFill>
                <a:schemeClr val="tx1"/>
              </a:solidFill>
              <a:effectLst/>
              <a:latin typeface="Roboto" panose="02000000000000000000" pitchFamily="2" charset="0"/>
              <a:ea typeface="Roboto" panose="02000000000000000000" pitchFamily="2" charset="0"/>
            </a:endParaRPr>
          </a:p>
          <a:p>
            <a:pPr lvl="0" algn="just">
              <a:spcAft>
                <a:spcPts val="300"/>
              </a:spcAft>
            </a:pPr>
            <a:r>
              <a:rPr lang="tr-TR" sz="1000" kern="1200" dirty="0">
                <a:solidFill>
                  <a:schemeClr val="tx1"/>
                </a:solidFill>
                <a:effectLst/>
                <a:latin typeface="Roboto" panose="02000000000000000000" pitchFamily="2" charset="0"/>
                <a:ea typeface="Roboto" panose="02000000000000000000" pitchFamily="2" charset="0"/>
              </a:rPr>
              <a:t>Afetzede için en önemli şeylerden biri, kendisi için ne zaman arama yapıldığını doğru değerlendirebilmektir. Enkaz üzerinde bir kırma veya delme çalışması varsa, bu çalışmanın yarattığı ses ve titreşim hissedilebilir. Bu aşamada afetzedenin bağırması ve sesini duyurmaya çalışması anlamsızdır ve enerji kaybından başka bir işe yaramaz. </a:t>
            </a:r>
          </a:p>
          <a:p>
            <a:pPr lvl="0" algn="just">
              <a:spcAft>
                <a:spcPts val="300"/>
              </a:spcAft>
            </a:pPr>
            <a:r>
              <a:rPr lang="tr-TR" sz="1000" kern="1200" dirty="0">
                <a:solidFill>
                  <a:schemeClr val="tx1"/>
                </a:solidFill>
                <a:effectLst/>
                <a:latin typeface="Roboto" panose="02000000000000000000" pitchFamily="2" charset="0"/>
                <a:ea typeface="Roboto" panose="02000000000000000000" pitchFamily="2" charset="0"/>
              </a:rPr>
              <a:t>İş makinelerinin çalışması, dinleme ya da arama faaliyetinin o an yapılmadığını gösterir. Bu durumda iş makineleri durduktan sonra dışarıyla iletişim kurulmaya çalışılmalıdır; çünkü sessizlik, dinleme yapıldığı anlamına gelebilir. Arama yapılırken </a:t>
            </a:r>
            <a:r>
              <a:rPr lang="tr-TR" sz="1000" kern="1200" dirty="0" err="1">
                <a:solidFill>
                  <a:schemeClr val="tx1"/>
                </a:solidFill>
                <a:effectLst/>
                <a:latin typeface="Roboto" panose="02000000000000000000" pitchFamily="2" charset="0"/>
                <a:ea typeface="Roboto" panose="02000000000000000000" pitchFamily="2" charset="0"/>
              </a:rPr>
              <a:t>kurtarmacılar</a:t>
            </a:r>
            <a:r>
              <a:rPr lang="tr-TR" sz="1000" kern="1200" dirty="0">
                <a:solidFill>
                  <a:schemeClr val="tx1"/>
                </a:solidFill>
                <a:effectLst/>
                <a:latin typeface="Roboto" panose="02000000000000000000" pitchFamily="2" charset="0"/>
                <a:ea typeface="Roboto" panose="02000000000000000000" pitchFamily="2" charset="0"/>
              </a:rPr>
              <a:t> enkaz altındaki afetzedelere seslenir. </a:t>
            </a:r>
          </a:p>
          <a:p>
            <a:pPr lvl="0" algn="just">
              <a:spcAft>
                <a:spcPts val="300"/>
              </a:spcAft>
            </a:pPr>
            <a:r>
              <a:rPr lang="tr-TR" sz="1000" kern="1200" dirty="0">
                <a:solidFill>
                  <a:schemeClr val="tx1"/>
                </a:solidFill>
                <a:effectLst/>
                <a:latin typeface="Roboto" panose="02000000000000000000" pitchFamily="2" charset="0"/>
                <a:ea typeface="Roboto" panose="02000000000000000000" pitchFamily="2" charset="0"/>
              </a:rPr>
              <a:t>Afetzede kendisine çağrı yapıldığını duyuyorsa, cevap vermelidir. Eğer sesini ekiplere duyuramadığını düşünürse veya ses çıkartamıyorsa, etraftaki ses ileten cisimlere vurmak akıllıca olacaktır. Bu cisimler kalorifer boruları, çok büyük bloklar, metal parçalar olabilir. Vurulan malzemenin, sesi iletebilir bir malzeme olması gerekir. </a:t>
            </a:r>
          </a:p>
          <a:p>
            <a:pPr lvl="0" algn="just">
              <a:spcAft>
                <a:spcPts val="300"/>
              </a:spcAft>
            </a:pPr>
            <a:r>
              <a:rPr lang="tr-TR" sz="1000" kern="1200" dirty="0">
                <a:solidFill>
                  <a:schemeClr val="tx1"/>
                </a:solidFill>
                <a:effectLst/>
                <a:latin typeface="Roboto" panose="02000000000000000000" pitchFamily="2" charset="0"/>
                <a:ea typeface="Roboto" panose="02000000000000000000" pitchFamily="2" charset="0"/>
              </a:rPr>
              <a:t>Ekipler, arama köpeği veya yüksek teknolojili kameralar ve dinleme cihazları da kullanır. Elektronik dinleme cihazları çok hassas </a:t>
            </a:r>
            <a:r>
              <a:rPr lang="tr-TR" sz="1000" kern="1200" dirty="0" err="1">
                <a:solidFill>
                  <a:schemeClr val="tx1"/>
                </a:solidFill>
                <a:effectLst/>
                <a:latin typeface="Roboto" panose="02000000000000000000" pitchFamily="2" charset="0"/>
                <a:ea typeface="Roboto" panose="02000000000000000000" pitchFamily="2" charset="0"/>
              </a:rPr>
              <a:t>sensörlerden</a:t>
            </a:r>
            <a:r>
              <a:rPr lang="tr-TR" sz="1000" kern="1200" dirty="0">
                <a:solidFill>
                  <a:schemeClr val="tx1"/>
                </a:solidFill>
                <a:effectLst/>
                <a:latin typeface="Roboto" panose="02000000000000000000" pitchFamily="2" charset="0"/>
                <a:ea typeface="Roboto" panose="02000000000000000000" pitchFamily="2" charset="0"/>
              </a:rPr>
              <a:t> oluşur. Çok düşük sesleri bile algılayabilirler. Bu nedenle, etraftaki malzemeye vurarak ses çıkarmak faydalıdır. </a:t>
            </a:r>
          </a:p>
          <a:p>
            <a:pPr lvl="0" algn="just">
              <a:spcAft>
                <a:spcPts val="300"/>
              </a:spcAft>
            </a:pPr>
            <a:r>
              <a:rPr lang="tr-TR" sz="1000" kern="1200" dirty="0">
                <a:solidFill>
                  <a:schemeClr val="tx1"/>
                </a:solidFill>
                <a:effectLst/>
                <a:latin typeface="Roboto" panose="02000000000000000000" pitchFamily="2" charset="0"/>
                <a:ea typeface="Roboto" panose="02000000000000000000" pitchFamily="2" charset="0"/>
              </a:rPr>
              <a:t>Arama köpekleri, afetzedenin kokusunun geldiği yere en yakın noktaya kadar gidip o bölgeyi eşecek ve havlayacak şekilde eğitilir. Boşluklar izin verirse, köpek afetzedenin yanına kadar gelebilir. Bu durumda paniğe kapılmamak gerekir. </a:t>
            </a:r>
          </a:p>
          <a:p>
            <a:pPr lvl="0" algn="just">
              <a:spcAft>
                <a:spcPts val="300"/>
              </a:spcAft>
            </a:pPr>
            <a:r>
              <a:rPr lang="tr-TR" sz="1000" kern="1200" dirty="0">
                <a:solidFill>
                  <a:schemeClr val="tx1"/>
                </a:solidFill>
                <a:effectLst/>
                <a:latin typeface="Roboto" panose="02000000000000000000" pitchFamily="2" charset="0"/>
                <a:ea typeface="Roboto" panose="02000000000000000000" pitchFamily="2" charset="0"/>
              </a:rPr>
              <a:t>Afetzede kurtarma ekipleriyle iletişim kurmaya başladığı andan itibaren pozisyonu ve bulunduğu yerle ilgili bilgi vermeye çalışmalıdır. Afetzedelerin verdikleri bilgilerle kurtarılmalarına önemli katkılar sağladıkları olaylar olmuştur.</a:t>
            </a:r>
          </a:p>
          <a:p>
            <a:pPr algn="just">
              <a:spcAft>
                <a:spcPts val="300"/>
              </a:spcAft>
            </a:pPr>
            <a:r>
              <a:rPr lang="tr-TR" sz="1000" b="1" kern="1200" dirty="0">
                <a:solidFill>
                  <a:schemeClr val="tx1"/>
                </a:solidFill>
                <a:effectLst/>
                <a:latin typeface="Roboto" panose="02000000000000000000" pitchFamily="2" charset="0"/>
                <a:ea typeface="Roboto" panose="02000000000000000000" pitchFamily="2" charset="0"/>
              </a:rPr>
              <a:t>Afet Sonrası Yaşamı Sürdürme</a:t>
            </a:r>
            <a:endParaRPr lang="tr-TR" sz="1000" kern="1200" dirty="0">
              <a:solidFill>
                <a:schemeClr val="tx1"/>
              </a:solidFill>
              <a:effectLst/>
              <a:latin typeface="Roboto" panose="02000000000000000000" pitchFamily="2" charset="0"/>
              <a:ea typeface="Roboto" panose="02000000000000000000" pitchFamily="2" charset="0"/>
            </a:endParaRPr>
          </a:p>
          <a:p>
            <a:pPr lvl="0" algn="just">
              <a:spcAft>
                <a:spcPts val="300"/>
              </a:spcAft>
            </a:pPr>
            <a:r>
              <a:rPr lang="tr-TR" sz="1000" kern="1200" dirty="0">
                <a:solidFill>
                  <a:schemeClr val="tx1"/>
                </a:solidFill>
                <a:effectLst/>
                <a:latin typeface="Roboto" panose="02000000000000000000" pitchFamily="2" charset="0"/>
                <a:ea typeface="Roboto" panose="02000000000000000000" pitchFamily="2" charset="0"/>
              </a:rPr>
              <a:t>Afet sırasında bina çökmeyebilir, fakat bina içindeki, bulunduğunuz mekândaki yapısal olmayan eşyalar, malzemeler size zarar vermiş olabilir. Eğer zarar gördüyseniz ya da yaralıysanız öncelikle kendinizi güvenceye alın.</a:t>
            </a:r>
          </a:p>
          <a:p>
            <a:pPr lvl="0" algn="just">
              <a:spcAft>
                <a:spcPts val="300"/>
              </a:spcAft>
            </a:pPr>
            <a:r>
              <a:rPr lang="tr-TR" sz="1000" kern="1200" dirty="0">
                <a:solidFill>
                  <a:schemeClr val="tx1"/>
                </a:solidFill>
                <a:effectLst/>
                <a:latin typeface="Roboto" panose="02000000000000000000" pitchFamily="2" charset="0"/>
                <a:ea typeface="Roboto" panose="02000000000000000000" pitchFamily="2" charset="0"/>
              </a:rPr>
              <a:t>Ciddi bir yaralanma yoksa ve yürüyebiliyorsanız, yakınınızdaki kişileri kontrol ederek ve destek olarak bulunduğunuz yeri tahliye etmeye başlayın.</a:t>
            </a:r>
          </a:p>
          <a:p>
            <a:pPr lvl="0" algn="just">
              <a:spcAft>
                <a:spcPts val="300"/>
              </a:spcAft>
            </a:pPr>
            <a:r>
              <a:rPr lang="tr-TR" sz="1000" kern="1200" dirty="0">
                <a:solidFill>
                  <a:schemeClr val="tx1"/>
                </a:solidFill>
                <a:effectLst/>
                <a:latin typeface="Roboto" panose="02000000000000000000" pitchFamily="2" charset="0"/>
                <a:ea typeface="Roboto" panose="02000000000000000000" pitchFamily="2" charset="0"/>
              </a:rPr>
              <a:t>Tahliyeden önce ve tahliye sırasında her yeri kontrol edin. Kuytu köşelere bakın, özellikle çocuklar korkudan bu tür yerlere</a:t>
            </a:r>
            <a:r>
              <a:rPr lang="tr-TR" sz="1000" kern="1200" baseline="0" dirty="0">
                <a:solidFill>
                  <a:schemeClr val="tx1"/>
                </a:solidFill>
                <a:effectLst/>
                <a:latin typeface="Roboto" panose="02000000000000000000" pitchFamily="2" charset="0"/>
                <a:ea typeface="Roboto" panose="02000000000000000000" pitchFamily="2" charset="0"/>
              </a:rPr>
              <a:t> saklanmayı</a:t>
            </a:r>
            <a:r>
              <a:rPr lang="tr-TR" sz="1000" kern="1200" dirty="0">
                <a:solidFill>
                  <a:schemeClr val="tx1"/>
                </a:solidFill>
                <a:effectLst/>
                <a:latin typeface="Roboto" panose="02000000000000000000" pitchFamily="2" charset="0"/>
                <a:ea typeface="Roboto" panose="02000000000000000000" pitchFamily="2" charset="0"/>
              </a:rPr>
              <a:t> seçebilir.</a:t>
            </a:r>
          </a:p>
          <a:p>
            <a:pPr lvl="0" algn="just">
              <a:spcAft>
                <a:spcPts val="300"/>
              </a:spcAft>
            </a:pPr>
            <a:r>
              <a:rPr lang="tr-TR" sz="1000" kern="1200" dirty="0">
                <a:solidFill>
                  <a:schemeClr val="tx1"/>
                </a:solidFill>
                <a:effectLst/>
                <a:latin typeface="Roboto" panose="02000000000000000000" pitchFamily="2" charset="0"/>
                <a:ea typeface="Roboto" panose="02000000000000000000" pitchFamily="2" charset="0"/>
              </a:rPr>
              <a:t>Bina terk edilirken aydınlatmaya ihtiyaç duyulabilir; fakat muhtemel bir gaz sızıntısını algılamaya çalışın ve elektrik tesisatını kullanmamaya çalışın.</a:t>
            </a:r>
          </a:p>
          <a:p>
            <a:pPr lvl="0" algn="just">
              <a:spcAft>
                <a:spcPts val="300"/>
              </a:spcAft>
            </a:pPr>
            <a:r>
              <a:rPr lang="tr-TR" sz="1000" kern="1200" dirty="0">
                <a:solidFill>
                  <a:schemeClr val="tx1"/>
                </a:solidFill>
                <a:effectLst/>
                <a:latin typeface="Roboto" panose="02000000000000000000" pitchFamily="2" charset="0"/>
                <a:ea typeface="Roboto" panose="02000000000000000000" pitchFamily="2" charset="0"/>
              </a:rPr>
              <a:t>Binayı tahliye ederken zamanınız varsa vana ve şalterleri kapatın.</a:t>
            </a:r>
          </a:p>
          <a:p>
            <a:pPr lvl="0" algn="just">
              <a:spcAft>
                <a:spcPts val="300"/>
              </a:spcAft>
            </a:pPr>
            <a:r>
              <a:rPr lang="tr-TR" sz="1000" kern="1200" dirty="0">
                <a:solidFill>
                  <a:schemeClr val="tx1"/>
                </a:solidFill>
                <a:effectLst/>
                <a:latin typeface="Roboto" panose="02000000000000000000" pitchFamily="2" charset="0"/>
                <a:ea typeface="Roboto" panose="02000000000000000000" pitchFamily="2" charset="0"/>
              </a:rPr>
              <a:t>Önceden hazırlanmışsa afet ve acil durum çantasını yanınıza alın.</a:t>
            </a:r>
          </a:p>
          <a:p>
            <a:pPr lvl="0" algn="just">
              <a:spcAft>
                <a:spcPts val="300"/>
              </a:spcAft>
            </a:pPr>
            <a:r>
              <a:rPr lang="tr-TR" sz="1000" kern="1200" dirty="0">
                <a:solidFill>
                  <a:schemeClr val="tx1"/>
                </a:solidFill>
                <a:effectLst/>
                <a:latin typeface="Roboto" panose="02000000000000000000" pitchFamily="2" charset="0"/>
                <a:ea typeface="Roboto" panose="02000000000000000000" pitchFamily="2" charset="0"/>
              </a:rPr>
              <a:t>Deprem sonrasında, herkes yakınlarını kurtarmaya çalışacağından, hemen toplanılamayabilir. Bu nedenle, siz de kendi binanızda ve yan binalarda enkaz altında yaralılar varsa, onlara yardım edin.</a:t>
            </a:r>
          </a:p>
          <a:p>
            <a:pPr lvl="0" algn="just">
              <a:spcAft>
                <a:spcPts val="300"/>
              </a:spcAft>
            </a:pPr>
            <a:r>
              <a:rPr lang="tr-TR" sz="1000" kern="1200" dirty="0">
                <a:solidFill>
                  <a:schemeClr val="tx1"/>
                </a:solidFill>
                <a:effectLst/>
                <a:latin typeface="Roboto" panose="02000000000000000000" pitchFamily="2" charset="0"/>
                <a:ea typeface="Roboto" panose="02000000000000000000" pitchFamily="2" charset="0"/>
              </a:rPr>
              <a:t>Gönüllü, profesyonel, eğitimli ve organize ekiplere veya kişilere destek verin.</a:t>
            </a:r>
          </a:p>
          <a:p>
            <a:pPr lvl="0" algn="just">
              <a:spcAft>
                <a:spcPts val="300"/>
              </a:spcAft>
            </a:pPr>
            <a:r>
              <a:rPr lang="tr-TR" sz="1000" kern="1200" dirty="0">
                <a:solidFill>
                  <a:schemeClr val="tx1"/>
                </a:solidFill>
                <a:effectLst/>
                <a:latin typeface="Roboto" panose="02000000000000000000" pitchFamily="2" charset="0"/>
                <a:ea typeface="Roboto" panose="02000000000000000000" pitchFamily="2" charset="0"/>
              </a:rPr>
              <a:t>Görünürde yaralı yoksa, enkazın belli yerlerinden içeride kimse olup olmadığını sesle araştırın.</a:t>
            </a:r>
          </a:p>
          <a:p>
            <a:pPr lvl="0" algn="just">
              <a:spcAft>
                <a:spcPts val="300"/>
              </a:spcAft>
            </a:pPr>
            <a:r>
              <a:rPr lang="tr-TR" sz="1000" kern="1200" dirty="0">
                <a:solidFill>
                  <a:schemeClr val="tx1"/>
                </a:solidFill>
                <a:effectLst/>
                <a:latin typeface="Roboto" panose="02000000000000000000" pitchFamily="2" charset="0"/>
                <a:ea typeface="Roboto" panose="02000000000000000000" pitchFamily="2" charset="0"/>
              </a:rPr>
              <a:t>Ses aldığınız andan itibaren enkaz altındaki insanla diyaloğa girerek konuşun ve moralini düzeltmeye çalışın.</a:t>
            </a:r>
          </a:p>
          <a:p>
            <a:pPr algn="just">
              <a:spcAft>
                <a:spcPts val="300"/>
              </a:spcAft>
            </a:pPr>
            <a:r>
              <a:rPr lang="tr-TR" sz="1000" b="1" kern="1200" dirty="0">
                <a:solidFill>
                  <a:schemeClr val="tx1"/>
                </a:solidFill>
                <a:effectLst/>
                <a:latin typeface="Roboto" panose="02000000000000000000" pitchFamily="2" charset="0"/>
                <a:ea typeface="Roboto" panose="02000000000000000000" pitchFamily="2" charset="0"/>
              </a:rPr>
              <a:t>Arama kurtarma ekipleri gelmeden, içinde canlı bulunduğunu saptadığınız enkazı terk etmeyin. Ekipler geldikten sonra çekilin ve ancak sizden yardım istenince yardım edin. Binalardan çıkabilen, yürüyebilen insanlarla önceden belirlenmiş, bildiğiniz güvenli bir alanda toplanın. Belirlenmiş bir alan yoksa güvenli</a:t>
            </a:r>
            <a:r>
              <a:rPr lang="tr-TR" sz="1000" b="1" kern="1200" baseline="0" dirty="0">
                <a:solidFill>
                  <a:schemeClr val="tx1"/>
                </a:solidFill>
                <a:effectLst/>
                <a:latin typeface="Roboto" panose="02000000000000000000" pitchFamily="2" charset="0"/>
                <a:ea typeface="Roboto" panose="02000000000000000000" pitchFamily="2" charset="0"/>
              </a:rPr>
              <a:t> bir alan</a:t>
            </a:r>
            <a:r>
              <a:rPr lang="tr-TR" sz="1000" b="1" kern="1200" dirty="0">
                <a:solidFill>
                  <a:schemeClr val="tx1"/>
                </a:solidFill>
                <a:effectLst/>
                <a:latin typeface="Roboto" panose="02000000000000000000" pitchFamily="2" charset="0"/>
                <a:ea typeface="Roboto" panose="02000000000000000000" pitchFamily="2" charset="0"/>
              </a:rPr>
              <a:t> bulmaya çalışın ve orada bir araya gelin.</a:t>
            </a:r>
            <a:endParaRPr lang="tr-TR" sz="1000" kern="1200" dirty="0">
              <a:solidFill>
                <a:schemeClr val="tx1"/>
              </a:solidFill>
              <a:effectLst/>
              <a:latin typeface="Roboto" panose="02000000000000000000" pitchFamily="2" charset="0"/>
              <a:ea typeface="Roboto" panose="02000000000000000000" pitchFamily="2" charset="0"/>
            </a:endParaRPr>
          </a:p>
          <a:p>
            <a:pPr algn="just" eaLnBrk="1" hangingPunct="1">
              <a:lnSpc>
                <a:spcPct val="80000"/>
              </a:lnSpc>
              <a:spcBef>
                <a:spcPct val="0"/>
              </a:spcBef>
            </a:pPr>
            <a:endParaRPr lang="tr-TR" altLang="tr-TR" sz="1000" b="1" dirty="0">
              <a:latin typeface="Roboto" panose="02000000000000000000" pitchFamily="2" charset="0"/>
              <a:ea typeface="Roboto" panose="02000000000000000000" pitchFamily="2" charset="0"/>
            </a:endParaRPr>
          </a:p>
          <a:p>
            <a:pPr algn="just"/>
            <a:endParaRPr lang="tr-TR" sz="1000" i="1" kern="1200" dirty="0">
              <a:solidFill>
                <a:schemeClr val="tx1"/>
              </a:solidFill>
              <a:effectLst/>
              <a:latin typeface="Roboto" panose="02000000000000000000" pitchFamily="2" charset="0"/>
              <a:ea typeface="Roboto" panose="02000000000000000000" pitchFamily="2" charset="0"/>
            </a:endParaRPr>
          </a:p>
          <a:p>
            <a:pPr algn="just"/>
            <a:r>
              <a:rPr lang="tr-TR" sz="1000" kern="1200" dirty="0">
                <a:solidFill>
                  <a:schemeClr val="tx1"/>
                </a:solidFill>
                <a:effectLst/>
                <a:latin typeface="Roboto" panose="02000000000000000000" pitchFamily="2" charset="0"/>
                <a:ea typeface="Roboto" panose="02000000000000000000" pitchFamily="2" charset="0"/>
              </a:rPr>
              <a:t> </a:t>
            </a:r>
          </a:p>
          <a:p>
            <a:pPr algn="just"/>
            <a:r>
              <a:rPr lang="tr-TR" sz="1000" kern="1200" dirty="0">
                <a:solidFill>
                  <a:schemeClr val="tx1"/>
                </a:solidFill>
                <a:effectLst/>
                <a:latin typeface="Roboto" panose="02000000000000000000" pitchFamily="2" charset="0"/>
                <a:ea typeface="Roboto" panose="02000000000000000000" pitchFamily="2" charset="0"/>
              </a:rPr>
              <a:t> </a:t>
            </a:r>
            <a:endParaRPr lang="tr-TR" sz="1000" dirty="0">
              <a:latin typeface="Roboto" panose="02000000000000000000" pitchFamily="2" charset="0"/>
              <a:ea typeface="Roboto" panose="02000000000000000000" pitchFamily="2" charset="0"/>
            </a:endParaRPr>
          </a:p>
        </p:txBody>
      </p:sp>
      <p:sp>
        <p:nvSpPr>
          <p:cNvPr id="4" name="Slayt Numarası Yer Tutucusu 3"/>
          <p:cNvSpPr>
            <a:spLocks noGrp="1"/>
          </p:cNvSpPr>
          <p:nvPr>
            <p:ph type="sldNum" sz="quarter" idx="5"/>
          </p:nvPr>
        </p:nvSpPr>
        <p:spPr/>
        <p:txBody>
          <a:bodyPr/>
          <a:lstStyle/>
          <a:p>
            <a:fld id="{4998BAFA-7B26-44C2-9B69-5F7639683827}" type="slidenum">
              <a:rPr lang="tr-TR" smtClean="0"/>
              <a:t>47</a:t>
            </a:fld>
            <a:endParaRPr lang="tr-TR"/>
          </a:p>
        </p:txBody>
      </p:sp>
    </p:spTree>
    <p:extLst>
      <p:ext uri="{BB962C8B-B14F-4D97-AF65-F5344CB8AC3E}">
        <p14:creationId xmlns:p14="http://schemas.microsoft.com/office/powerpoint/2010/main" val="5820933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000" b="1" kern="1200" baseline="0" dirty="0">
                <a:solidFill>
                  <a:schemeClr val="tx1"/>
                </a:solidFill>
                <a:latin typeface="Roboto" panose="02000000000000000000" pitchFamily="2" charset="0"/>
                <a:ea typeface="Roboto" panose="02000000000000000000" pitchFamily="2" charset="0"/>
              </a:rPr>
              <a:t>Önerilen Süre: 45 sn. </a:t>
            </a:r>
          </a:p>
          <a:p>
            <a:pPr marL="0" marR="0" lvl="0" indent="0" algn="l" defTabSz="914400" rtl="0" eaLnBrk="1" fontAlgn="auto" latinLnBrk="0" hangingPunct="1">
              <a:lnSpc>
                <a:spcPct val="100000"/>
              </a:lnSpc>
              <a:spcBef>
                <a:spcPts val="0"/>
              </a:spcBef>
              <a:spcAft>
                <a:spcPts val="600"/>
              </a:spcAft>
              <a:buClrTx/>
              <a:buSzTx/>
              <a:buFontTx/>
              <a:buNone/>
              <a:tabLst/>
              <a:defRPr/>
            </a:pPr>
            <a:r>
              <a:rPr lang="tr-TR" altLang="tr-TR" sz="1000" b="1" i="1" dirty="0">
                <a:latin typeface="Roboto" panose="02000000000000000000" pitchFamily="2" charset="0"/>
                <a:ea typeface="Roboto" panose="02000000000000000000" pitchFamily="2" charset="0"/>
              </a:rPr>
              <a:t>Slayt animasyonu tıklayınca başlar, sessizdir.</a:t>
            </a:r>
            <a:endParaRPr lang="tr-TR" altLang="tr-TR" sz="1000" i="1" dirty="0">
              <a:latin typeface="Roboto" panose="02000000000000000000" pitchFamily="2" charset="0"/>
              <a:ea typeface="Roboto" panose="02000000000000000000" pitchFamily="2" charset="0"/>
            </a:endParaRPr>
          </a:p>
          <a:p>
            <a:pPr>
              <a:spcAft>
                <a:spcPts val="600"/>
              </a:spcAft>
            </a:pPr>
            <a:endParaRPr lang="tr-TR" sz="1000" dirty="0">
              <a:latin typeface="Roboto" panose="02000000000000000000" pitchFamily="2" charset="0"/>
              <a:ea typeface="Roboto" panose="02000000000000000000" pitchFamily="2" charset="0"/>
            </a:endParaRPr>
          </a:p>
          <a:p>
            <a:pPr>
              <a:spcAft>
                <a:spcPts val="600"/>
              </a:spcAft>
            </a:pPr>
            <a:r>
              <a:rPr lang="tr-TR" sz="1000" kern="1200" dirty="0">
                <a:solidFill>
                  <a:schemeClr val="tx1"/>
                </a:solidFill>
                <a:latin typeface="Roboto" panose="02000000000000000000" pitchFamily="2" charset="0"/>
                <a:ea typeface="Roboto" panose="02000000000000000000" pitchFamily="2" charset="0"/>
              </a:rPr>
              <a:t>Bugün burada afetlere hazırlık için kendiniz ve sevdikleriniz adına ilk adımı attınız.</a:t>
            </a:r>
          </a:p>
          <a:p>
            <a:pPr>
              <a:spcAft>
                <a:spcPts val="600"/>
              </a:spcAft>
            </a:pPr>
            <a:r>
              <a:rPr lang="tr-TR" sz="1000" kern="1200" dirty="0">
                <a:solidFill>
                  <a:schemeClr val="tx1"/>
                </a:solidFill>
                <a:latin typeface="Roboto" panose="02000000000000000000" pitchFamily="2" charset="0"/>
                <a:ea typeface="Roboto" panose="02000000000000000000" pitchFamily="2" charset="0"/>
              </a:rPr>
              <a:t>Eğitimimizde vurguladığımız gibi…</a:t>
            </a:r>
          </a:p>
          <a:p>
            <a:pPr marL="0" marR="0" lvl="0" indent="0" algn="l" defTabSz="914400" rtl="0" eaLnBrk="1" fontAlgn="auto" latinLnBrk="0" hangingPunct="1">
              <a:lnSpc>
                <a:spcPct val="100000"/>
              </a:lnSpc>
              <a:spcBef>
                <a:spcPts val="0"/>
              </a:spcBef>
              <a:spcAft>
                <a:spcPts val="600"/>
              </a:spcAft>
              <a:buClrTx/>
              <a:buSzTx/>
              <a:buFontTx/>
              <a:buNone/>
              <a:tabLst/>
              <a:defRPr/>
            </a:pPr>
            <a:r>
              <a:rPr lang="tr-TR" sz="1000" b="1" u="sng" dirty="0">
                <a:solidFill>
                  <a:schemeClr val="tx2"/>
                </a:solidFill>
                <a:latin typeface="Roboto" panose="02000000000000000000" pitchFamily="2" charset="0"/>
                <a:ea typeface="Roboto" panose="02000000000000000000" pitchFamily="2" charset="0"/>
              </a:rPr>
              <a:t>Tıklayın;</a:t>
            </a:r>
          </a:p>
          <a:p>
            <a:pPr marL="252000" indent="-180000">
              <a:lnSpc>
                <a:spcPct val="110000"/>
              </a:lnSpc>
              <a:spcAft>
                <a:spcPts val="300"/>
              </a:spcAft>
              <a:buFont typeface="Arial" panose="020B0604020202020204" pitchFamily="34" charset="0"/>
              <a:buChar char="•"/>
            </a:pPr>
            <a:r>
              <a:rPr lang="tr-TR" sz="1000" dirty="0">
                <a:latin typeface="Roboto" pitchFamily="2" charset="0"/>
                <a:ea typeface="Roboto" pitchFamily="2" charset="0"/>
              </a:rPr>
              <a:t>Risklerinizin farkında olun.</a:t>
            </a:r>
          </a:p>
          <a:p>
            <a:pPr marL="252000" indent="-180000">
              <a:lnSpc>
                <a:spcPct val="110000"/>
              </a:lnSpc>
              <a:spcAft>
                <a:spcPts val="300"/>
              </a:spcAft>
              <a:buFont typeface="Arial" panose="020B0604020202020204" pitchFamily="34" charset="0"/>
              <a:buChar char="•"/>
            </a:pPr>
            <a:r>
              <a:rPr lang="tr-TR" sz="1000" dirty="0">
                <a:latin typeface="Roboto" pitchFamily="2" charset="0"/>
                <a:ea typeface="Roboto" pitchFamily="2" charset="0"/>
              </a:rPr>
              <a:t>Afet ve acil durum aile planınızı hazırlayın ve geliştirin.</a:t>
            </a:r>
          </a:p>
          <a:p>
            <a:pPr marL="252000" indent="-180000">
              <a:lnSpc>
                <a:spcPct val="110000"/>
              </a:lnSpc>
              <a:spcAft>
                <a:spcPts val="300"/>
              </a:spcAft>
              <a:buFont typeface="Arial" panose="020B0604020202020204" pitchFamily="34" charset="0"/>
              <a:buChar char="•"/>
            </a:pPr>
            <a:r>
              <a:rPr lang="tr-TR" sz="1000" dirty="0">
                <a:latin typeface="Roboto" pitchFamily="2" charset="0"/>
                <a:ea typeface="Roboto" pitchFamily="2" charset="0"/>
              </a:rPr>
              <a:t>Sağlam binalara yerleşmeye öncelik verin.</a:t>
            </a:r>
          </a:p>
          <a:p>
            <a:pPr marL="252000" indent="-180000">
              <a:lnSpc>
                <a:spcPct val="110000"/>
              </a:lnSpc>
              <a:spcAft>
                <a:spcPts val="300"/>
              </a:spcAft>
              <a:buFont typeface="Arial" panose="020B0604020202020204" pitchFamily="34" charset="0"/>
              <a:buChar char="•"/>
            </a:pPr>
            <a:r>
              <a:rPr lang="tr-TR" sz="1000" dirty="0">
                <a:latin typeface="Roboto" pitchFamily="2" charset="0"/>
                <a:ea typeface="Roboto" pitchFamily="2" charset="0"/>
              </a:rPr>
              <a:t>Eşyalarınızı sabitleyin ve/veya yerlerini risklerini azaltacak şekilde değiştirin ve diğer riskleri azaltın.</a:t>
            </a:r>
          </a:p>
          <a:p>
            <a:pPr marL="252000" indent="-180000">
              <a:lnSpc>
                <a:spcPct val="110000"/>
              </a:lnSpc>
              <a:spcAft>
                <a:spcPts val="300"/>
              </a:spcAft>
              <a:buFont typeface="Arial" panose="020B0604020202020204" pitchFamily="34" charset="0"/>
              <a:buChar char="•"/>
            </a:pPr>
            <a:r>
              <a:rPr lang="tr-TR" sz="1000" dirty="0">
                <a:latin typeface="Roboto" pitchFamily="2" charset="0"/>
                <a:ea typeface="Roboto" pitchFamily="2" charset="0"/>
              </a:rPr>
              <a:t>Yangın risklerine karşı önlem alın. Bu konuda eğitimlere katılın.</a:t>
            </a:r>
          </a:p>
          <a:p>
            <a:pPr marL="252000" indent="-180000">
              <a:lnSpc>
                <a:spcPct val="110000"/>
              </a:lnSpc>
              <a:spcAft>
                <a:spcPts val="300"/>
              </a:spcAft>
              <a:buFont typeface="Arial" panose="020B0604020202020204" pitchFamily="34" charset="0"/>
              <a:buChar char="•"/>
            </a:pPr>
            <a:r>
              <a:rPr lang="tr-TR" sz="1000" dirty="0">
                <a:latin typeface="Roboto" pitchFamily="2" charset="0"/>
                <a:ea typeface="Roboto" pitchFamily="2" charset="0"/>
              </a:rPr>
              <a:t>Çök-Kapan-Tutun ve tahliye gibi doğru davranış şekillerini öğrenip prova edin.</a:t>
            </a:r>
          </a:p>
          <a:p>
            <a:pPr marL="252000" indent="-180000">
              <a:lnSpc>
                <a:spcPct val="110000"/>
              </a:lnSpc>
              <a:spcAft>
                <a:spcPts val="300"/>
              </a:spcAft>
              <a:buFont typeface="Arial" panose="020B0604020202020204" pitchFamily="34" charset="0"/>
              <a:buChar char="•"/>
            </a:pPr>
            <a:r>
              <a:rPr lang="tr-TR" sz="1000" dirty="0">
                <a:latin typeface="Roboto" pitchFamily="2" charset="0"/>
                <a:ea typeface="Roboto" pitchFamily="2" charset="0"/>
              </a:rPr>
              <a:t>İlk yardım eğitimi alın, yaşadığınız ve çalıştığınız ortamlarda ilk yardım malzemeleri bulundurun.</a:t>
            </a:r>
          </a:p>
          <a:p>
            <a:pPr marL="252000" indent="-180000">
              <a:lnSpc>
                <a:spcPct val="110000"/>
              </a:lnSpc>
              <a:spcAft>
                <a:spcPts val="300"/>
              </a:spcAft>
              <a:buFont typeface="Arial" panose="020B0604020202020204" pitchFamily="34" charset="0"/>
              <a:buChar char="•"/>
            </a:pPr>
            <a:r>
              <a:rPr lang="tr-TR" sz="1000" dirty="0">
                <a:latin typeface="Roboto" pitchFamily="2" charset="0"/>
                <a:ea typeface="Roboto" pitchFamily="2" charset="0"/>
              </a:rPr>
              <a:t>Hem kendiniz hem aileniz için... Tatbikat yapın. </a:t>
            </a:r>
          </a:p>
          <a:p>
            <a:pPr marL="252000" indent="-180000">
              <a:lnSpc>
                <a:spcPct val="110000"/>
              </a:lnSpc>
              <a:spcAft>
                <a:spcPts val="300"/>
              </a:spcAft>
              <a:buFont typeface="Arial" panose="020B0604020202020204" pitchFamily="34" charset="0"/>
              <a:buChar char="•"/>
            </a:pPr>
            <a:r>
              <a:rPr lang="tr-TR" sz="1000" dirty="0">
                <a:latin typeface="Roboto" pitchFamily="2" charset="0"/>
                <a:ea typeface="Roboto" pitchFamily="2" charset="0"/>
              </a:rPr>
              <a:t>Toplumsal güç birliğinin geliştirilmesine katkıda bulunun, AFAD Gönüllüsü olun.</a:t>
            </a:r>
          </a:p>
          <a:p>
            <a:pPr marL="171450" indent="-171450">
              <a:buFont typeface="Arial" panose="020B0604020202020204" pitchFamily="34" charset="0"/>
              <a:buChar char="•"/>
            </a:pPr>
            <a:endParaRPr lang="tr-TR" sz="1100" kern="1200" baseline="0" dirty="0">
              <a:solidFill>
                <a:schemeClr val="tx1"/>
              </a:solidFill>
              <a:latin typeface="Roboto" panose="02000000000000000000" pitchFamily="2" charset="0"/>
              <a:ea typeface="Roboto" panose="02000000000000000000" pitchFamily="2" charset="0"/>
            </a:endParaRPr>
          </a:p>
          <a:p>
            <a:pPr marL="171450" indent="-171450">
              <a:buFont typeface="Arial" panose="020B0604020202020204" pitchFamily="34" charset="0"/>
              <a:buChar char="•"/>
            </a:pPr>
            <a:endParaRPr lang="tr-TR" sz="1200" b="0" i="0" kern="1200" dirty="0">
              <a:solidFill>
                <a:schemeClr val="tx1"/>
              </a:solidFill>
              <a:effectLst/>
              <a:latin typeface="Roboto" panose="02000000000000000000" pitchFamily="2" charset="0"/>
              <a:ea typeface="Roboto" panose="02000000000000000000" pitchFamily="2" charset="0"/>
            </a:endParaRPr>
          </a:p>
          <a:p>
            <a:endParaRPr lang="tr-TR" dirty="0"/>
          </a:p>
          <a:p>
            <a:endParaRPr lang="tr-TR" dirty="0"/>
          </a:p>
        </p:txBody>
      </p:sp>
      <p:sp>
        <p:nvSpPr>
          <p:cNvPr id="4" name="Slayt Numarası Yer Tutucusu 3"/>
          <p:cNvSpPr>
            <a:spLocks noGrp="1"/>
          </p:cNvSpPr>
          <p:nvPr>
            <p:ph type="sldNum" sz="quarter" idx="5"/>
          </p:nvPr>
        </p:nvSpPr>
        <p:spPr/>
        <p:txBody>
          <a:bodyPr/>
          <a:lstStyle/>
          <a:p>
            <a:fld id="{4998BAFA-7B26-44C2-9B69-5F7639683827}" type="slidenum">
              <a:rPr lang="tr-TR" smtClean="0"/>
              <a:t>48</a:t>
            </a:fld>
            <a:endParaRPr lang="tr-TR"/>
          </a:p>
        </p:txBody>
      </p:sp>
    </p:spTree>
    <p:extLst>
      <p:ext uri="{BB962C8B-B14F-4D97-AF65-F5344CB8AC3E}">
        <p14:creationId xmlns:p14="http://schemas.microsoft.com/office/powerpoint/2010/main" val="269140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r>
              <a:rPr lang="tr-TR" sz="1000" b="1" kern="1200" dirty="0">
                <a:solidFill>
                  <a:schemeClr val="tx1"/>
                </a:solidFill>
                <a:effectLst/>
                <a:latin typeface="Roboto" panose="02000000000000000000" pitchFamily="2" charset="0"/>
                <a:ea typeface="Roboto" panose="02000000000000000000" pitchFamily="2" charset="0"/>
              </a:rPr>
              <a:t>Önerilen Süre: 1 dk. 30 sn.</a:t>
            </a:r>
            <a:endParaRPr lang="tr-TR" sz="1000" kern="1200" dirty="0">
              <a:solidFill>
                <a:schemeClr val="tx1"/>
              </a:solidFill>
              <a:effectLst/>
              <a:latin typeface="Roboto" panose="02000000000000000000" pitchFamily="2" charset="0"/>
              <a:ea typeface="Roboto" panose="02000000000000000000" pitchFamily="2" charset="0"/>
            </a:endParaRPr>
          </a:p>
          <a:p>
            <a:pPr algn="just"/>
            <a:r>
              <a:rPr lang="tr-TR" sz="1000" b="1" kern="1200" dirty="0">
                <a:solidFill>
                  <a:schemeClr val="tx1"/>
                </a:solidFill>
                <a:effectLst/>
                <a:latin typeface="Roboto" panose="02000000000000000000" pitchFamily="2" charset="0"/>
                <a:ea typeface="Roboto" panose="02000000000000000000" pitchFamily="2" charset="0"/>
              </a:rPr>
              <a:t>«AFAD Gönüllüsü Ol Videosu» </a:t>
            </a:r>
            <a:r>
              <a:rPr lang="tr-TR" sz="1000" b="1" i="1" kern="1200" dirty="0">
                <a:solidFill>
                  <a:schemeClr val="tx1"/>
                </a:solidFill>
                <a:effectLst/>
                <a:latin typeface="Roboto" panose="02000000000000000000" pitchFamily="2" charset="0"/>
                <a:ea typeface="Roboto" panose="02000000000000000000" pitchFamily="2" charset="0"/>
              </a:rPr>
              <a:t>Video tıklayınca başlar, seslidir. </a:t>
            </a:r>
          </a:p>
          <a:p>
            <a:pPr algn="just">
              <a:spcAft>
                <a:spcPts val="600"/>
              </a:spcAft>
            </a:pPr>
            <a:r>
              <a:rPr lang="tr-TR" sz="1000" b="1" kern="1200" dirty="0">
                <a:solidFill>
                  <a:schemeClr val="tx1"/>
                </a:solidFill>
                <a:effectLst/>
                <a:latin typeface="Roboto" panose="02000000000000000000" pitchFamily="2" charset="0"/>
                <a:ea typeface="Roboto" panose="02000000000000000000" pitchFamily="2" charset="0"/>
              </a:rPr>
              <a:t>Video Süresi: 58 sn.</a:t>
            </a:r>
            <a:endParaRPr lang="tr-TR" sz="1000" kern="1200" dirty="0">
              <a:solidFill>
                <a:schemeClr val="tx1"/>
              </a:solidFill>
              <a:effectLst/>
              <a:latin typeface="Roboto" panose="02000000000000000000" pitchFamily="2" charset="0"/>
              <a:ea typeface="Roboto" panose="02000000000000000000" pitchFamily="2" charset="0"/>
            </a:endParaRPr>
          </a:p>
          <a:p>
            <a:pPr algn="just"/>
            <a:r>
              <a:rPr lang="tr-TR" sz="1000" b="1" kern="1200" dirty="0">
                <a:solidFill>
                  <a:schemeClr val="tx1"/>
                </a:solidFill>
                <a:effectLst/>
                <a:latin typeface="Roboto" panose="02000000000000000000" pitchFamily="2" charset="0"/>
                <a:ea typeface="Roboto" panose="02000000000000000000" pitchFamily="2" charset="0"/>
              </a:rPr>
              <a:t> </a:t>
            </a:r>
            <a:endParaRPr lang="tr-TR" sz="1000" kern="1200" dirty="0">
              <a:solidFill>
                <a:schemeClr val="tx1"/>
              </a:solidFill>
              <a:effectLst/>
              <a:latin typeface="Roboto" panose="02000000000000000000" pitchFamily="2" charset="0"/>
              <a:ea typeface="Roboto" panose="02000000000000000000" pitchFamily="2" charset="0"/>
            </a:endParaRPr>
          </a:p>
          <a:p>
            <a:pPr algn="just">
              <a:spcAft>
                <a:spcPts val="600"/>
              </a:spcAft>
            </a:pPr>
            <a:r>
              <a:rPr lang="tr-TR" sz="1000" kern="1200" dirty="0">
                <a:solidFill>
                  <a:schemeClr val="tx1"/>
                </a:solidFill>
                <a:effectLst/>
                <a:latin typeface="Roboto" panose="02000000000000000000" pitchFamily="2" charset="0"/>
                <a:ea typeface="Roboto" panose="02000000000000000000" pitchFamily="2" charset="0"/>
              </a:rPr>
              <a:t>Video Sonrası;</a:t>
            </a:r>
          </a:p>
          <a:p>
            <a:pPr algn="just">
              <a:spcAft>
                <a:spcPts val="600"/>
              </a:spcAft>
            </a:pPr>
            <a:r>
              <a:rPr lang="tr-TR" sz="1000" b="1" kern="1200" dirty="0">
                <a:solidFill>
                  <a:schemeClr val="tx1"/>
                </a:solidFill>
                <a:effectLst/>
                <a:latin typeface="Roboto" panose="02000000000000000000" pitchFamily="2" charset="0"/>
                <a:ea typeface="Roboto" panose="02000000000000000000" pitchFamily="2" charset="0"/>
              </a:rPr>
              <a:t>Afet ve acil durumların meydana getireceği maddi ve manevi zararı en aza indirmek ve toplumu afetlere daha dirençli hale getirmek için haydi hep birlikte AFAD gönüllüsü olmaya…</a:t>
            </a:r>
            <a:endParaRPr lang="tr-TR" sz="1000" kern="1200" dirty="0">
              <a:solidFill>
                <a:schemeClr val="tx1"/>
              </a:solidFill>
              <a:effectLst/>
              <a:latin typeface="Roboto" panose="02000000000000000000" pitchFamily="2" charset="0"/>
              <a:ea typeface="Roboto" panose="02000000000000000000" pitchFamily="2" charset="0"/>
            </a:endParaRPr>
          </a:p>
          <a:p>
            <a:pPr algn="just">
              <a:spcAft>
                <a:spcPts val="600"/>
              </a:spcAft>
            </a:pPr>
            <a:r>
              <a:rPr lang="tr-TR" sz="1000" kern="1200" dirty="0">
                <a:solidFill>
                  <a:schemeClr val="tx1"/>
                </a:solidFill>
                <a:effectLst/>
                <a:latin typeface="Roboto" panose="02000000000000000000" pitchFamily="2" charset="0"/>
                <a:ea typeface="Roboto" panose="02000000000000000000" pitchFamily="2" charset="0"/>
              </a:rPr>
              <a:t>Daha sonra gerçekleştirilecek ileri seviye eğitimler ve yaşadığınız bölgede düzenlenecek etkinlikler hakkında sizleri bilgilendirmeye devam etmek istiyoruz. Bunun için lütfen dağıtılan formları doldurup çıkmadan önce teslim ettiğinizden emin olun.</a:t>
            </a:r>
          </a:p>
          <a:p>
            <a:pPr algn="just">
              <a:spcAft>
                <a:spcPts val="600"/>
              </a:spcAft>
            </a:pPr>
            <a:r>
              <a:rPr lang="tr-TR" sz="1000" b="1" kern="1200" dirty="0">
                <a:solidFill>
                  <a:schemeClr val="tx1"/>
                </a:solidFill>
                <a:effectLst/>
                <a:latin typeface="Roboto" panose="02000000000000000000" pitchFamily="2" charset="0"/>
                <a:ea typeface="Roboto" panose="02000000000000000000" pitchFamily="2" charset="0"/>
              </a:rPr>
              <a:t>AFAD GÖNÜLLÜLÜK PROJESİ</a:t>
            </a:r>
            <a:endParaRPr lang="tr-TR" sz="1000" kern="1200" dirty="0">
              <a:solidFill>
                <a:schemeClr val="tx1"/>
              </a:solidFill>
              <a:effectLst/>
              <a:latin typeface="Roboto" panose="02000000000000000000" pitchFamily="2" charset="0"/>
              <a:ea typeface="Roboto" panose="02000000000000000000" pitchFamily="2" charset="0"/>
            </a:endParaRPr>
          </a:p>
          <a:p>
            <a:pPr algn="just">
              <a:spcAft>
                <a:spcPts val="600"/>
              </a:spcAft>
            </a:pPr>
            <a:r>
              <a:rPr lang="tr-TR" sz="1000" kern="1200" dirty="0">
                <a:solidFill>
                  <a:schemeClr val="tx1"/>
                </a:solidFill>
                <a:effectLst/>
                <a:latin typeface="Roboto" panose="02000000000000000000" pitchFamily="2" charset="0"/>
                <a:ea typeface="Roboto" panose="02000000000000000000" pitchFamily="2" charset="0"/>
              </a:rPr>
              <a:t>AFAD Gönüllülük Projesi ile afet yönetiminin herhangi bir evresinde gönüllü olarak rol almak isteyen gerçek ve tüzel kişilerin sürece dâhil edilmesi amacıyla; görev alanlarının belirlenmesi, eğitimlerle kapasitelerinin arttırılması ve gönüllülük sistemi içerisindeki performanslarının takip edilmesi hedeflenmektedir.</a:t>
            </a:r>
          </a:p>
          <a:p>
            <a:pPr algn="just">
              <a:spcAft>
                <a:spcPts val="600"/>
              </a:spcAft>
            </a:pPr>
            <a:r>
              <a:rPr lang="tr-TR" sz="1000" kern="1200" dirty="0">
                <a:solidFill>
                  <a:schemeClr val="tx1"/>
                </a:solidFill>
                <a:effectLst/>
                <a:latin typeface="Roboto" panose="02000000000000000000" pitchFamily="2" charset="0"/>
                <a:ea typeface="Roboto" panose="02000000000000000000" pitchFamily="2" charset="0"/>
              </a:rPr>
              <a:t>AFAD Gönüllüleri’nin afet öncesinde, afet sırasında ve afet sonrasında ihtiyaç duyulan alanlarda (sağlık, beslenme, </a:t>
            </a:r>
            <a:r>
              <a:rPr lang="tr-TR" sz="1000" kern="1200" dirty="0" err="1">
                <a:solidFill>
                  <a:schemeClr val="tx1"/>
                </a:solidFill>
                <a:effectLst/>
                <a:latin typeface="Roboto" panose="02000000000000000000" pitchFamily="2" charset="0"/>
                <a:ea typeface="Roboto" panose="02000000000000000000" pitchFamily="2" charset="0"/>
              </a:rPr>
              <a:t>psikososyal</a:t>
            </a:r>
            <a:r>
              <a:rPr lang="tr-TR" sz="1000" kern="1200" dirty="0">
                <a:solidFill>
                  <a:schemeClr val="tx1"/>
                </a:solidFill>
                <a:effectLst/>
                <a:latin typeface="Roboto" panose="02000000000000000000" pitchFamily="2" charset="0"/>
                <a:ea typeface="Roboto" panose="02000000000000000000" pitchFamily="2" charset="0"/>
              </a:rPr>
              <a:t> destek, barınma, arama kurtarma, vb.) yetiştirilerek afetin her evresinde etkin şekilde çalışması sağlanacak ve böylece toplum,  afet ve acil durumların zarar verici etkilerine karşı daha dirençli hale getirilecektir.</a:t>
            </a:r>
          </a:p>
          <a:p>
            <a:pPr algn="just">
              <a:spcAft>
                <a:spcPts val="600"/>
              </a:spcAft>
            </a:pPr>
            <a:r>
              <a:rPr lang="tr-TR" sz="1000" b="1" kern="1200" dirty="0">
                <a:solidFill>
                  <a:schemeClr val="tx1"/>
                </a:solidFill>
                <a:effectLst/>
                <a:latin typeface="Roboto" panose="02000000000000000000" pitchFamily="2" charset="0"/>
                <a:ea typeface="Roboto" panose="02000000000000000000" pitchFamily="2" charset="0"/>
              </a:rPr>
              <a:t>AFAD Gönüllüsü Kimdir?</a:t>
            </a:r>
            <a:endParaRPr lang="tr-TR" sz="1000" kern="1200" dirty="0">
              <a:solidFill>
                <a:schemeClr val="tx1"/>
              </a:solidFill>
              <a:effectLst/>
              <a:latin typeface="Roboto" panose="02000000000000000000" pitchFamily="2" charset="0"/>
              <a:ea typeface="Roboto" panose="02000000000000000000" pitchFamily="2" charset="0"/>
            </a:endParaRPr>
          </a:p>
          <a:p>
            <a:pPr algn="just">
              <a:spcAft>
                <a:spcPts val="600"/>
              </a:spcAft>
            </a:pPr>
            <a:r>
              <a:rPr lang="tr-TR" sz="1000" kern="1200" dirty="0">
                <a:solidFill>
                  <a:schemeClr val="tx1"/>
                </a:solidFill>
                <a:effectLst/>
                <a:latin typeface="Roboto" panose="02000000000000000000" pitchFamily="2" charset="0"/>
                <a:ea typeface="Roboto" panose="02000000000000000000" pitchFamily="2" charset="0"/>
              </a:rPr>
              <a:t>AFAD Gönüllüsü, tamamıyla kendi isteğiyle, dayanışma ve yardımlaşma amacıyla, bireysel çıkarlarını gözetmeksizin, hiçbir maddi beklentisi olmadan, sadece topluma faydalı olmak arzusuyla fiziksel gücünü, zamanını, bilgi birikimini, yeteneğini ve deneyimini kullanarak afet ve acil durum öncesinde, sırasında ve sonrasında toplum hizmeti çalışmalarına katkı sağlayan kişilerdir.</a:t>
            </a:r>
          </a:p>
          <a:p>
            <a:pPr algn="just">
              <a:spcAft>
                <a:spcPts val="600"/>
              </a:spcAft>
            </a:pPr>
            <a:r>
              <a:rPr lang="tr-TR" sz="1000" b="1" kern="1200" dirty="0">
                <a:solidFill>
                  <a:schemeClr val="tx1"/>
                </a:solidFill>
                <a:effectLst/>
                <a:latin typeface="Roboto" panose="02000000000000000000" pitchFamily="2" charset="0"/>
                <a:ea typeface="Roboto" panose="02000000000000000000" pitchFamily="2" charset="0"/>
              </a:rPr>
              <a:t>Proje ile Neleri Hedefliyoruz?</a:t>
            </a:r>
            <a:endParaRPr lang="tr-TR" sz="1000" kern="1200" dirty="0">
              <a:solidFill>
                <a:schemeClr val="tx1"/>
              </a:solidFill>
              <a:effectLst/>
              <a:latin typeface="Roboto" panose="02000000000000000000" pitchFamily="2" charset="0"/>
              <a:ea typeface="Roboto" panose="02000000000000000000" pitchFamily="2" charset="0"/>
            </a:endParaRPr>
          </a:p>
          <a:p>
            <a:pPr marL="252000" lvl="0" indent="-180000" algn="just">
              <a:spcAft>
                <a:spcPts val="300"/>
              </a:spcAft>
              <a:buFont typeface="Arial" panose="020B0604020202020204" pitchFamily="34" charset="0"/>
              <a:buChar char="•"/>
            </a:pPr>
            <a:r>
              <a:rPr lang="tr-TR" sz="1000" kern="1200" dirty="0">
                <a:solidFill>
                  <a:schemeClr val="tx1"/>
                </a:solidFill>
                <a:effectLst/>
                <a:latin typeface="Roboto" panose="02000000000000000000" pitchFamily="2" charset="0"/>
                <a:ea typeface="Roboto" panose="02000000000000000000" pitchFamily="2" charset="0"/>
              </a:rPr>
              <a:t>Afet ve acil durumlarda yürütülecek faaliyetlerde, güçlü reflekslere ve inisiyatif alma yetkinliğine sahip, müdahale hızı yüksek, AFAD ekipleri ile organize bir şekilde çalışabilecek gönüllülerin kazanılması, sistem içerisinde tutulması ve teşvik edilmesine yönelik AFAD Gönüllülük Sistemi’ni kurmak.</a:t>
            </a:r>
          </a:p>
          <a:p>
            <a:pPr marL="252000" lvl="0" indent="-180000" algn="just">
              <a:spcAft>
                <a:spcPts val="300"/>
              </a:spcAft>
              <a:buFont typeface="Arial" panose="020B0604020202020204" pitchFamily="34" charset="0"/>
              <a:buChar char="•"/>
            </a:pPr>
            <a:r>
              <a:rPr lang="tr-TR" sz="1000" kern="1200" dirty="0">
                <a:solidFill>
                  <a:schemeClr val="tx1"/>
                </a:solidFill>
                <a:effectLst/>
                <a:latin typeface="Roboto" panose="02000000000000000000" pitchFamily="2" charset="0"/>
                <a:ea typeface="Roboto" panose="02000000000000000000" pitchFamily="2" charset="0"/>
              </a:rPr>
              <a:t>AFAD Gönüllüleri’nin yetkinliklerinin eğitimler, faaliyetler ve tatbikatlarla geliştirilmesini sağlamak.</a:t>
            </a:r>
          </a:p>
          <a:p>
            <a:pPr marL="252000" lvl="0" indent="-180000" algn="just">
              <a:spcAft>
                <a:spcPts val="300"/>
              </a:spcAft>
              <a:buFont typeface="Arial" panose="020B0604020202020204" pitchFamily="34" charset="0"/>
              <a:buChar char="•"/>
            </a:pPr>
            <a:r>
              <a:rPr lang="tr-TR" sz="1000" kern="1200" dirty="0">
                <a:solidFill>
                  <a:schemeClr val="tx1"/>
                </a:solidFill>
                <a:effectLst/>
                <a:latin typeface="Roboto" panose="02000000000000000000" pitchFamily="2" charset="0"/>
                <a:ea typeface="Roboto" panose="02000000000000000000" pitchFamily="2" charset="0"/>
              </a:rPr>
              <a:t>AFAD Gönüllüleri’nin gücünü harekete geçirerek, afet ve acil durumların meydana getireceği maddi ve manevi zararı en aza indirmek ve toplumu afet ve acil durumlara daha dirençli hale getirmek.</a:t>
            </a:r>
          </a:p>
          <a:p>
            <a:pPr marL="252000" lvl="0" indent="-180000" algn="just">
              <a:spcAft>
                <a:spcPts val="300"/>
              </a:spcAft>
              <a:buFont typeface="Arial" panose="020B0604020202020204" pitchFamily="34" charset="0"/>
              <a:buChar char="•"/>
            </a:pPr>
            <a:r>
              <a:rPr lang="tr-TR" sz="1000" kern="1200" dirty="0">
                <a:solidFill>
                  <a:schemeClr val="tx1"/>
                </a:solidFill>
                <a:effectLst/>
                <a:latin typeface="Roboto" panose="02000000000000000000" pitchFamily="2" charset="0"/>
                <a:ea typeface="Roboto" panose="02000000000000000000" pitchFamily="2" charset="0"/>
              </a:rPr>
              <a:t>Afet ve acil durumlardan etkilenmiş topluluklara daha etkin bir hizmet sağlamak.</a:t>
            </a:r>
          </a:p>
          <a:p>
            <a:pPr marL="252000" lvl="0" indent="-180000" algn="just">
              <a:spcAft>
                <a:spcPts val="300"/>
              </a:spcAft>
              <a:buFont typeface="Arial" panose="020B0604020202020204" pitchFamily="34" charset="0"/>
              <a:buChar char="•"/>
            </a:pPr>
            <a:r>
              <a:rPr lang="tr-TR" sz="1000" kern="1200" dirty="0">
                <a:solidFill>
                  <a:schemeClr val="tx1"/>
                </a:solidFill>
                <a:effectLst/>
                <a:latin typeface="Roboto" panose="02000000000000000000" pitchFamily="2" charset="0"/>
                <a:ea typeface="Roboto" panose="02000000000000000000" pitchFamily="2" charset="0"/>
              </a:rPr>
              <a:t>Toplumda gönüllülük bilincinin yaygınlaştırılmasına katkıda bulunmak.</a:t>
            </a:r>
          </a:p>
          <a:p>
            <a:pPr algn="just"/>
            <a:r>
              <a:rPr lang="tr-TR" sz="1000" b="1" kern="1200" dirty="0">
                <a:solidFill>
                  <a:schemeClr val="tx1"/>
                </a:solidFill>
                <a:effectLst/>
                <a:latin typeface="Roboto" panose="02000000000000000000" pitchFamily="2" charset="0"/>
                <a:ea typeface="Roboto" panose="02000000000000000000" pitchFamily="2" charset="0"/>
              </a:rPr>
              <a:t> </a:t>
            </a:r>
            <a:endParaRPr lang="tr-TR" sz="1000" kern="1200" dirty="0">
              <a:solidFill>
                <a:schemeClr val="tx1"/>
              </a:solidFill>
              <a:effectLst/>
              <a:latin typeface="Roboto" panose="02000000000000000000" pitchFamily="2" charset="0"/>
              <a:ea typeface="Roboto" panose="02000000000000000000" pitchFamily="2" charset="0"/>
            </a:endParaRPr>
          </a:p>
          <a:p>
            <a:pPr algn="just">
              <a:spcAft>
                <a:spcPts val="600"/>
              </a:spcAft>
            </a:pPr>
            <a:r>
              <a:rPr lang="tr-TR" sz="1000" b="1" kern="1200" dirty="0">
                <a:solidFill>
                  <a:schemeClr val="tx1"/>
                </a:solidFill>
                <a:effectLst/>
                <a:latin typeface="Roboto" panose="02000000000000000000" pitchFamily="2" charset="0"/>
                <a:ea typeface="Roboto" panose="02000000000000000000" pitchFamily="2" charset="0"/>
              </a:rPr>
              <a:t>AFAD Gönüllülük Sistemi Eğitim Programı</a:t>
            </a:r>
            <a:endParaRPr lang="tr-TR" sz="1000" kern="1200" dirty="0">
              <a:solidFill>
                <a:schemeClr val="tx1"/>
              </a:solidFill>
              <a:effectLst/>
              <a:latin typeface="Roboto" panose="02000000000000000000" pitchFamily="2" charset="0"/>
              <a:ea typeface="Roboto" panose="02000000000000000000" pitchFamily="2" charset="0"/>
            </a:endParaRPr>
          </a:p>
          <a:p>
            <a:pPr algn="just">
              <a:spcAft>
                <a:spcPts val="600"/>
              </a:spcAft>
            </a:pPr>
            <a:r>
              <a:rPr lang="tr-TR" sz="1000" kern="1200" dirty="0">
                <a:solidFill>
                  <a:schemeClr val="tx1"/>
                </a:solidFill>
                <a:effectLst/>
                <a:latin typeface="Roboto" panose="02000000000000000000" pitchFamily="2" charset="0"/>
                <a:ea typeface="Roboto" panose="02000000000000000000" pitchFamily="2" charset="0"/>
              </a:rPr>
              <a:t>Bu programın amacı, afet ve acil durumlar için </a:t>
            </a:r>
            <a:r>
              <a:rPr lang="tr-TR" sz="1000" kern="1200" dirty="0" err="1">
                <a:solidFill>
                  <a:schemeClr val="tx1"/>
                </a:solidFill>
                <a:effectLst/>
                <a:latin typeface="Roboto" panose="02000000000000000000" pitchFamily="2" charset="0"/>
                <a:ea typeface="Roboto" panose="02000000000000000000" pitchFamily="2" charset="0"/>
              </a:rPr>
              <a:t>AFAD’a</a:t>
            </a:r>
            <a:r>
              <a:rPr lang="tr-TR" sz="1000" kern="1200" dirty="0">
                <a:solidFill>
                  <a:schemeClr val="tx1"/>
                </a:solidFill>
                <a:effectLst/>
                <a:latin typeface="Roboto" panose="02000000000000000000" pitchFamily="2" charset="0"/>
                <a:ea typeface="Roboto" panose="02000000000000000000" pitchFamily="2" charset="0"/>
              </a:rPr>
              <a:t> destek olacak; «Yaşatmak için yaşamak» prensibi ile yoğrulmuş bilgi, beceri ve istekliliğe sahip gönüllüler kazanmak ve yetiştirmektir.</a:t>
            </a:r>
          </a:p>
          <a:p>
            <a:pPr algn="just">
              <a:spcAft>
                <a:spcPts val="600"/>
              </a:spcAft>
            </a:pPr>
            <a:r>
              <a:rPr lang="tr-TR" sz="1000" kern="1200" dirty="0">
                <a:solidFill>
                  <a:schemeClr val="tx1"/>
                </a:solidFill>
                <a:effectLst/>
                <a:latin typeface="Roboto" panose="02000000000000000000" pitchFamily="2" charset="0"/>
                <a:ea typeface="Roboto" panose="02000000000000000000" pitchFamily="2" charset="0"/>
              </a:rPr>
              <a:t>AFAD Gönüllü Eğitim Programı; çevrimiçi ve yüz yüze eğitimler ile saha eğitimlerinden meydana gelmektedir. Eğitim programı; Temel AFAD Gönüllüsü Eğitim Programı, Destek AFAD Gönüllüsü Eğitim Programı ve Uzman AFAD Gönüllüsü Eğitim Programı </a:t>
            </a:r>
            <a:r>
              <a:rPr lang="tr-TR" sz="1000" dirty="0">
                <a:latin typeface="Roboto" panose="02000000000000000000" pitchFamily="2" charset="0"/>
                <a:ea typeface="Roboto" panose="02000000000000000000" pitchFamily="2" charset="0"/>
              </a:rPr>
              <a:t>olmak üzere üç seviyeden oluşmaktadır. Bu program ile </a:t>
            </a:r>
            <a:r>
              <a:rPr lang="tr-TR" sz="1000" kern="1200" dirty="0">
                <a:solidFill>
                  <a:schemeClr val="tx1"/>
                </a:solidFill>
                <a:effectLst/>
                <a:latin typeface="Roboto" panose="02000000000000000000" pitchFamily="2" charset="0"/>
                <a:ea typeface="Roboto" panose="02000000000000000000" pitchFamily="2" charset="0"/>
              </a:rPr>
              <a:t>AFAD Gönüllüleri’nin </a:t>
            </a:r>
            <a:r>
              <a:rPr lang="tr-TR" sz="1000" dirty="0">
                <a:latin typeface="Roboto" panose="02000000000000000000" pitchFamily="2" charset="0"/>
                <a:ea typeface="Roboto" panose="02000000000000000000" pitchFamily="2" charset="0"/>
              </a:rPr>
              <a:t>seviye seviye eğitilerek </a:t>
            </a:r>
            <a:r>
              <a:rPr lang="tr-TR" sz="1000" kern="1200" dirty="0">
                <a:solidFill>
                  <a:schemeClr val="tx1"/>
                </a:solidFill>
                <a:effectLst/>
                <a:latin typeface="Roboto" panose="02000000000000000000" pitchFamily="2" charset="0"/>
                <a:ea typeface="Roboto" panose="02000000000000000000" pitchFamily="2" charset="0"/>
              </a:rPr>
              <a:t>afet farkındalığının artırılması, afet ve acil durumlar karşısında toplum direncinin artırılmasını hedeflenmektedir.</a:t>
            </a:r>
          </a:p>
          <a:p>
            <a:pPr algn="just">
              <a:spcAft>
                <a:spcPts val="600"/>
              </a:spcAft>
            </a:pPr>
            <a:r>
              <a:rPr lang="tr-TR" sz="1000" kern="1200" dirty="0">
                <a:solidFill>
                  <a:schemeClr val="tx1"/>
                </a:solidFill>
                <a:effectLst/>
                <a:latin typeface="Roboto" panose="02000000000000000000" pitchFamily="2" charset="0"/>
                <a:ea typeface="Roboto" panose="02000000000000000000" pitchFamily="2" charset="0"/>
              </a:rPr>
              <a:t>AFAD Gönüllülük Sistemi’nde, eğitimlere ek olarak, gönüllülerin katılabileceği huzurevi ziyaretleri, kan bağışı, okullarda kütüphane kurma ve fidan dikme gibi sosyal faaliyetler/görevler de olacaktır. Eğitimler, tatbikatlar, sosyal aktiviteler ve görevlere katılan AFAD Gönüllüleri’ne AFAD İl Müdürlüklerindeki Gönüllü İl Koordinatörleri olarak görevlendirilmiş personeller tarafından ve gönüllülük </a:t>
            </a:r>
            <a:r>
              <a:rPr lang="tr-TR" sz="1000" kern="1200" dirty="0" err="1">
                <a:solidFill>
                  <a:schemeClr val="tx1"/>
                </a:solidFill>
                <a:effectLst/>
                <a:latin typeface="Roboto" panose="02000000000000000000" pitchFamily="2" charset="0"/>
                <a:ea typeface="Roboto" panose="02000000000000000000" pitchFamily="2" charset="0"/>
              </a:rPr>
              <a:t>portalı</a:t>
            </a:r>
            <a:r>
              <a:rPr lang="tr-TR" sz="1000" kern="1200" dirty="0">
                <a:solidFill>
                  <a:schemeClr val="tx1"/>
                </a:solidFill>
                <a:effectLst/>
                <a:latin typeface="Roboto" panose="02000000000000000000" pitchFamily="2" charset="0"/>
                <a:ea typeface="Roboto" panose="02000000000000000000" pitchFamily="2" charset="0"/>
              </a:rPr>
              <a:t> üzerinden puan verilecektir. Bu puanlama sonucunda gönüllülere küçük sürpriz hediyeler gönderilecektir.</a:t>
            </a:r>
          </a:p>
          <a:p>
            <a:pPr algn="just">
              <a:spcAft>
                <a:spcPts val="600"/>
              </a:spcAft>
            </a:pPr>
            <a:r>
              <a:rPr lang="tr-TR" sz="1000" b="1" kern="1200" dirty="0">
                <a:solidFill>
                  <a:schemeClr val="tx1"/>
                </a:solidFill>
                <a:effectLst/>
                <a:latin typeface="Roboto" panose="02000000000000000000" pitchFamily="2" charset="0"/>
                <a:ea typeface="Roboto" panose="02000000000000000000" pitchFamily="2" charset="0"/>
              </a:rPr>
              <a:t>Başvuru Koşulları Nelerdir?</a:t>
            </a:r>
            <a:endParaRPr lang="tr-TR" sz="1000" kern="1200" dirty="0">
              <a:solidFill>
                <a:schemeClr val="tx1"/>
              </a:solidFill>
              <a:effectLst/>
              <a:latin typeface="Roboto" panose="02000000000000000000" pitchFamily="2" charset="0"/>
              <a:ea typeface="Roboto" panose="02000000000000000000" pitchFamily="2" charset="0"/>
            </a:endParaRPr>
          </a:p>
          <a:p>
            <a:pPr algn="just">
              <a:spcAft>
                <a:spcPts val="600"/>
              </a:spcAft>
            </a:pPr>
            <a:r>
              <a:rPr lang="tr-TR" sz="1000" kern="1200" dirty="0">
                <a:solidFill>
                  <a:schemeClr val="tx1"/>
                </a:solidFill>
                <a:effectLst/>
                <a:latin typeface="Roboto" panose="02000000000000000000" pitchFamily="2" charset="0"/>
                <a:ea typeface="Roboto" panose="02000000000000000000" pitchFamily="2" charset="0"/>
              </a:rPr>
              <a:t>AFAD Gönüllüsü olmaya istekli 18 yaş ve üzeri olan herkes gönüllü olabilir.</a:t>
            </a:r>
          </a:p>
          <a:p>
            <a:pPr algn="just">
              <a:spcAft>
                <a:spcPts val="600"/>
              </a:spcAft>
            </a:pPr>
            <a:r>
              <a:rPr lang="tr-TR" sz="1000" kern="1200" dirty="0">
                <a:solidFill>
                  <a:schemeClr val="tx1"/>
                </a:solidFill>
                <a:effectLst/>
                <a:latin typeface="Roboto" panose="02000000000000000000" pitchFamily="2" charset="0"/>
                <a:ea typeface="Roboto" panose="02000000000000000000" pitchFamily="2" charset="0"/>
              </a:rPr>
              <a:t>AFAD Gönüllüsü adaylarının eğitim ve çalışma programlarını aksatmayacak zaman opsiyonlarına sahip olması gereklidir.</a:t>
            </a:r>
          </a:p>
          <a:p>
            <a:pPr algn="just">
              <a:spcAft>
                <a:spcPts val="600"/>
              </a:spcAft>
            </a:pPr>
            <a:r>
              <a:rPr lang="tr-TR" sz="1000" kern="1200" dirty="0">
                <a:solidFill>
                  <a:schemeClr val="tx1"/>
                </a:solidFill>
                <a:effectLst/>
                <a:latin typeface="Roboto" panose="02000000000000000000" pitchFamily="2" charset="0"/>
                <a:ea typeface="Roboto" panose="02000000000000000000" pitchFamily="2" charset="0"/>
              </a:rPr>
              <a:t>AFAD Gönüllülük eğitimlerine/ görevlerine katılacak olan AFAD Gönüllüsü adaylarının sağlık durumlarının alan çalışmalarına ve seyahate uygun olması gereklidir.</a:t>
            </a:r>
          </a:p>
          <a:p>
            <a:pPr algn="just">
              <a:spcAft>
                <a:spcPts val="600"/>
              </a:spcAft>
            </a:pPr>
            <a:r>
              <a:rPr lang="tr-TR" sz="1000" b="1" kern="1200" dirty="0">
                <a:solidFill>
                  <a:schemeClr val="tx1"/>
                </a:solidFill>
                <a:effectLst/>
                <a:latin typeface="Roboto" panose="02000000000000000000" pitchFamily="2" charset="0"/>
                <a:ea typeface="Roboto" panose="02000000000000000000" pitchFamily="2" charset="0"/>
              </a:rPr>
              <a:t>Nasıl Başvuru Yapabilirim?</a:t>
            </a:r>
            <a:endParaRPr lang="tr-TR" sz="1000" kern="1200" dirty="0">
              <a:solidFill>
                <a:schemeClr val="tx1"/>
              </a:solidFill>
              <a:effectLst/>
              <a:latin typeface="Roboto" panose="02000000000000000000" pitchFamily="2" charset="0"/>
              <a:ea typeface="Roboto" panose="02000000000000000000" pitchFamily="2" charset="0"/>
            </a:endParaRPr>
          </a:p>
          <a:p>
            <a:pPr algn="just">
              <a:spcAft>
                <a:spcPts val="600"/>
              </a:spcAft>
            </a:pPr>
            <a:r>
              <a:rPr lang="tr-TR" sz="1000" kern="1200" dirty="0">
                <a:solidFill>
                  <a:schemeClr val="tx1"/>
                </a:solidFill>
                <a:effectLst/>
                <a:latin typeface="Roboto" panose="02000000000000000000" pitchFamily="2" charset="0"/>
                <a:ea typeface="Roboto" panose="02000000000000000000" pitchFamily="2" charset="0"/>
              </a:rPr>
              <a:t>AFAD Gönüllülük Sistemi’ne başvurular e-devlet üzerinden alınmaktadır. Başvuru yapan kişiler SMS ve e-mail yoluyla </a:t>
            </a:r>
            <a:r>
              <a:rPr lang="tr-TR" sz="1000" kern="1200" dirty="0" err="1">
                <a:solidFill>
                  <a:schemeClr val="tx1"/>
                </a:solidFill>
                <a:effectLst/>
                <a:latin typeface="Roboto" panose="02000000000000000000" pitchFamily="2" charset="0"/>
                <a:ea typeface="Roboto" panose="02000000000000000000" pitchFamily="2" charset="0"/>
              </a:rPr>
              <a:t>portala</a:t>
            </a:r>
            <a:r>
              <a:rPr lang="tr-TR" sz="1000" kern="1200" dirty="0">
                <a:solidFill>
                  <a:schemeClr val="tx1"/>
                </a:solidFill>
                <a:effectLst/>
                <a:latin typeface="Roboto" panose="02000000000000000000" pitchFamily="2" charset="0"/>
                <a:ea typeface="Roboto" panose="02000000000000000000" pitchFamily="2" charset="0"/>
              </a:rPr>
              <a:t> (</a:t>
            </a:r>
            <a:r>
              <a:rPr lang="tr-TR" sz="1000" u="none" strike="noStrike" kern="1200" dirty="0">
                <a:solidFill>
                  <a:schemeClr val="tx1"/>
                </a:solidFill>
                <a:effectLst/>
                <a:latin typeface="Roboto" panose="02000000000000000000" pitchFamily="2" charset="0"/>
                <a:ea typeface="Roboto" panose="02000000000000000000" pitchFamily="2" charset="0"/>
                <a:hlinkClick r:id="rId3"/>
              </a:rPr>
              <a:t>https://gonullu.afad.gov.tr</a:t>
            </a:r>
            <a:r>
              <a:rPr lang="tr-TR" sz="1000" kern="1200" dirty="0">
                <a:solidFill>
                  <a:schemeClr val="tx1"/>
                </a:solidFill>
                <a:effectLst/>
                <a:latin typeface="Roboto" panose="02000000000000000000" pitchFamily="2" charset="0"/>
                <a:ea typeface="Roboto" panose="02000000000000000000" pitchFamily="2" charset="0"/>
              </a:rPr>
              <a:t>) yönlendirileceklerdir. Gönüllü adayları gönüllülük sistemi kapsamındaki eğitim, faaliyet ve görevleri gönüllülük </a:t>
            </a:r>
            <a:r>
              <a:rPr lang="tr-TR" sz="1000" kern="1200" dirty="0" err="1">
                <a:solidFill>
                  <a:schemeClr val="tx1"/>
                </a:solidFill>
                <a:effectLst/>
                <a:latin typeface="Roboto" panose="02000000000000000000" pitchFamily="2" charset="0"/>
                <a:ea typeface="Roboto" panose="02000000000000000000" pitchFamily="2" charset="0"/>
              </a:rPr>
              <a:t>portalı</a:t>
            </a:r>
            <a:r>
              <a:rPr lang="tr-TR" sz="1000" kern="1200" dirty="0">
                <a:solidFill>
                  <a:schemeClr val="tx1"/>
                </a:solidFill>
                <a:effectLst/>
                <a:latin typeface="Roboto" panose="02000000000000000000" pitchFamily="2" charset="0"/>
                <a:ea typeface="Roboto" panose="02000000000000000000" pitchFamily="2" charset="0"/>
              </a:rPr>
              <a:t> üzerinden takip edebilecektir.</a:t>
            </a:r>
          </a:p>
          <a:p>
            <a:pPr algn="just"/>
            <a:r>
              <a:rPr lang="tr-TR" sz="1000" kern="1200" dirty="0">
                <a:solidFill>
                  <a:schemeClr val="tx1"/>
                </a:solidFill>
                <a:effectLst/>
                <a:latin typeface="Roboto" panose="02000000000000000000" pitchFamily="2" charset="0"/>
                <a:ea typeface="Roboto" panose="02000000000000000000" pitchFamily="2" charset="0"/>
              </a:rPr>
              <a:t> </a:t>
            </a:r>
          </a:p>
          <a:p>
            <a:pPr algn="just"/>
            <a:endParaRPr lang="tr-TR" sz="1000" kern="1200" dirty="0">
              <a:solidFill>
                <a:schemeClr val="tx1"/>
              </a:solidFill>
              <a:effectLst/>
              <a:latin typeface="Roboto" panose="02000000000000000000" pitchFamily="2" charset="0"/>
              <a:ea typeface="Roboto" panose="02000000000000000000" pitchFamily="2" charset="0"/>
            </a:endParaRPr>
          </a:p>
        </p:txBody>
      </p:sp>
      <p:sp>
        <p:nvSpPr>
          <p:cNvPr id="4" name="Slayt Numarası Yer Tutucusu 3"/>
          <p:cNvSpPr>
            <a:spLocks noGrp="1"/>
          </p:cNvSpPr>
          <p:nvPr>
            <p:ph type="sldNum" sz="quarter" idx="5"/>
          </p:nvPr>
        </p:nvSpPr>
        <p:spPr/>
        <p:txBody>
          <a:bodyPr/>
          <a:lstStyle/>
          <a:p>
            <a:fld id="{4998BAFA-7B26-44C2-9B69-5F7639683827}" type="slidenum">
              <a:rPr lang="tr-TR" smtClean="0"/>
              <a:t>49</a:t>
            </a:fld>
            <a:endParaRPr lang="tr-TR" dirty="0"/>
          </a:p>
        </p:txBody>
      </p:sp>
    </p:spTree>
    <p:extLst>
      <p:ext uri="{BB962C8B-B14F-4D97-AF65-F5344CB8AC3E}">
        <p14:creationId xmlns:p14="http://schemas.microsoft.com/office/powerpoint/2010/main" val="1566413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eaLnBrk="1" hangingPunct="1">
              <a:spcBef>
                <a:spcPct val="0"/>
              </a:spcBef>
            </a:pPr>
            <a:r>
              <a:rPr lang="tr-TR" altLang="tr-TR" sz="1000" b="1" dirty="0">
                <a:latin typeface="Roboto" pitchFamily="2" charset="0"/>
                <a:ea typeface="Roboto" pitchFamily="2" charset="0"/>
              </a:rPr>
              <a:t>Önerilen Süre: 1 dk.</a:t>
            </a:r>
          </a:p>
          <a:p>
            <a:pPr marL="0" marR="0" lvl="0" indent="0" algn="l" defTabSz="914400" rtl="0" eaLnBrk="1" fontAlgn="auto" latinLnBrk="0" hangingPunct="1">
              <a:lnSpc>
                <a:spcPct val="100000"/>
              </a:lnSpc>
              <a:spcBef>
                <a:spcPts val="0"/>
              </a:spcBef>
              <a:spcAft>
                <a:spcPts val="600"/>
              </a:spcAft>
              <a:buClrTx/>
              <a:buSzTx/>
              <a:buFontTx/>
              <a:buNone/>
              <a:tabLst/>
              <a:defRPr/>
            </a:pPr>
            <a:r>
              <a:rPr lang="tr-TR" altLang="tr-TR" sz="1000" b="1" i="1" dirty="0">
                <a:latin typeface="Roboto" pitchFamily="2" charset="0"/>
                <a:ea typeface="Roboto" pitchFamily="2" charset="0"/>
              </a:rPr>
              <a:t>Slayt animasyonu tıklayınca başlar, sessizdir.</a:t>
            </a:r>
            <a:endParaRPr lang="tr-TR" altLang="tr-TR" sz="1000" i="1" dirty="0">
              <a:latin typeface="Roboto" pitchFamily="2" charset="0"/>
              <a:ea typeface="Roboto" pitchFamily="2"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tr-TR" sz="1000" b="1" u="sng" dirty="0">
              <a:solidFill>
                <a:schemeClr val="tx2"/>
              </a:solidFill>
              <a:latin typeface="Roboto" pitchFamily="2" charset="0"/>
              <a:ea typeface="Roboto" pitchFamily="2" charset="0"/>
            </a:endParaRPr>
          </a:p>
          <a:p>
            <a:pPr marL="0" marR="0" lvl="0" indent="0" algn="just" defTabSz="914400" rtl="0" eaLnBrk="1" fontAlgn="auto" latinLnBrk="0" hangingPunct="1">
              <a:lnSpc>
                <a:spcPct val="100000"/>
              </a:lnSpc>
              <a:spcBef>
                <a:spcPct val="0"/>
              </a:spcBef>
              <a:spcAft>
                <a:spcPts val="600"/>
              </a:spcAft>
              <a:buClrTx/>
              <a:buSzTx/>
              <a:buFontTx/>
              <a:buNone/>
              <a:tabLst/>
              <a:defRPr/>
            </a:pPr>
            <a:r>
              <a:rPr lang="tr-TR" sz="1000" b="1" u="sng" dirty="0">
                <a:solidFill>
                  <a:srgbClr val="44546A"/>
                </a:solidFill>
                <a:latin typeface="Roboto" pitchFamily="2" charset="0"/>
                <a:ea typeface="Roboto" pitchFamily="2" charset="0"/>
              </a:rPr>
              <a:t>Tıklayın</a:t>
            </a:r>
            <a:r>
              <a:rPr lang="tr-TR" sz="1000" b="1" u="sng" dirty="0">
                <a:solidFill>
                  <a:schemeClr val="tx2"/>
                </a:solidFill>
                <a:latin typeface="Roboto" pitchFamily="2" charset="0"/>
                <a:ea typeface="Roboto" pitchFamily="2" charset="0"/>
              </a:rPr>
              <a:t>;</a:t>
            </a:r>
          </a:p>
          <a:p>
            <a:pPr algn="just" eaLnBrk="1" hangingPunct="1">
              <a:spcBef>
                <a:spcPct val="0"/>
              </a:spcBef>
              <a:spcAft>
                <a:spcPts val="600"/>
              </a:spcAft>
            </a:pPr>
            <a:r>
              <a:rPr lang="tr-TR" sz="1000" b="0" i="0" u="none" strike="noStrike" kern="1200" baseline="0" dirty="0">
                <a:solidFill>
                  <a:schemeClr val="tx1"/>
                </a:solidFill>
                <a:latin typeface="Roboto" pitchFamily="2" charset="0"/>
                <a:ea typeface="Roboto" pitchFamily="2" charset="0"/>
                <a:cs typeface="+mn-cs"/>
              </a:rPr>
              <a:t>Toplumun tamamı veya belli kesimleri için fiziksel, ekonomik ve sosyal kayıplar doğuran, normal hayatı ve insan faaliyetlerini durduran veya kesintiye uğratan, etkilenen toplumun baş etme kapasitesinin yeterli olmadığı doğa, teknoloji veya insan kaynaklı olay. </a:t>
            </a:r>
          </a:p>
          <a:p>
            <a:pPr marL="0" marR="0" lvl="0" indent="0" algn="just" defTabSz="914400" rtl="0" eaLnBrk="1" fontAlgn="auto" latinLnBrk="0" hangingPunct="1">
              <a:lnSpc>
                <a:spcPct val="100000"/>
              </a:lnSpc>
              <a:spcBef>
                <a:spcPct val="0"/>
              </a:spcBef>
              <a:spcAft>
                <a:spcPts val="600"/>
              </a:spcAft>
              <a:buClrTx/>
              <a:buSzTx/>
              <a:buFontTx/>
              <a:buNone/>
              <a:tabLst/>
              <a:defRPr/>
            </a:pPr>
            <a:r>
              <a:rPr lang="tr-TR" sz="1000" b="1" u="sng" dirty="0">
                <a:solidFill>
                  <a:schemeClr val="tx2"/>
                </a:solidFill>
                <a:latin typeface="Roboto" pitchFamily="2" charset="0"/>
                <a:ea typeface="Roboto" pitchFamily="2" charset="0"/>
              </a:rPr>
              <a:t>Tıklayın;</a:t>
            </a:r>
          </a:p>
          <a:p>
            <a:pPr algn="just" eaLnBrk="1" hangingPunct="1">
              <a:spcBef>
                <a:spcPct val="0"/>
              </a:spcBef>
              <a:spcAft>
                <a:spcPts val="600"/>
              </a:spcAft>
            </a:pPr>
            <a:r>
              <a:rPr lang="tr-TR" sz="1000" b="0" i="0" u="none" strike="noStrike" kern="1200" baseline="0" dirty="0">
                <a:solidFill>
                  <a:schemeClr val="tx1"/>
                </a:solidFill>
                <a:latin typeface="Roboto" pitchFamily="2" charset="0"/>
                <a:ea typeface="Roboto" pitchFamily="2" charset="0"/>
                <a:cs typeface="+mn-cs"/>
              </a:rPr>
              <a:t>Afet bir olayın kendisi değil, doğurduğu sonuçtur. </a:t>
            </a:r>
            <a:endParaRPr lang="tr-TR" altLang="tr-TR" sz="1000" b="0" i="0" u="none" strike="noStrike" kern="1200" baseline="0" dirty="0">
              <a:solidFill>
                <a:schemeClr val="tx1"/>
              </a:solidFill>
              <a:latin typeface="Roboto" pitchFamily="2" charset="0"/>
              <a:ea typeface="Roboto" pitchFamily="2" charset="0"/>
              <a:cs typeface="+mn-cs"/>
            </a:endParaRPr>
          </a:p>
          <a:p>
            <a:pPr marL="0" marR="0" lvl="0" indent="0" algn="just" defTabSz="914400" rtl="0" eaLnBrk="1" fontAlgn="auto" latinLnBrk="0" hangingPunct="1">
              <a:lnSpc>
                <a:spcPct val="100000"/>
              </a:lnSpc>
              <a:spcBef>
                <a:spcPct val="0"/>
              </a:spcBef>
              <a:spcAft>
                <a:spcPts val="600"/>
              </a:spcAft>
              <a:buClrTx/>
              <a:buSzTx/>
              <a:buFontTx/>
              <a:buNone/>
              <a:tabLst/>
              <a:defRPr/>
            </a:pPr>
            <a:r>
              <a:rPr lang="tr-TR" altLang="tr-TR" sz="1000" b="0" i="0" u="none" strike="noStrike" kern="1200" baseline="0" dirty="0">
                <a:solidFill>
                  <a:schemeClr val="tx1"/>
                </a:solidFill>
                <a:latin typeface="Roboto" pitchFamily="2" charset="0"/>
                <a:ea typeface="Roboto" pitchFamily="2" charset="0"/>
                <a:cs typeface="+mn-cs"/>
              </a:rPr>
              <a:t>Slaytta da görüldüğü gibi</a:t>
            </a:r>
            <a:r>
              <a:rPr lang="tr-TR" sz="1000" dirty="0">
                <a:latin typeface="Roboto" pitchFamily="2" charset="0"/>
                <a:ea typeface="Roboto" pitchFamily="2" charset="0"/>
              </a:rPr>
              <a:t> bir afetin meydana gelmesinde iki temel faktör rol oynar. Birincisi bir tehlikenin olması, ikincisi ise bu tehlikenin doğuracağı olaydan dolayı riske girebilecek bir yerleşim yerinin, yatırımların ve kültürel varlıkların büyük zarar görmesidir. Özetle herhangi bir tehlike yerleşim alanı üzerinde meydana gelir, yüksek kayıplar doğurursa; afet olarak karşımıza çıkabilir. </a:t>
            </a:r>
            <a:r>
              <a:rPr lang="tr-TR" altLang="tr-TR" sz="1000" dirty="0">
                <a:latin typeface="Roboto" pitchFamily="2" charset="0"/>
                <a:ea typeface="Roboto" pitchFamily="2" charset="0"/>
              </a:rPr>
              <a:t>Yüksek zararlara neden olan kuraklık, küresel iklim değişikliği gibi afetler dışında kalan çoğu afetin 3 önemli ortak özelliği vardır; </a:t>
            </a:r>
          </a:p>
          <a:p>
            <a:pPr marL="252000" lvl="1" indent="-180000" algn="just" eaLnBrk="1" hangingPunct="1">
              <a:spcBef>
                <a:spcPct val="0"/>
              </a:spcBef>
              <a:spcAft>
                <a:spcPts val="300"/>
              </a:spcAft>
              <a:buFont typeface="Arial" panose="020B0604020202020204" pitchFamily="34" charset="0"/>
              <a:buChar char="•"/>
            </a:pPr>
            <a:r>
              <a:rPr lang="tr-TR" altLang="tr-TR" sz="1000" dirty="0">
                <a:latin typeface="Roboto" pitchFamily="2" charset="0"/>
                <a:ea typeface="Roboto" pitchFamily="2" charset="0"/>
              </a:rPr>
              <a:t>Ani gelişirler. </a:t>
            </a:r>
          </a:p>
          <a:p>
            <a:pPr marL="252000" lvl="1" indent="-180000" algn="just" eaLnBrk="1" hangingPunct="1">
              <a:spcBef>
                <a:spcPct val="0"/>
              </a:spcBef>
              <a:spcAft>
                <a:spcPts val="300"/>
              </a:spcAft>
              <a:buFont typeface="Arial" panose="020B0604020202020204" pitchFamily="34" charset="0"/>
              <a:buChar char="•"/>
            </a:pPr>
            <a:r>
              <a:rPr lang="tr-TR" altLang="tr-TR" sz="1000" dirty="0">
                <a:latin typeface="Roboto" pitchFamily="2" charset="0"/>
                <a:ea typeface="Roboto" pitchFamily="2" charset="0"/>
              </a:rPr>
              <a:t>Büyük bir bölgeyi etkilerler.</a:t>
            </a:r>
          </a:p>
          <a:p>
            <a:pPr marL="252000" lvl="1" indent="-180000" algn="just" eaLnBrk="1" hangingPunct="1">
              <a:spcBef>
                <a:spcPct val="0"/>
              </a:spcBef>
              <a:spcAft>
                <a:spcPts val="300"/>
              </a:spcAft>
              <a:buFont typeface="Arial" panose="020B0604020202020204" pitchFamily="34" charset="0"/>
              <a:buChar char="•"/>
            </a:pPr>
            <a:r>
              <a:rPr lang="tr-TR" altLang="tr-TR" sz="1000" dirty="0">
                <a:latin typeface="Roboto" pitchFamily="2" charset="0"/>
                <a:ea typeface="Roboto" pitchFamily="2" charset="0"/>
              </a:rPr>
              <a:t>Gündelik hayat kesintiye uğrar. Altyapı ve ulaşım sistemleri ve acil durum servisleri yetersiz kalır.</a:t>
            </a:r>
          </a:p>
          <a:p>
            <a:pPr marL="0" marR="0" lvl="0" indent="0" algn="just" defTabSz="914400" rtl="0" eaLnBrk="1" fontAlgn="auto" latinLnBrk="0" hangingPunct="1">
              <a:lnSpc>
                <a:spcPct val="100000"/>
              </a:lnSpc>
              <a:spcBef>
                <a:spcPct val="0"/>
              </a:spcBef>
              <a:spcAft>
                <a:spcPts val="0"/>
              </a:spcAft>
              <a:buClrTx/>
              <a:buSzTx/>
              <a:buFontTx/>
              <a:buNone/>
              <a:tabLst/>
              <a:defRPr/>
            </a:pPr>
            <a:endParaRPr lang="tr-TR" sz="1000" dirty="0">
              <a:latin typeface="Roboto" pitchFamily="2" charset="0"/>
              <a:ea typeface="Roboto" pitchFamily="2" charset="0"/>
            </a:endParaRPr>
          </a:p>
          <a:p>
            <a:pPr marL="0" marR="0" lvl="0" indent="0" algn="just" defTabSz="914400" rtl="0" eaLnBrk="1" fontAlgn="auto" latinLnBrk="0" hangingPunct="1">
              <a:lnSpc>
                <a:spcPct val="100000"/>
              </a:lnSpc>
              <a:spcAft>
                <a:spcPts val="300"/>
              </a:spcAft>
              <a:buClrTx/>
              <a:buSzTx/>
              <a:buFontTx/>
              <a:buNone/>
              <a:tabLst/>
              <a:defRPr/>
            </a:pPr>
            <a:r>
              <a:rPr lang="tr-TR" sz="900" b="1" i="1" u="sng" dirty="0">
                <a:latin typeface="Roboto" pitchFamily="2" charset="0"/>
                <a:ea typeface="Roboto" pitchFamily="2" charset="0"/>
              </a:rPr>
              <a:t>Bilgi Notu 1: </a:t>
            </a:r>
          </a:p>
          <a:p>
            <a:pPr algn="just">
              <a:spcAft>
                <a:spcPts val="300"/>
              </a:spcAft>
            </a:pPr>
            <a:r>
              <a:rPr lang="tr-TR" altLang="tr-TR" sz="900" i="1" u="none" dirty="0">
                <a:latin typeface="Roboto" pitchFamily="2" charset="0"/>
                <a:ea typeface="Roboto" pitchFamily="2" charset="0"/>
              </a:rPr>
              <a:t>Birleşmiş</a:t>
            </a:r>
            <a:r>
              <a:rPr lang="tr-TR" altLang="tr-TR" sz="900" i="1" dirty="0">
                <a:latin typeface="Roboto" pitchFamily="2" charset="0"/>
                <a:ea typeface="Roboto" pitchFamily="2" charset="0"/>
              </a:rPr>
              <a:t> Milletler tarafından </a:t>
            </a:r>
            <a:r>
              <a:rPr lang="tr-TR" altLang="tr-TR" sz="900" b="1" i="1" dirty="0">
                <a:latin typeface="Roboto" pitchFamily="2" charset="0"/>
                <a:ea typeface="Roboto" pitchFamily="2" charset="0"/>
              </a:rPr>
              <a:t>“Herhangi bir tehlikenin can, mal, çevre, ekonomi ve kültürel varlıklar üzerinde yarattığı kötü etkilerle baş etmeye yerel imkânların yetmediği durumlar”</a:t>
            </a:r>
            <a:r>
              <a:rPr lang="tr-TR" altLang="tr-TR" sz="900" i="1" dirty="0">
                <a:latin typeface="Roboto" pitchFamily="2" charset="0"/>
                <a:ea typeface="Roboto" pitchFamily="2" charset="0"/>
              </a:rPr>
              <a:t> olarak tanımlanmaktadır. </a:t>
            </a:r>
            <a:endParaRPr lang="tr-TR" sz="900" kern="1200" dirty="0">
              <a:solidFill>
                <a:schemeClr val="tx1"/>
              </a:solidFill>
              <a:effectLst/>
              <a:latin typeface="Roboto" pitchFamily="2" charset="0"/>
              <a:ea typeface="Roboto" pitchFamily="2" charset="0"/>
              <a:cs typeface="+mn-cs"/>
            </a:endParaRPr>
          </a:p>
          <a:p>
            <a:pPr algn="just">
              <a:spcAft>
                <a:spcPts val="300"/>
              </a:spcAft>
            </a:pPr>
            <a:endParaRPr lang="tr-TR" sz="900" b="1" i="1" u="sng" kern="1200" dirty="0">
              <a:solidFill>
                <a:schemeClr val="tx1"/>
              </a:solidFill>
              <a:effectLst/>
              <a:latin typeface="Roboto" pitchFamily="2" charset="0"/>
              <a:ea typeface="Roboto" pitchFamily="2" charset="0"/>
              <a:cs typeface="+mn-cs"/>
            </a:endParaRPr>
          </a:p>
          <a:p>
            <a:pPr algn="just">
              <a:spcAft>
                <a:spcPts val="300"/>
              </a:spcAft>
            </a:pPr>
            <a:r>
              <a:rPr lang="tr-TR" sz="900" b="1" i="1" u="sng" kern="1200" dirty="0">
                <a:solidFill>
                  <a:schemeClr val="tx1"/>
                </a:solidFill>
                <a:effectLst/>
                <a:latin typeface="Roboto" pitchFamily="2" charset="0"/>
                <a:ea typeface="Roboto" pitchFamily="2" charset="0"/>
                <a:cs typeface="+mn-cs"/>
              </a:rPr>
              <a:t>Bilgi Notu 2:</a:t>
            </a:r>
            <a:endParaRPr lang="tr-TR" sz="900" u="sng" kern="1200" dirty="0">
              <a:solidFill>
                <a:schemeClr val="tx1"/>
              </a:solidFill>
              <a:effectLst/>
              <a:latin typeface="Roboto" pitchFamily="2" charset="0"/>
              <a:ea typeface="Roboto" pitchFamily="2" charset="0"/>
              <a:cs typeface="+mn-cs"/>
            </a:endParaRPr>
          </a:p>
          <a:p>
            <a:pPr algn="just">
              <a:spcAft>
                <a:spcPts val="300"/>
              </a:spcAft>
            </a:pPr>
            <a:r>
              <a:rPr lang="tr-TR" sz="900" i="1" kern="1200" dirty="0">
                <a:solidFill>
                  <a:schemeClr val="tx1"/>
                </a:solidFill>
                <a:effectLst/>
                <a:latin typeface="Roboto" pitchFamily="2" charset="0"/>
                <a:ea typeface="Roboto" pitchFamily="2" charset="0"/>
                <a:cs typeface="+mn-cs"/>
              </a:rPr>
              <a:t>Özellikle büyük yerleşim yerlerinde oluşabilecek deprem, yangın, sel ve toprak kayması gibi doğa olaylarının etkileri, önlem alınmadığı takdirde, sadece etkilediği alanı değil, </a:t>
            </a:r>
            <a:r>
              <a:rPr lang="tr-TR" sz="900" i="1" kern="1200" dirty="0" err="1">
                <a:solidFill>
                  <a:schemeClr val="tx1"/>
                </a:solidFill>
                <a:effectLst/>
                <a:latin typeface="Roboto" pitchFamily="2" charset="0"/>
                <a:ea typeface="Roboto" pitchFamily="2" charset="0"/>
                <a:cs typeface="+mn-cs"/>
              </a:rPr>
              <a:t>sosyo</a:t>
            </a:r>
            <a:r>
              <a:rPr lang="tr-TR" sz="900" i="1" kern="1200" dirty="0">
                <a:solidFill>
                  <a:schemeClr val="tx1"/>
                </a:solidFill>
                <a:effectLst/>
                <a:latin typeface="Roboto" pitchFamily="2" charset="0"/>
                <a:ea typeface="Roboto" pitchFamily="2" charset="0"/>
                <a:cs typeface="+mn-cs"/>
              </a:rPr>
              <a:t>-ekonomik açıdan çok daha geniş bir bölgeyi ve hatta tüm ülkeyi etkileyebilmektedir. Ancak deprem, fırtına, yanardağ patlaması gibi doğa olayları her zaman afet olarak tanımlanamaz. 1899 yılında Alaska’nın </a:t>
            </a:r>
            <a:r>
              <a:rPr lang="tr-TR" sz="900" i="1" kern="1200" dirty="0" err="1">
                <a:solidFill>
                  <a:schemeClr val="tx1"/>
                </a:solidFill>
                <a:effectLst/>
                <a:latin typeface="Roboto" pitchFamily="2" charset="0"/>
                <a:ea typeface="Roboto" pitchFamily="2" charset="0"/>
                <a:cs typeface="+mn-cs"/>
              </a:rPr>
              <a:t>Yakutat</a:t>
            </a:r>
            <a:r>
              <a:rPr lang="tr-TR" sz="900" i="1" kern="1200" dirty="0">
                <a:solidFill>
                  <a:schemeClr val="tx1"/>
                </a:solidFill>
                <a:effectLst/>
                <a:latin typeface="Roboto" pitchFamily="2" charset="0"/>
                <a:ea typeface="Roboto" pitchFamily="2" charset="0"/>
                <a:cs typeface="+mn-cs"/>
              </a:rPr>
              <a:t> Körfezi’nde meydana gelen 8.5 büyüklüğündeki deprem sadece şiddetli bir doğa olayı iken, 1999 Kocaeli ve Düzce-</a:t>
            </a:r>
            <a:r>
              <a:rPr lang="tr-TR" sz="900" i="1" kern="1200" dirty="0" err="1">
                <a:solidFill>
                  <a:schemeClr val="tx1"/>
                </a:solidFill>
                <a:effectLst/>
                <a:latin typeface="Roboto" pitchFamily="2" charset="0"/>
                <a:ea typeface="Roboto" pitchFamily="2" charset="0"/>
                <a:cs typeface="+mn-cs"/>
              </a:rPr>
              <a:t>Kaynaşlı</a:t>
            </a:r>
            <a:r>
              <a:rPr lang="tr-TR" sz="900" i="1" kern="1200" dirty="0">
                <a:solidFill>
                  <a:schemeClr val="tx1"/>
                </a:solidFill>
                <a:effectLst/>
                <a:latin typeface="Roboto" pitchFamily="2" charset="0"/>
                <a:ea typeface="Roboto" pitchFamily="2" charset="0"/>
                <a:cs typeface="+mn-cs"/>
              </a:rPr>
              <a:t> Depremleri, 2004 </a:t>
            </a:r>
            <a:r>
              <a:rPr lang="tr-TR" sz="900" i="1" kern="1200" dirty="0" err="1">
                <a:solidFill>
                  <a:schemeClr val="tx1"/>
                </a:solidFill>
                <a:effectLst/>
                <a:latin typeface="Roboto" pitchFamily="2" charset="0"/>
                <a:ea typeface="Roboto" pitchFamily="2" charset="0"/>
                <a:cs typeface="+mn-cs"/>
              </a:rPr>
              <a:t>Sumatra</a:t>
            </a:r>
            <a:r>
              <a:rPr lang="tr-TR" sz="900" i="1" kern="1200" dirty="0">
                <a:solidFill>
                  <a:schemeClr val="tx1"/>
                </a:solidFill>
                <a:effectLst/>
                <a:latin typeface="Roboto" pitchFamily="2" charset="0"/>
                <a:ea typeface="Roboto" pitchFamily="2" charset="0"/>
                <a:cs typeface="+mn-cs"/>
              </a:rPr>
              <a:t> Depremi ve 2008 Çin Depremi gibi doğa olayları can kayıplarının, yaralanmaların ve ekonomik kayıpların çok yüksek olması nedeniyle doğal afet olarak tanımlanmıştır. Marmara Denizi’nin ortasından geçen fay hattı bizler için doğal kaynaklı bir tehlikedir. Bu tehlikeyi görmezden gelerek yaşamaya devam edersek, evlerimizi depreme karşı dayanıklı inşa etmezsek zarar görme riskimiz artacağından dolayı bu tehlike bir afete dönüşebilir.</a:t>
            </a:r>
          </a:p>
          <a:p>
            <a:endParaRPr lang="tr-TR" sz="1000" kern="1200" dirty="0">
              <a:solidFill>
                <a:schemeClr val="tx1"/>
              </a:solidFill>
              <a:effectLst/>
              <a:latin typeface="Roboto" pitchFamily="2" charset="0"/>
              <a:ea typeface="Roboto" pitchFamily="2" charset="0"/>
              <a:cs typeface="+mn-cs"/>
            </a:endParaRPr>
          </a:p>
          <a:p>
            <a:endParaRPr lang="tr-TR" sz="1000" dirty="0">
              <a:latin typeface="Roboto" pitchFamily="2" charset="0"/>
              <a:ea typeface="Roboto" pitchFamily="2" charset="0"/>
            </a:endParaRPr>
          </a:p>
        </p:txBody>
      </p:sp>
      <p:sp>
        <p:nvSpPr>
          <p:cNvPr id="4" name="Slayt Numarası Yer Tutucusu 3"/>
          <p:cNvSpPr>
            <a:spLocks noGrp="1"/>
          </p:cNvSpPr>
          <p:nvPr>
            <p:ph type="sldNum" sz="quarter" idx="5"/>
          </p:nvPr>
        </p:nvSpPr>
        <p:spPr/>
        <p:txBody>
          <a:bodyPr/>
          <a:lstStyle/>
          <a:p>
            <a:fld id="{4998BAFA-7B26-44C2-9B69-5F7639683827}" type="slidenum">
              <a:rPr lang="tr-TR" smtClean="0"/>
              <a:t>5</a:t>
            </a:fld>
            <a:endParaRPr lang="tr-TR"/>
          </a:p>
        </p:txBody>
      </p:sp>
    </p:spTree>
    <p:extLst>
      <p:ext uri="{BB962C8B-B14F-4D97-AF65-F5344CB8AC3E}">
        <p14:creationId xmlns:p14="http://schemas.microsoft.com/office/powerpoint/2010/main" val="30224142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tr-TR" sz="1000" b="1" kern="1200" dirty="0">
                <a:solidFill>
                  <a:schemeClr val="tx1"/>
                </a:solidFill>
                <a:latin typeface="Roboto" pitchFamily="2" charset="0"/>
                <a:ea typeface="Roboto" pitchFamily="2" charset="0"/>
                <a:cs typeface="+mn-cs"/>
              </a:rPr>
              <a:t>Önerilen Süre:</a:t>
            </a:r>
            <a:r>
              <a:rPr lang="tr-TR" sz="1000" b="1" kern="1200" baseline="0" dirty="0">
                <a:solidFill>
                  <a:schemeClr val="tx1"/>
                </a:solidFill>
                <a:latin typeface="Roboto" pitchFamily="2" charset="0"/>
                <a:ea typeface="Roboto" pitchFamily="2" charset="0"/>
                <a:cs typeface="+mn-cs"/>
              </a:rPr>
              <a:t> 15 sn.</a:t>
            </a:r>
            <a:endParaRPr lang="tr-TR" sz="1000" b="1" kern="1200" dirty="0">
              <a:solidFill>
                <a:schemeClr val="tx1"/>
              </a:solidFill>
              <a:latin typeface="Roboto" pitchFamily="2" charset="0"/>
              <a:ea typeface="Roboto" pitchFamily="2" charset="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000" kern="1200" dirty="0">
              <a:solidFill>
                <a:schemeClr val="tx1"/>
              </a:solidFill>
              <a:latin typeface="Roboto" pitchFamily="2" charset="0"/>
              <a:ea typeface="Roboto" pitchFamily="2" charset="0"/>
              <a:cs typeface="+mn-cs"/>
            </a:endParaRPr>
          </a:p>
          <a:p>
            <a:pPr marL="0" marR="0" indent="0" algn="just" defTabSz="914400" rtl="0" eaLnBrk="1" fontAlgn="auto" latinLnBrk="0" hangingPunct="1">
              <a:lnSpc>
                <a:spcPct val="100000"/>
              </a:lnSpc>
              <a:spcBef>
                <a:spcPts val="0"/>
              </a:spcBef>
              <a:spcAft>
                <a:spcPts val="600"/>
              </a:spcAft>
              <a:buClrTx/>
              <a:buSzTx/>
              <a:buFontTx/>
              <a:buNone/>
              <a:tabLst/>
              <a:defRPr/>
            </a:pPr>
            <a:r>
              <a:rPr lang="tr-TR" sz="1000" kern="1200" dirty="0">
                <a:solidFill>
                  <a:schemeClr val="tx1"/>
                </a:solidFill>
                <a:latin typeface="Roboto" pitchFamily="2" charset="0"/>
                <a:ea typeface="Roboto" pitchFamily="2" charset="0"/>
                <a:cs typeface="+mn-cs"/>
              </a:rPr>
              <a:t>Bugün sizlerle paylaştığımız bilgileri çok daha fazla kişiye ulaştırmayı hedefliyoruz. Bunun için lütfen bu bilgileri sizler de çevrenizdeki kişilerle paylaşın ve eğitimlere katılması konusunda yönlendirici olun. Hepinize çok teşekkür ediyoruz. </a:t>
            </a:r>
          </a:p>
          <a:p>
            <a:pPr marL="0" marR="0" indent="0" algn="just" defTabSz="914400" rtl="0" eaLnBrk="1" fontAlgn="auto" latinLnBrk="0" hangingPunct="1">
              <a:lnSpc>
                <a:spcPct val="100000"/>
              </a:lnSpc>
              <a:spcBef>
                <a:spcPts val="0"/>
              </a:spcBef>
              <a:spcAft>
                <a:spcPts val="600"/>
              </a:spcAft>
              <a:buClrTx/>
              <a:buSzTx/>
              <a:buFontTx/>
              <a:buNone/>
              <a:tabLst/>
              <a:defRPr/>
            </a:pPr>
            <a:r>
              <a:rPr lang="tr-TR" sz="1000" kern="1200" dirty="0">
                <a:solidFill>
                  <a:schemeClr val="tx1"/>
                </a:solidFill>
                <a:latin typeface="Roboto" pitchFamily="2" charset="0"/>
                <a:ea typeface="Roboto" pitchFamily="2" charset="0"/>
                <a:cs typeface="+mn-cs"/>
              </a:rPr>
              <a:t>Sorularınız var ise şimdi yanıtlayabilirim.</a:t>
            </a:r>
          </a:p>
          <a:p>
            <a:pPr marL="0" marR="0" indent="0" algn="just" defTabSz="914400" rtl="0" eaLnBrk="1" fontAlgn="auto" latinLnBrk="0" hangingPunct="1">
              <a:lnSpc>
                <a:spcPct val="100000"/>
              </a:lnSpc>
              <a:spcBef>
                <a:spcPts val="0"/>
              </a:spcBef>
              <a:spcAft>
                <a:spcPts val="600"/>
              </a:spcAft>
              <a:buClrTx/>
              <a:buSzTx/>
              <a:buFontTx/>
              <a:buNone/>
              <a:tabLst/>
              <a:defRPr/>
            </a:pPr>
            <a:endParaRPr lang="tr-TR" sz="1000" kern="1200" dirty="0">
              <a:solidFill>
                <a:schemeClr val="tx1"/>
              </a:solidFill>
              <a:latin typeface="Roboto" pitchFamily="2" charset="0"/>
              <a:ea typeface="Roboto" pitchFamily="2" charset="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000" kern="1200" dirty="0">
              <a:solidFill>
                <a:schemeClr val="tx1"/>
              </a:solidFill>
              <a:latin typeface="Roboto" pitchFamily="2" charset="0"/>
              <a:ea typeface="Roboto" pitchFamily="2" charset="0"/>
              <a:cs typeface="+mn-cs"/>
            </a:endParaRPr>
          </a:p>
          <a:p>
            <a:endParaRPr lang="tr-TR" dirty="0"/>
          </a:p>
        </p:txBody>
      </p:sp>
      <p:sp>
        <p:nvSpPr>
          <p:cNvPr id="4" name="Slayt Numarası Yer Tutucusu 3"/>
          <p:cNvSpPr>
            <a:spLocks noGrp="1"/>
          </p:cNvSpPr>
          <p:nvPr>
            <p:ph type="sldNum" sz="quarter" idx="5"/>
          </p:nvPr>
        </p:nvSpPr>
        <p:spPr/>
        <p:txBody>
          <a:bodyPr/>
          <a:lstStyle/>
          <a:p>
            <a:fld id="{4998BAFA-7B26-44C2-9B69-5F7639683827}" type="slidenum">
              <a:rPr lang="tr-TR" smtClean="0"/>
              <a:t>50</a:t>
            </a:fld>
            <a:endParaRPr lang="tr-TR"/>
          </a:p>
        </p:txBody>
      </p:sp>
    </p:spTree>
    <p:extLst>
      <p:ext uri="{BB962C8B-B14F-4D97-AF65-F5344CB8AC3E}">
        <p14:creationId xmlns:p14="http://schemas.microsoft.com/office/powerpoint/2010/main" val="2598855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eaLnBrk="1" hangingPunct="1">
              <a:lnSpc>
                <a:spcPct val="90000"/>
              </a:lnSpc>
              <a:spcBef>
                <a:spcPct val="0"/>
              </a:spcBef>
            </a:pPr>
            <a:r>
              <a:rPr lang="tr-TR" altLang="tr-TR" sz="1000" b="1" dirty="0">
                <a:latin typeface="Roboto" pitchFamily="2" charset="0"/>
                <a:ea typeface="Roboto" pitchFamily="2" charset="0"/>
              </a:rPr>
              <a:t>Önerilen Süre: 1 dk.</a:t>
            </a:r>
          </a:p>
          <a:p>
            <a:pPr marL="0" marR="0" lvl="0" indent="0" algn="just" defTabSz="914400" rtl="0" eaLnBrk="1" fontAlgn="auto" latinLnBrk="0" hangingPunct="1">
              <a:lnSpc>
                <a:spcPct val="100000"/>
              </a:lnSpc>
              <a:spcBef>
                <a:spcPct val="0"/>
              </a:spcBef>
              <a:spcAft>
                <a:spcPts val="600"/>
              </a:spcAft>
              <a:buClrTx/>
              <a:buSzTx/>
              <a:buFontTx/>
              <a:buNone/>
              <a:tabLst/>
              <a:defRPr/>
            </a:pPr>
            <a:r>
              <a:rPr lang="tr-TR" altLang="tr-TR" sz="1000" b="1" i="1" dirty="0">
                <a:latin typeface="Roboto" pitchFamily="2" charset="0"/>
                <a:ea typeface="Roboto" pitchFamily="2" charset="0"/>
              </a:rPr>
              <a:t>Slayt animasyonu otomatik başlar, sessizdir.</a:t>
            </a:r>
            <a:endParaRPr lang="tr-TR" altLang="tr-TR" sz="1000" i="1" dirty="0">
              <a:latin typeface="Roboto" pitchFamily="2" charset="0"/>
              <a:ea typeface="Roboto" pitchFamily="2" charset="0"/>
            </a:endParaRPr>
          </a:p>
          <a:p>
            <a:pPr algn="just" eaLnBrk="1" hangingPunct="1">
              <a:spcBef>
                <a:spcPct val="0"/>
              </a:spcBef>
            </a:pPr>
            <a:endParaRPr lang="tr-TR" altLang="tr-TR" sz="1000" dirty="0">
              <a:latin typeface="Roboto" pitchFamily="2" charset="0"/>
              <a:ea typeface="Roboto" pitchFamily="2" charset="0"/>
            </a:endParaRPr>
          </a:p>
          <a:p>
            <a:pPr algn="just" eaLnBrk="1" fontAlgn="auto" hangingPunct="1">
              <a:spcAft>
                <a:spcPts val="600"/>
              </a:spcAft>
              <a:defRPr/>
            </a:pPr>
            <a:r>
              <a:rPr lang="tr-TR" altLang="tr-TR" sz="1000" u="none" dirty="0">
                <a:latin typeface="Roboto" pitchFamily="2" charset="0"/>
                <a:ea typeface="Roboto" pitchFamily="2" charset="0"/>
              </a:rPr>
              <a:t>Doğa, teknolojik ya da insan kaynaklı afetler sonucunda ortaya çıkabilecek kayıp ve zararların, can, mal-mülk ve çevre açısından çok büyük boyutlarda olabileceği bilinmektedir. K</a:t>
            </a:r>
            <a:r>
              <a:rPr lang="tr-TR" sz="1000" u="none" dirty="0">
                <a:latin typeface="Roboto" pitchFamily="2" charset="0"/>
                <a:ea typeface="Roboto" pitchFamily="2" charset="0"/>
                <a:cs typeface="+mn-cs"/>
              </a:rPr>
              <a:t>omşu ülkeler başta olmak üzere dünyada yaşanabilecek ve bizi de etkileyebilecek durumlar mevcuttur, Örneğin, Çernobil Faciası (1986), 2011’de  Japonya’da gerçekleşen </a:t>
            </a:r>
            <a:r>
              <a:rPr lang="tr-TR" sz="1000" u="none" dirty="0" err="1">
                <a:latin typeface="Roboto" pitchFamily="2" charset="0"/>
                <a:ea typeface="Roboto" pitchFamily="2" charset="0"/>
                <a:cs typeface="+mn-cs"/>
              </a:rPr>
              <a:t>Tohoku</a:t>
            </a:r>
            <a:r>
              <a:rPr lang="tr-TR" sz="1000" u="none" dirty="0">
                <a:latin typeface="Roboto" pitchFamily="2" charset="0"/>
                <a:ea typeface="Roboto" pitchFamily="2" charset="0"/>
                <a:cs typeface="+mn-cs"/>
              </a:rPr>
              <a:t> Depremi sonrası gerçekleşen </a:t>
            </a:r>
            <a:r>
              <a:rPr lang="tr-TR" sz="1000" u="none" dirty="0" err="1">
                <a:latin typeface="Roboto" pitchFamily="2" charset="0"/>
                <a:ea typeface="Roboto" pitchFamily="2" charset="0"/>
                <a:cs typeface="+mn-cs"/>
              </a:rPr>
              <a:t>Fukuşima</a:t>
            </a:r>
            <a:r>
              <a:rPr lang="tr-TR" sz="1000" u="none" dirty="0">
                <a:latin typeface="Roboto" pitchFamily="2" charset="0"/>
                <a:ea typeface="Roboto" pitchFamily="2" charset="0"/>
                <a:cs typeface="+mn-cs"/>
              </a:rPr>
              <a:t> Nükleer Santrali kazası, Suriye’deki iç savaşın etkileri gibi.</a:t>
            </a:r>
            <a:endParaRPr lang="tr-TR" sz="1000" b="1" u="none" dirty="0">
              <a:latin typeface="Roboto" pitchFamily="2" charset="0"/>
              <a:ea typeface="Roboto" pitchFamily="2" charset="0"/>
              <a:cs typeface="+mn-cs"/>
            </a:endParaRPr>
          </a:p>
          <a:p>
            <a:pPr algn="just" eaLnBrk="1" hangingPunct="1">
              <a:spcAft>
                <a:spcPts val="600"/>
              </a:spcAft>
            </a:pPr>
            <a:r>
              <a:rPr lang="tr-TR" altLang="tr-TR" sz="1000" u="none" dirty="0">
                <a:latin typeface="Roboto" pitchFamily="2" charset="0"/>
                <a:ea typeface="Roboto" pitchFamily="2" charset="0"/>
              </a:rPr>
              <a:t>Bununla birlikte ülkemiz, başta depremler olmak üzere heyelan, sel, kaya düşmesi, çığ, yangın, teknolojik kazalar ve kuraklık gibi afetlere dönüşebilecek tehlikelerle de karşı karşıyadır. Meydana gelen afetler büyük ölçüde can ve mal kayıplarına, yaralanmalara, ekonomimizin etkilenmesine yol açmaktadır.</a:t>
            </a:r>
            <a:endParaRPr lang="tr-TR" sz="1000" b="1" u="sng" dirty="0">
              <a:solidFill>
                <a:schemeClr val="tx2"/>
              </a:solidFill>
              <a:latin typeface="Roboto" pitchFamily="2" charset="0"/>
              <a:ea typeface="Roboto"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tr-TR" sz="1000" b="1" u="sng" dirty="0">
                <a:solidFill>
                  <a:schemeClr val="tx2"/>
                </a:solidFill>
                <a:latin typeface="Roboto" pitchFamily="2" charset="0"/>
                <a:ea typeface="Roboto" pitchFamily="2" charset="0"/>
              </a:rPr>
              <a:t>Tıklayın;</a:t>
            </a:r>
          </a:p>
          <a:p>
            <a:pPr algn="just">
              <a:spcAft>
                <a:spcPts val="600"/>
              </a:spcAft>
            </a:pPr>
            <a:r>
              <a:rPr lang="tr-TR" sz="1000" dirty="0">
                <a:latin typeface="Roboto" pitchFamily="2" charset="0"/>
                <a:ea typeface="Roboto" pitchFamily="2" charset="0"/>
              </a:rPr>
              <a:t>Yaşadığımız yerin afet tehlikelerini öğrenmeli, hazırlıklarımızı ona göre yapmalıyız. Bulunduğunuz yerin deprem tehlike değerini “</a:t>
            </a:r>
            <a:r>
              <a:rPr lang="tr-TR" sz="1000" dirty="0">
                <a:latin typeface="Roboto" pitchFamily="2" charset="0"/>
                <a:ea typeface="Roboto" pitchFamily="2" charset="0"/>
                <a:hlinkClick r:id="rId3" tooltip="https://tdth.afad.gov.tr">
                  <a:extLst>
                    <a:ext uri="{A12FA001-AC4F-418D-AE19-62706E023703}">
                      <ahyp:hlinkClr xmlns="" xmlns:ahyp="http://schemas.microsoft.com/office/drawing/2018/hyperlinkcolor" val="tx"/>
                    </a:ext>
                  </a:extLst>
                </a:hlinkClick>
              </a:rPr>
              <a:t>https://tdth.afad.gov.tr</a:t>
            </a:r>
            <a:r>
              <a:rPr lang="tr-TR" sz="1000" dirty="0">
                <a:latin typeface="Roboto" pitchFamily="2" charset="0"/>
                <a:ea typeface="Roboto" pitchFamily="2" charset="0"/>
              </a:rPr>
              <a:t>” adresinden koordinat ve bilgilerini girerek öğrenebilirsiniz. </a:t>
            </a:r>
          </a:p>
          <a:p>
            <a:pPr algn="just" eaLnBrk="1" hangingPunct="1">
              <a:lnSpc>
                <a:spcPct val="90000"/>
              </a:lnSpc>
              <a:spcBef>
                <a:spcPct val="0"/>
              </a:spcBef>
            </a:pPr>
            <a:endParaRPr lang="tr-TR" altLang="tr-TR" sz="1000" b="1" dirty="0">
              <a:latin typeface="Roboto" pitchFamily="2" charset="0"/>
              <a:ea typeface="Roboto" pitchFamily="2" charset="0"/>
            </a:endParaRPr>
          </a:p>
          <a:p>
            <a:pPr algn="just" eaLnBrk="1" hangingPunct="1">
              <a:lnSpc>
                <a:spcPct val="90000"/>
              </a:lnSpc>
              <a:spcBef>
                <a:spcPct val="0"/>
              </a:spcBef>
            </a:pPr>
            <a:r>
              <a:rPr lang="tr-TR" altLang="tr-TR" sz="1000" b="1" dirty="0">
                <a:solidFill>
                  <a:schemeClr val="accent1">
                    <a:lumMod val="50000"/>
                  </a:schemeClr>
                </a:solidFill>
                <a:latin typeface="Roboto" pitchFamily="2" charset="0"/>
                <a:ea typeface="Roboto" pitchFamily="2" charset="0"/>
              </a:rPr>
              <a:t>Eğitmen Notu: </a:t>
            </a:r>
            <a:r>
              <a:rPr lang="tr-TR" altLang="tr-TR" sz="1000" b="0" dirty="0">
                <a:solidFill>
                  <a:schemeClr val="accent1">
                    <a:lumMod val="50000"/>
                  </a:schemeClr>
                </a:solidFill>
                <a:latin typeface="Roboto" pitchFamily="2" charset="0"/>
                <a:ea typeface="Roboto" pitchFamily="2" charset="0"/>
              </a:rPr>
              <a:t>Bulunulan yerin, diğer tehlike değerlerinin e-devletten öğrenilmesi için AFAD Başkanlık bünyesinde çalışmalar hızla devam etmektedir.</a:t>
            </a:r>
            <a:r>
              <a:rPr lang="tr-TR" altLang="tr-TR" sz="1000" dirty="0">
                <a:solidFill>
                  <a:schemeClr val="accent1">
                    <a:lumMod val="50000"/>
                  </a:schemeClr>
                </a:solidFill>
                <a:latin typeface="Roboto" pitchFamily="2" charset="0"/>
                <a:ea typeface="Roboto" pitchFamily="2" charset="0"/>
              </a:rPr>
              <a:t> Eğitmen, eğitim  öncesinde o ilin tehlike bilgilerine ulaşmalı ve bu bilgiyi katılımcılar ile paylaşmalıdır. İl AFAD tarafından bu bilgi kendisi ile paylaşılacaktır.</a:t>
            </a:r>
          </a:p>
          <a:p>
            <a:pPr algn="just" eaLnBrk="1" hangingPunct="1">
              <a:lnSpc>
                <a:spcPct val="90000"/>
              </a:lnSpc>
              <a:spcBef>
                <a:spcPct val="0"/>
              </a:spcBef>
            </a:pPr>
            <a:endParaRPr lang="tr-TR" altLang="tr-TR" sz="1000" dirty="0">
              <a:latin typeface="Roboto" pitchFamily="2" charset="0"/>
              <a:ea typeface="Roboto" pitchFamily="2" charset="0"/>
            </a:endParaRPr>
          </a:p>
          <a:p>
            <a:pPr marL="0" marR="0" lvl="0" indent="0" algn="just" defTabSz="914400" rtl="0" eaLnBrk="1" fontAlgn="auto" latinLnBrk="0" hangingPunct="1">
              <a:lnSpc>
                <a:spcPct val="100000"/>
              </a:lnSpc>
              <a:spcAft>
                <a:spcPts val="300"/>
              </a:spcAft>
              <a:buClrTx/>
              <a:buSzTx/>
              <a:buFontTx/>
              <a:buNone/>
              <a:tabLst/>
              <a:defRPr/>
            </a:pPr>
            <a:endParaRPr lang="tr-TR" sz="900" b="1" i="1" u="sng" kern="1200" dirty="0">
              <a:solidFill>
                <a:schemeClr val="tx1"/>
              </a:solidFill>
              <a:latin typeface="Roboto" pitchFamily="2" charset="0"/>
              <a:ea typeface="Roboto" pitchFamily="2" charset="0"/>
              <a:cs typeface="+mn-cs"/>
            </a:endParaRPr>
          </a:p>
          <a:p>
            <a:pPr marL="0" marR="0" lvl="0" indent="0" algn="just" defTabSz="914400" rtl="0" eaLnBrk="1" fontAlgn="auto" latinLnBrk="0" hangingPunct="1">
              <a:lnSpc>
                <a:spcPct val="100000"/>
              </a:lnSpc>
              <a:spcAft>
                <a:spcPts val="300"/>
              </a:spcAft>
              <a:buClrTx/>
              <a:buSzTx/>
              <a:buFontTx/>
              <a:buNone/>
              <a:tabLst/>
              <a:defRPr/>
            </a:pPr>
            <a:r>
              <a:rPr lang="tr-TR" sz="900" b="1" i="1" u="sng" kern="1200" dirty="0">
                <a:solidFill>
                  <a:schemeClr val="tx1"/>
                </a:solidFill>
                <a:latin typeface="Roboto" pitchFamily="2" charset="0"/>
                <a:ea typeface="Roboto" pitchFamily="2" charset="0"/>
                <a:cs typeface="+mn-cs"/>
              </a:rPr>
              <a:t>Bilgi Notu 1: </a:t>
            </a:r>
          </a:p>
          <a:p>
            <a:pPr lvl="0" algn="just">
              <a:spcAft>
                <a:spcPts val="300"/>
              </a:spcAft>
            </a:pPr>
            <a:r>
              <a:rPr lang="tr-TR" sz="900" b="1" i="1" dirty="0">
                <a:latin typeface="Roboto" pitchFamily="2" charset="0"/>
                <a:ea typeface="Roboto" pitchFamily="2" charset="0"/>
              </a:rPr>
              <a:t>Doğa Tehlikeler: </a:t>
            </a:r>
            <a:r>
              <a:rPr lang="tr-TR" sz="900" i="1" dirty="0">
                <a:latin typeface="Roboto" pitchFamily="2" charset="0"/>
                <a:ea typeface="Roboto" pitchFamily="2" charset="0"/>
              </a:rPr>
              <a:t>Deprem, Heyelan, Sel/Taşkın, Çığ, Salgın Hastalık, Kuraklık, Kasırga-Hortum, Tsunami, Volkanik Patlama, Kış Fırtınası</a:t>
            </a:r>
          </a:p>
          <a:p>
            <a:pPr lvl="0" algn="just">
              <a:spcAft>
                <a:spcPts val="300"/>
              </a:spcAft>
            </a:pPr>
            <a:r>
              <a:rPr lang="tr-TR" sz="900" b="1" i="1" dirty="0">
                <a:latin typeface="Roboto" pitchFamily="2" charset="0"/>
                <a:ea typeface="Roboto" pitchFamily="2" charset="0"/>
              </a:rPr>
              <a:t>Teknoloji Kaynaklı Tehlikeler: </a:t>
            </a:r>
            <a:r>
              <a:rPr lang="tr-TR" sz="900" i="1" dirty="0">
                <a:latin typeface="Roboto" pitchFamily="2" charset="0"/>
                <a:ea typeface="Roboto" pitchFamily="2" charset="0"/>
              </a:rPr>
              <a:t>Uçak Kazası, Baraj/Set Yıkılması, Tehlike Madde Yayılması, Enerji Kesintisi, Radyolojik Kirlenme, Tren Kazası , Büyük Yangınlar</a:t>
            </a:r>
            <a:endParaRPr lang="tr-TR" sz="900" b="1" i="1" dirty="0">
              <a:solidFill>
                <a:schemeClr val="tx1"/>
              </a:solidFill>
              <a:latin typeface="Roboto" pitchFamily="2" charset="0"/>
              <a:ea typeface="Roboto" pitchFamily="2" charset="0"/>
            </a:endParaRPr>
          </a:p>
          <a:p>
            <a:pPr lvl="0" algn="just">
              <a:spcAft>
                <a:spcPts val="300"/>
              </a:spcAft>
            </a:pPr>
            <a:r>
              <a:rPr lang="tr-TR" sz="900" b="1" i="1" dirty="0">
                <a:latin typeface="Roboto" pitchFamily="2" charset="0"/>
                <a:ea typeface="Roboto" pitchFamily="2" charset="0"/>
              </a:rPr>
              <a:t>İnsan Kaynaklı Tehlikeler: </a:t>
            </a:r>
            <a:r>
              <a:rPr lang="tr-TR" sz="900" i="1" dirty="0">
                <a:latin typeface="Roboto" pitchFamily="2" charset="0"/>
                <a:ea typeface="Roboto" pitchFamily="2" charset="0"/>
              </a:rPr>
              <a:t>Sivil Ayaklanma, Siber Saldırı, Terörist Eylemler, Sabotaj</a:t>
            </a:r>
          </a:p>
          <a:p>
            <a:pPr lvl="0" algn="just">
              <a:spcAft>
                <a:spcPts val="300"/>
              </a:spcAft>
            </a:pPr>
            <a:endParaRPr lang="tr-TR" sz="900" b="1" i="1" u="sng" kern="1200" dirty="0">
              <a:solidFill>
                <a:schemeClr val="tx1"/>
              </a:solidFill>
              <a:latin typeface="Roboto" pitchFamily="2" charset="0"/>
              <a:ea typeface="Roboto" pitchFamily="2" charset="0"/>
              <a:cs typeface="+mn-cs"/>
            </a:endParaRPr>
          </a:p>
          <a:p>
            <a:pPr lvl="0" algn="just">
              <a:spcAft>
                <a:spcPts val="300"/>
              </a:spcAft>
            </a:pPr>
            <a:r>
              <a:rPr lang="tr-TR" sz="900" b="1" i="1" u="sng" kern="1200" dirty="0">
                <a:solidFill>
                  <a:schemeClr val="tx1"/>
                </a:solidFill>
                <a:latin typeface="Roboto" pitchFamily="2" charset="0"/>
                <a:ea typeface="Roboto" pitchFamily="2" charset="0"/>
                <a:cs typeface="+mn-cs"/>
              </a:rPr>
              <a:t>Bilgi Notu 2: </a:t>
            </a:r>
          </a:p>
          <a:p>
            <a:pPr marL="0" marR="0" lvl="0" indent="0" algn="just" defTabSz="914400" rtl="0" eaLnBrk="1" fontAlgn="auto" latinLnBrk="0" hangingPunct="1">
              <a:lnSpc>
                <a:spcPct val="100000"/>
              </a:lnSpc>
              <a:spcAft>
                <a:spcPts val="300"/>
              </a:spcAft>
              <a:buClrTx/>
              <a:buSzTx/>
              <a:buFontTx/>
              <a:buNone/>
              <a:tabLst/>
              <a:defRPr/>
            </a:pPr>
            <a:r>
              <a:rPr lang="tr-TR" sz="900" b="1" i="1" kern="1200" dirty="0">
                <a:solidFill>
                  <a:schemeClr val="tx1"/>
                </a:solidFill>
                <a:latin typeface="Roboto" pitchFamily="2" charset="0"/>
                <a:ea typeface="Roboto" pitchFamily="2" charset="0"/>
                <a:cs typeface="+mn-cs"/>
              </a:rPr>
              <a:t>Sel:</a:t>
            </a:r>
            <a:r>
              <a:rPr lang="tr-TR" sz="900" i="1" kern="1200" baseline="0" dirty="0">
                <a:solidFill>
                  <a:schemeClr val="tx1"/>
                </a:solidFill>
                <a:latin typeface="Roboto" pitchFamily="2" charset="0"/>
                <a:ea typeface="Roboto" pitchFamily="2" charset="0"/>
                <a:cs typeface="+mn-cs"/>
              </a:rPr>
              <a:t> </a:t>
            </a:r>
            <a:r>
              <a:rPr lang="tr-TR" sz="900" b="0" i="1" kern="1200" dirty="0">
                <a:solidFill>
                  <a:schemeClr val="tx1"/>
                </a:solidFill>
                <a:latin typeface="Roboto" pitchFamily="2" charset="0"/>
                <a:ea typeface="Roboto" pitchFamily="2" charset="0"/>
                <a:cs typeface="+mn-cs"/>
              </a:rPr>
              <a:t>Ani ve aşırı yağışlar nedeniyle su kütleleri akarsu yataklarında, vadi yamaç ve tabanlarında, çukur  alanlarda ve kıyılarda kontrolsüz bir biçimde akabilir ve yayılabilir.</a:t>
            </a:r>
          </a:p>
          <a:p>
            <a:pPr marL="0" marR="0" lvl="0" indent="0" algn="just" defTabSz="914400" rtl="0" eaLnBrk="1" fontAlgn="auto" latinLnBrk="0" hangingPunct="1">
              <a:lnSpc>
                <a:spcPct val="100000"/>
              </a:lnSpc>
              <a:spcAft>
                <a:spcPts val="300"/>
              </a:spcAft>
              <a:buClrTx/>
              <a:buSzTx/>
              <a:buFontTx/>
              <a:buNone/>
              <a:tabLst/>
              <a:defRPr/>
            </a:pPr>
            <a:r>
              <a:rPr lang="tr-TR" sz="900" b="1" i="1" kern="1200" dirty="0">
                <a:solidFill>
                  <a:schemeClr val="tx1"/>
                </a:solidFill>
                <a:latin typeface="Roboto" pitchFamily="2" charset="0"/>
                <a:ea typeface="Roboto" pitchFamily="2" charset="0"/>
                <a:cs typeface="+mn-cs"/>
              </a:rPr>
              <a:t>Heyelan:</a:t>
            </a:r>
            <a:r>
              <a:rPr lang="tr-TR" sz="900" i="1" kern="1200" dirty="0">
                <a:solidFill>
                  <a:schemeClr val="tx1"/>
                </a:solidFill>
                <a:latin typeface="Roboto" pitchFamily="2" charset="0"/>
                <a:ea typeface="Roboto" pitchFamily="2" charset="0"/>
                <a:cs typeface="+mn-cs"/>
              </a:rPr>
              <a:t> </a:t>
            </a:r>
            <a:r>
              <a:rPr lang="tr-TR" sz="900" b="0" i="1" kern="1200" baseline="0" dirty="0">
                <a:solidFill>
                  <a:schemeClr val="tx1"/>
                </a:solidFill>
                <a:latin typeface="Roboto" pitchFamily="2" charset="0"/>
                <a:ea typeface="Roboto" pitchFamily="2" charset="0"/>
                <a:cs typeface="+mn-cs"/>
              </a:rPr>
              <a:t>Y</a:t>
            </a:r>
            <a:r>
              <a:rPr lang="tr-TR" sz="900" b="0" i="1" kern="1200" dirty="0">
                <a:solidFill>
                  <a:schemeClr val="tx1"/>
                </a:solidFill>
                <a:latin typeface="Roboto" pitchFamily="2" charset="0"/>
                <a:ea typeface="Roboto" pitchFamily="2" charset="0"/>
                <a:cs typeface="+mn-cs"/>
              </a:rPr>
              <a:t>erçekimi, eğim, su ve benzeri diğer kuvvetlerin etkisiyle zemin aşağı ve dışa doğru hareket edebilir.</a:t>
            </a:r>
            <a:endParaRPr lang="tr-TR" sz="900" i="1" kern="1200" dirty="0">
              <a:solidFill>
                <a:schemeClr val="tx1"/>
              </a:solidFill>
              <a:latin typeface="Roboto" pitchFamily="2" charset="0"/>
              <a:ea typeface="Roboto" pitchFamily="2" charset="0"/>
              <a:cs typeface="+mn-cs"/>
            </a:endParaRPr>
          </a:p>
          <a:p>
            <a:pPr lvl="0" algn="just">
              <a:spcAft>
                <a:spcPts val="300"/>
              </a:spcAft>
            </a:pPr>
            <a:r>
              <a:rPr lang="tr-TR" sz="900" b="1" i="1" kern="1200" dirty="0">
                <a:solidFill>
                  <a:schemeClr val="tx1"/>
                </a:solidFill>
                <a:latin typeface="Roboto" pitchFamily="2" charset="0"/>
                <a:ea typeface="Roboto" pitchFamily="2" charset="0"/>
                <a:cs typeface="+mn-cs"/>
              </a:rPr>
              <a:t>Tsunami/Büyük Dalga:</a:t>
            </a:r>
            <a:r>
              <a:rPr lang="tr-TR" sz="900" i="1" kern="1200" dirty="0">
                <a:solidFill>
                  <a:schemeClr val="tx1"/>
                </a:solidFill>
                <a:latin typeface="Roboto" pitchFamily="2" charset="0"/>
                <a:ea typeface="Roboto" pitchFamily="2" charset="0"/>
                <a:cs typeface="+mn-cs"/>
              </a:rPr>
              <a:t> </a:t>
            </a:r>
            <a:r>
              <a:rPr lang="tr-TR" sz="900" b="0" i="1" kern="1200" dirty="0">
                <a:solidFill>
                  <a:schemeClr val="tx1"/>
                </a:solidFill>
                <a:latin typeface="Roboto" pitchFamily="2" charset="0"/>
                <a:ea typeface="Roboto" pitchFamily="2" charset="0"/>
                <a:cs typeface="+mn-cs"/>
              </a:rPr>
              <a:t>Marmara Denizi için deprem ve heyelan kaynaklı </a:t>
            </a:r>
            <a:r>
              <a:rPr lang="tr-TR" sz="900" b="0" i="1" kern="1200" dirty="0" err="1">
                <a:solidFill>
                  <a:schemeClr val="tx1"/>
                </a:solidFill>
                <a:latin typeface="Roboto" pitchFamily="2" charset="0"/>
                <a:ea typeface="Roboto" pitchFamily="2" charset="0"/>
                <a:cs typeface="+mn-cs"/>
              </a:rPr>
              <a:t>tsunamiler</a:t>
            </a:r>
            <a:r>
              <a:rPr lang="tr-TR" sz="900" b="0" i="1" kern="1200" dirty="0">
                <a:solidFill>
                  <a:schemeClr val="tx1"/>
                </a:solidFill>
                <a:latin typeface="Roboto" pitchFamily="2" charset="0"/>
                <a:ea typeface="Roboto" pitchFamily="2" charset="0"/>
                <a:cs typeface="+mn-cs"/>
              </a:rPr>
              <a:t> meydana gelebilir.</a:t>
            </a:r>
            <a:endParaRPr lang="tr-TR" sz="900" i="1" kern="1200" dirty="0">
              <a:solidFill>
                <a:schemeClr val="tx1"/>
              </a:solidFill>
              <a:latin typeface="Roboto" pitchFamily="2" charset="0"/>
              <a:ea typeface="Roboto" pitchFamily="2" charset="0"/>
              <a:cs typeface="+mn-cs"/>
            </a:endParaRPr>
          </a:p>
          <a:p>
            <a:pPr lvl="0" algn="just">
              <a:spcAft>
                <a:spcPts val="300"/>
              </a:spcAft>
            </a:pPr>
            <a:r>
              <a:rPr lang="tr-TR" sz="900" b="1" i="1" kern="1200" dirty="0">
                <a:solidFill>
                  <a:schemeClr val="tx1"/>
                </a:solidFill>
                <a:latin typeface="Roboto" pitchFamily="2" charset="0"/>
                <a:ea typeface="Roboto" pitchFamily="2" charset="0"/>
                <a:cs typeface="+mn-cs"/>
              </a:rPr>
              <a:t>Yangınlar: </a:t>
            </a:r>
            <a:r>
              <a:rPr lang="tr-TR" sz="900" b="0" i="1" kern="1200" dirty="0">
                <a:solidFill>
                  <a:schemeClr val="tx1"/>
                </a:solidFill>
                <a:latin typeface="Roboto" pitchFamily="2" charset="0"/>
                <a:ea typeface="Roboto" pitchFamily="2" charset="0"/>
                <a:cs typeface="+mn-cs"/>
              </a:rPr>
              <a:t>Deprem ve </a:t>
            </a:r>
            <a:r>
              <a:rPr lang="tr-TR" sz="900" b="0" i="1" kern="1200" dirty="0" err="1">
                <a:solidFill>
                  <a:schemeClr val="tx1"/>
                </a:solidFill>
                <a:latin typeface="Roboto" pitchFamily="2" charset="0"/>
                <a:ea typeface="Roboto" pitchFamily="2" charset="0"/>
                <a:cs typeface="+mn-cs"/>
              </a:rPr>
              <a:t>tsunamilerden</a:t>
            </a:r>
            <a:r>
              <a:rPr lang="tr-TR" sz="900" b="0" i="1" kern="1200" dirty="0">
                <a:solidFill>
                  <a:schemeClr val="tx1"/>
                </a:solidFill>
                <a:latin typeface="Roboto" pitchFamily="2" charset="0"/>
                <a:ea typeface="Roboto" pitchFamily="2" charset="0"/>
                <a:cs typeface="+mn-cs"/>
              </a:rPr>
              <a:t> sonra gaz hatlarının hasar görmesi, elektrik kıvılcımları nedeniyle genelde yangınlar çıkabilir.</a:t>
            </a:r>
            <a:endParaRPr lang="tr-TR" sz="900" i="1" kern="1200" dirty="0">
              <a:solidFill>
                <a:schemeClr val="tx1"/>
              </a:solidFill>
              <a:latin typeface="Roboto" pitchFamily="2" charset="0"/>
              <a:ea typeface="Roboto" pitchFamily="2" charset="0"/>
              <a:cs typeface="+mn-cs"/>
            </a:endParaRPr>
          </a:p>
          <a:p>
            <a:pPr marL="0" marR="0" indent="0" algn="just" defTabSz="914400" rtl="0" eaLnBrk="1" fontAlgn="auto" latinLnBrk="0" hangingPunct="1">
              <a:lnSpc>
                <a:spcPct val="100000"/>
              </a:lnSpc>
              <a:spcAft>
                <a:spcPts val="300"/>
              </a:spcAft>
              <a:buClrTx/>
              <a:buSzTx/>
              <a:buFontTx/>
              <a:buNone/>
              <a:tabLst/>
              <a:defRPr/>
            </a:pPr>
            <a:r>
              <a:rPr lang="tr-TR" sz="900" b="1" i="1" kern="1200" dirty="0">
                <a:solidFill>
                  <a:schemeClr val="tx1"/>
                </a:solidFill>
                <a:latin typeface="Roboto" pitchFamily="2" charset="0"/>
                <a:ea typeface="Roboto" pitchFamily="2" charset="0"/>
                <a:cs typeface="+mn-cs"/>
              </a:rPr>
              <a:t>Teknolojik  Kazalar: </a:t>
            </a:r>
            <a:r>
              <a:rPr lang="tr-TR" sz="900" b="0" i="1" kern="1200" dirty="0">
                <a:solidFill>
                  <a:schemeClr val="tx1"/>
                </a:solidFill>
                <a:latin typeface="Roboto" pitchFamily="2" charset="0"/>
                <a:ea typeface="Roboto" pitchFamily="2" charset="0"/>
                <a:cs typeface="+mn-cs"/>
              </a:rPr>
              <a:t>Sanayi tesisleri ve benzeri tesisler  hasar gördüklerinde kimyasal, biyolojik, radyolojik, ve nükleer vb. benzeri tehlikeli maddeler çevreye saçılabilir.</a:t>
            </a:r>
          </a:p>
          <a:p>
            <a:pPr marL="0" marR="0" lvl="0" indent="0" algn="just" defTabSz="914400" rtl="0" eaLnBrk="1" fontAlgn="auto" latinLnBrk="0" hangingPunct="1">
              <a:lnSpc>
                <a:spcPct val="90000"/>
              </a:lnSpc>
              <a:spcAft>
                <a:spcPts val="300"/>
              </a:spcAft>
              <a:buClrTx/>
              <a:buSzTx/>
              <a:buFontTx/>
              <a:buNone/>
              <a:tabLst/>
              <a:defRPr/>
            </a:pPr>
            <a:endParaRPr lang="tr-TR" sz="900" b="1" i="1" u="sng" kern="1200" dirty="0">
              <a:solidFill>
                <a:schemeClr val="tx1"/>
              </a:solidFill>
              <a:latin typeface="Roboto" pitchFamily="2" charset="0"/>
              <a:ea typeface="Roboto" pitchFamily="2" charset="0"/>
              <a:cs typeface="+mn-cs"/>
            </a:endParaRPr>
          </a:p>
          <a:p>
            <a:pPr algn="just">
              <a:spcAft>
                <a:spcPts val="300"/>
              </a:spcAft>
            </a:pPr>
            <a:r>
              <a:rPr lang="tr-TR" sz="900" b="1" i="1" u="sng" kern="1200" dirty="0">
                <a:solidFill>
                  <a:schemeClr val="tx1"/>
                </a:solidFill>
                <a:latin typeface="Roboto" pitchFamily="2" charset="0"/>
                <a:ea typeface="Roboto" pitchFamily="2" charset="0"/>
                <a:cs typeface="+mn-cs"/>
              </a:rPr>
              <a:t>Bilgi Notu 3:</a:t>
            </a:r>
            <a:endParaRPr lang="tr-TR" sz="900" u="sng" kern="1200" dirty="0">
              <a:solidFill>
                <a:schemeClr val="tx1"/>
              </a:solidFill>
              <a:latin typeface="Roboto" pitchFamily="2" charset="0"/>
              <a:ea typeface="Roboto" pitchFamily="2" charset="0"/>
              <a:cs typeface="+mn-cs"/>
            </a:endParaRPr>
          </a:p>
          <a:p>
            <a:pPr algn="just">
              <a:spcAft>
                <a:spcPts val="300"/>
              </a:spcAft>
            </a:pPr>
            <a:r>
              <a:rPr lang="tr-TR" sz="900" b="1" i="1" kern="1200" dirty="0">
                <a:solidFill>
                  <a:schemeClr val="tx1"/>
                </a:solidFill>
                <a:latin typeface="Roboto" pitchFamily="2" charset="0"/>
                <a:ea typeface="Roboto" pitchFamily="2" charset="0"/>
                <a:cs typeface="+mn-cs"/>
              </a:rPr>
              <a:t>Dünyanın İç Yapısı</a:t>
            </a:r>
            <a:r>
              <a:rPr lang="tr-TR" sz="900" i="1" kern="1200" dirty="0">
                <a:solidFill>
                  <a:schemeClr val="tx1"/>
                </a:solidFill>
                <a:latin typeface="Roboto" pitchFamily="2" charset="0"/>
                <a:ea typeface="Roboto" pitchFamily="2" charset="0"/>
                <a:cs typeface="+mn-cs"/>
              </a:rPr>
              <a:t> </a:t>
            </a:r>
            <a:endParaRPr lang="tr-TR" sz="900" kern="1200" dirty="0">
              <a:solidFill>
                <a:schemeClr val="tx1"/>
              </a:solidFill>
              <a:latin typeface="Roboto" pitchFamily="2" charset="0"/>
              <a:ea typeface="Roboto" pitchFamily="2" charset="0"/>
              <a:cs typeface="+mn-cs"/>
            </a:endParaRPr>
          </a:p>
          <a:p>
            <a:pPr algn="just">
              <a:spcAft>
                <a:spcPts val="300"/>
              </a:spcAft>
            </a:pPr>
            <a:r>
              <a:rPr lang="tr-TR" sz="900" i="1" kern="1200" dirty="0">
                <a:solidFill>
                  <a:schemeClr val="tx1"/>
                </a:solidFill>
                <a:latin typeface="Roboto" pitchFamily="2" charset="0"/>
                <a:ea typeface="Roboto" pitchFamily="2" charset="0"/>
                <a:cs typeface="+mn-cs"/>
              </a:rPr>
              <a:t>Bundan 4,5 milyar yıl önce tamamen akkor bir halde olan dünyamız, oluştuğu andan bu zamana kadar soğuyarak katmanlı bir küre haline gelmiştir. Bu katmanlara dıştan içe doğru "kabuk", "manto" ve "çekirdek" adı verilir.</a:t>
            </a:r>
            <a:endParaRPr lang="tr-TR" sz="900" kern="1200" dirty="0">
              <a:solidFill>
                <a:schemeClr val="tx1"/>
              </a:solidFill>
              <a:latin typeface="Roboto" pitchFamily="2" charset="0"/>
              <a:ea typeface="Roboto" pitchFamily="2" charset="0"/>
              <a:cs typeface="+mn-cs"/>
            </a:endParaRPr>
          </a:p>
          <a:p>
            <a:pPr algn="just">
              <a:spcAft>
                <a:spcPts val="300"/>
              </a:spcAft>
            </a:pPr>
            <a:r>
              <a:rPr lang="tr-TR" sz="900" i="1" kern="1200" dirty="0">
                <a:solidFill>
                  <a:schemeClr val="tx1"/>
                </a:solidFill>
                <a:latin typeface="Roboto" pitchFamily="2" charset="0"/>
                <a:ea typeface="Roboto" pitchFamily="2" charset="0"/>
                <a:cs typeface="+mn-cs"/>
              </a:rPr>
              <a:t>Derinlere doğru inildikçe sıcaklığı artan yerkürenin en iç kısmına "çekirdek" adı verilir. Yerkürenin manyetik alanının kaynağı olan çekirdek, fiziksel olarak iç çekirdek ve dış çekirdek olmak üzere iki kısma ayrılır. İç çekirdek katı, dış çekirdek ise sıvıdır. </a:t>
            </a:r>
            <a:endParaRPr lang="tr-TR" sz="900" kern="1200" dirty="0">
              <a:solidFill>
                <a:schemeClr val="tx1"/>
              </a:solidFill>
              <a:latin typeface="Roboto" pitchFamily="2" charset="0"/>
              <a:ea typeface="Roboto" pitchFamily="2" charset="0"/>
              <a:cs typeface="+mn-cs"/>
            </a:endParaRPr>
          </a:p>
          <a:p>
            <a:pPr algn="just">
              <a:spcAft>
                <a:spcPts val="300"/>
              </a:spcAft>
            </a:pPr>
            <a:r>
              <a:rPr lang="tr-TR" sz="900" i="1" kern="1200" dirty="0">
                <a:solidFill>
                  <a:schemeClr val="tx1"/>
                </a:solidFill>
                <a:latin typeface="Roboto" pitchFamily="2" charset="0"/>
                <a:ea typeface="Roboto" pitchFamily="2" charset="0"/>
                <a:cs typeface="+mn-cs"/>
              </a:rPr>
              <a:t>Çekirdeğin üzerinde plastik davranış gösteren ve kısmen ergimiş kaya/magmadan oluşmuş "Manto" yer almaktadır. Mantonun içinde sıcaklık farklılıkları nedeniyle konveksiyon akımları meydana gelir. Konveksiyon akımları yoğun bir çorbanın kaynamasına benzetilebilir. Bu konveksiyon akımları Dünya'nın en üst katmanı olan kabuğu gererek, birbirine göre bağıl olarak hareket eden birtakım parçalara ayırır. Bu parçalara "levha" adı verilir.  </a:t>
            </a:r>
            <a:endParaRPr lang="tr-TR" sz="900" kern="1200" dirty="0">
              <a:solidFill>
                <a:schemeClr val="tx1"/>
              </a:solidFill>
              <a:latin typeface="Roboto" pitchFamily="2" charset="0"/>
              <a:ea typeface="Roboto" pitchFamily="2" charset="0"/>
              <a:cs typeface="+mn-cs"/>
            </a:endParaRPr>
          </a:p>
          <a:p>
            <a:pPr algn="just">
              <a:spcAft>
                <a:spcPts val="300"/>
              </a:spcAft>
            </a:pPr>
            <a:r>
              <a:rPr lang="tr-TR" sz="900" i="1" kern="1200" dirty="0">
                <a:solidFill>
                  <a:schemeClr val="tx1"/>
                </a:solidFill>
                <a:latin typeface="Roboto" pitchFamily="2" charset="0"/>
                <a:ea typeface="Roboto" pitchFamily="2" charset="0"/>
                <a:cs typeface="+mn-cs"/>
              </a:rPr>
              <a:t>Yerkabuğunun hareketli parçaları olan levhaların hareket etmesi, önemli fiziksel olaylar meydana getirir. Fay olarak bilinen büyük kırıklar birbiriyle sürtünen levha sınırlarında yer alır (Kuzey Anadolu Fay </a:t>
            </a:r>
            <a:r>
              <a:rPr lang="tr-TR" sz="900" i="1" kern="1200" dirty="0" err="1">
                <a:solidFill>
                  <a:schemeClr val="tx1"/>
                </a:solidFill>
                <a:latin typeface="Roboto" pitchFamily="2" charset="0"/>
                <a:ea typeface="Roboto" pitchFamily="2" charset="0"/>
                <a:cs typeface="+mn-cs"/>
              </a:rPr>
              <a:t>Zonu</a:t>
            </a:r>
            <a:r>
              <a:rPr lang="tr-TR" sz="900" i="1" kern="1200" dirty="0">
                <a:solidFill>
                  <a:schemeClr val="tx1"/>
                </a:solidFill>
                <a:latin typeface="Roboto" pitchFamily="2" charset="0"/>
                <a:ea typeface="Roboto" pitchFamily="2" charset="0"/>
                <a:cs typeface="+mn-cs"/>
              </a:rPr>
              <a:t> (KAFZ) gibi). Faylar levhaların sınırlarında bulunur. Deprem ve volkanik faaliyetler de bu bölgelerde gerçekleşir.</a:t>
            </a:r>
            <a:endParaRPr lang="tr-TR" sz="900" kern="1200" dirty="0">
              <a:solidFill>
                <a:schemeClr val="tx1"/>
              </a:solidFill>
              <a:latin typeface="Roboto" pitchFamily="2" charset="0"/>
              <a:ea typeface="Roboto" pitchFamily="2" charset="0"/>
              <a:cs typeface="+mn-cs"/>
            </a:endParaRPr>
          </a:p>
          <a:p>
            <a:pPr algn="just">
              <a:spcAft>
                <a:spcPts val="300"/>
              </a:spcAft>
            </a:pPr>
            <a:r>
              <a:rPr lang="tr-TR" sz="900" i="1" kern="1200" dirty="0">
                <a:solidFill>
                  <a:schemeClr val="tx1"/>
                </a:solidFill>
                <a:latin typeface="Roboto" pitchFamily="2" charset="0"/>
                <a:ea typeface="Roboto" pitchFamily="2" charset="0"/>
                <a:cs typeface="+mn-cs"/>
              </a:rPr>
              <a:t> </a:t>
            </a:r>
            <a:r>
              <a:rPr lang="tr-TR" sz="900" b="1" i="1" kern="1200" dirty="0">
                <a:solidFill>
                  <a:schemeClr val="tx1"/>
                </a:solidFill>
                <a:latin typeface="Roboto" pitchFamily="2" charset="0"/>
                <a:ea typeface="Roboto" pitchFamily="2" charset="0"/>
                <a:cs typeface="+mn-cs"/>
              </a:rPr>
              <a:t>Faylar</a:t>
            </a:r>
            <a:r>
              <a:rPr lang="tr-TR" sz="900" i="1" kern="1200" dirty="0">
                <a:solidFill>
                  <a:schemeClr val="tx1"/>
                </a:solidFill>
                <a:latin typeface="Roboto" pitchFamily="2" charset="0"/>
                <a:ea typeface="Roboto" pitchFamily="2" charset="0"/>
                <a:cs typeface="+mn-cs"/>
              </a:rPr>
              <a:t> </a:t>
            </a:r>
            <a:endParaRPr lang="tr-TR" sz="900" kern="1200" dirty="0">
              <a:solidFill>
                <a:schemeClr val="tx1"/>
              </a:solidFill>
              <a:latin typeface="Roboto" pitchFamily="2" charset="0"/>
              <a:ea typeface="Roboto" pitchFamily="2" charset="0"/>
              <a:cs typeface="+mn-cs"/>
            </a:endParaRPr>
          </a:p>
          <a:p>
            <a:pPr algn="just">
              <a:spcAft>
                <a:spcPts val="300"/>
              </a:spcAft>
            </a:pPr>
            <a:r>
              <a:rPr lang="tr-TR" sz="900" i="1" kern="1200" dirty="0">
                <a:solidFill>
                  <a:schemeClr val="tx1"/>
                </a:solidFill>
                <a:latin typeface="Roboto" pitchFamily="2" charset="0"/>
                <a:ea typeface="Roboto" pitchFamily="2" charset="0"/>
                <a:cs typeface="+mn-cs"/>
              </a:rPr>
              <a:t>Yerkabuğunun kırılarak hareket ettiği düzlemlere "fay" denir. Faylar, yerkabuğundaki kayaçların, levhaların hareketi sonucu oluşan kuvvetlere karşı koyamadığı zayıflık </a:t>
            </a:r>
            <a:r>
              <a:rPr lang="tr-TR" sz="900" i="1" kern="1200" dirty="0" err="1">
                <a:solidFill>
                  <a:schemeClr val="tx1"/>
                </a:solidFill>
                <a:latin typeface="Roboto" pitchFamily="2" charset="0"/>
                <a:ea typeface="Roboto" pitchFamily="2" charset="0"/>
                <a:cs typeface="+mn-cs"/>
              </a:rPr>
              <a:t>zonları</a:t>
            </a:r>
            <a:r>
              <a:rPr lang="tr-TR" sz="900" i="1" kern="1200" dirty="0">
                <a:solidFill>
                  <a:schemeClr val="tx1"/>
                </a:solidFill>
                <a:latin typeface="Roboto" pitchFamily="2" charset="0"/>
                <a:ea typeface="Roboto" pitchFamily="2" charset="0"/>
                <a:cs typeface="+mn-cs"/>
              </a:rPr>
              <a:t> boyunca oluşur. Uzunlukları santimetreden binlerce kilometreyi bulabilir. Depremler zayıflık </a:t>
            </a:r>
            <a:r>
              <a:rPr lang="tr-TR" sz="900" i="1" kern="1200" dirty="0" err="1">
                <a:solidFill>
                  <a:schemeClr val="tx1"/>
                </a:solidFill>
                <a:latin typeface="Roboto" pitchFamily="2" charset="0"/>
                <a:ea typeface="Roboto" pitchFamily="2" charset="0"/>
                <a:cs typeface="+mn-cs"/>
              </a:rPr>
              <a:t>zonu</a:t>
            </a:r>
            <a:r>
              <a:rPr lang="tr-TR" sz="900" i="1" kern="1200" dirty="0">
                <a:solidFill>
                  <a:schemeClr val="tx1"/>
                </a:solidFill>
                <a:latin typeface="Roboto" pitchFamily="2" charset="0"/>
                <a:ea typeface="Roboto" pitchFamily="2" charset="0"/>
                <a:cs typeface="+mn-cs"/>
              </a:rPr>
              <a:t> olan fay düzleminin her iki tarafında kalan blokların, bir diğerine göre hareket ederek yer değiştirmesiyle meydana gelir.</a:t>
            </a:r>
            <a:endParaRPr lang="tr-TR" sz="900" kern="1200" dirty="0">
              <a:solidFill>
                <a:schemeClr val="tx1"/>
              </a:solidFill>
              <a:latin typeface="Roboto" pitchFamily="2" charset="0"/>
              <a:ea typeface="Roboto" pitchFamily="2" charset="0"/>
              <a:cs typeface="+mn-cs"/>
            </a:endParaRPr>
          </a:p>
          <a:p>
            <a:pPr algn="just">
              <a:spcAft>
                <a:spcPts val="300"/>
              </a:spcAft>
            </a:pPr>
            <a:r>
              <a:rPr lang="tr-TR" sz="900" i="1" kern="1200" dirty="0">
                <a:solidFill>
                  <a:schemeClr val="tx1"/>
                </a:solidFill>
                <a:latin typeface="Roboto" pitchFamily="2" charset="0"/>
                <a:ea typeface="Roboto" pitchFamily="2" charset="0"/>
                <a:cs typeface="+mn-cs"/>
              </a:rPr>
              <a:t>Faylar genellikle hareket yönlerine göre isimlendirilir. Daha çok yatay hareket sonucu meydana gelen faylara "doğrultu atımlı fay" denir. Fayın oluşturduğu iki ayrı blokun birbirlerine göreli olarak sağa veya sola hareketlerinden (örneğin KAFZ) de bahsedilebilir. Bunlar da sağ veya sol yönlü doğrultu atımlı faylara bir örnektir. Düşey hareketlerle meydana gelen faylara da "normal ya da ters fay" denir. Fayların çoğunda hem yatay, hem de düşey hareket bulunabilir.</a:t>
            </a:r>
            <a:endParaRPr lang="tr-TR" sz="900" kern="1200" dirty="0">
              <a:solidFill>
                <a:schemeClr val="tx1"/>
              </a:solidFill>
              <a:latin typeface="Roboto" pitchFamily="2" charset="0"/>
              <a:ea typeface="Roboto" pitchFamily="2" charset="0"/>
              <a:cs typeface="+mn-cs"/>
            </a:endParaRPr>
          </a:p>
          <a:p>
            <a:pPr algn="just">
              <a:spcAft>
                <a:spcPts val="300"/>
              </a:spcAft>
            </a:pPr>
            <a:r>
              <a:rPr lang="tr-TR" sz="900" b="1" i="1" kern="1200" dirty="0">
                <a:solidFill>
                  <a:schemeClr val="tx1"/>
                </a:solidFill>
                <a:latin typeface="Roboto" pitchFamily="2" charset="0"/>
                <a:ea typeface="Roboto" pitchFamily="2" charset="0"/>
                <a:cs typeface="+mn-cs"/>
              </a:rPr>
              <a:t>Depremler</a:t>
            </a:r>
            <a:r>
              <a:rPr lang="tr-TR" sz="900" i="1" kern="1200" dirty="0">
                <a:solidFill>
                  <a:schemeClr val="tx1"/>
                </a:solidFill>
                <a:latin typeface="Roboto" pitchFamily="2" charset="0"/>
                <a:ea typeface="Roboto" pitchFamily="2" charset="0"/>
                <a:cs typeface="+mn-cs"/>
              </a:rPr>
              <a:t> </a:t>
            </a:r>
            <a:endParaRPr lang="tr-TR" sz="900" kern="1200" dirty="0">
              <a:solidFill>
                <a:schemeClr val="tx1"/>
              </a:solidFill>
              <a:latin typeface="Roboto" pitchFamily="2" charset="0"/>
              <a:ea typeface="Roboto" pitchFamily="2" charset="0"/>
              <a:cs typeface="+mn-cs"/>
            </a:endParaRPr>
          </a:p>
          <a:p>
            <a:pPr algn="just">
              <a:spcAft>
                <a:spcPts val="300"/>
              </a:spcAft>
            </a:pPr>
            <a:r>
              <a:rPr lang="tr-TR" sz="900" i="1" kern="1200" dirty="0">
                <a:solidFill>
                  <a:schemeClr val="tx1"/>
                </a:solidFill>
                <a:latin typeface="Roboto" pitchFamily="2" charset="0"/>
                <a:ea typeface="Roboto" pitchFamily="2" charset="0"/>
                <a:cs typeface="+mn-cs"/>
              </a:rPr>
              <a:t>Deprem geniş anlamda yerkabuğunun hareketi sonucu oluşan titreşim veya sarsıntılara denir. Yer yüzeyi hareketsizmiş gibi görünse de sürekli yer değiştirir, yükselir, alçalır, kıvrılır, bükülür ve kırılır. Bu durum kayalar üzerinde büyük bir gerilim oluşturur. Milyonlarca yılı kapsayan geniş zaman aralıklarında bu gerilimle biriken enerji, kayaların en zayıf noktalarındaki </a:t>
            </a:r>
            <a:r>
              <a:rPr lang="tr-TR" sz="900" i="1" kern="1200" dirty="0" err="1">
                <a:solidFill>
                  <a:schemeClr val="tx1"/>
                </a:solidFill>
                <a:latin typeface="Roboto" pitchFamily="2" charset="0"/>
                <a:ea typeface="Roboto" pitchFamily="2" charset="0"/>
                <a:cs typeface="+mn-cs"/>
              </a:rPr>
              <a:t>faylanma</a:t>
            </a:r>
            <a:r>
              <a:rPr lang="tr-TR" sz="900" i="1" kern="1200" dirty="0">
                <a:solidFill>
                  <a:schemeClr val="tx1"/>
                </a:solidFill>
                <a:latin typeface="Roboto" pitchFamily="2" charset="0"/>
                <a:ea typeface="Roboto" pitchFamily="2" charset="0"/>
                <a:cs typeface="+mn-cs"/>
              </a:rPr>
              <a:t> denilen kırılmalarla aniden boşalır. Açığa çıkan enerji yerin içinde dalgalar halinde yayılır, geçtikleri ortamları (değiştirir) deforme eder ve yeryüzünü sarsar. Bu olay deprem olarak adlandırılır.</a:t>
            </a:r>
            <a:endParaRPr lang="tr-TR" sz="900" kern="1200" dirty="0">
              <a:solidFill>
                <a:schemeClr val="tx1"/>
              </a:solidFill>
              <a:latin typeface="Roboto" pitchFamily="2" charset="0"/>
              <a:ea typeface="Roboto" pitchFamily="2" charset="0"/>
              <a:cs typeface="+mn-cs"/>
            </a:endParaRPr>
          </a:p>
          <a:p>
            <a:pPr algn="just">
              <a:spcAft>
                <a:spcPts val="300"/>
              </a:spcAft>
            </a:pPr>
            <a:r>
              <a:rPr lang="tr-TR" sz="900" i="1" kern="1200" dirty="0">
                <a:solidFill>
                  <a:schemeClr val="tx1"/>
                </a:solidFill>
                <a:latin typeface="Roboto" pitchFamily="2" charset="0"/>
                <a:ea typeface="Roboto" pitchFamily="2" charset="0"/>
                <a:cs typeface="+mn-cs"/>
              </a:rPr>
              <a:t>Depreme yer sarsıntısı, zelzele ya da sismik faaliyet de denir. Depremler kısa sürede meydana gelir ve geniş bir alanda hissedilebilir. Nerede ve ne zaman ortaya çıkacağı ise gün ve saat olarak bilinemez.</a:t>
            </a:r>
            <a:endParaRPr lang="tr-TR" sz="900" kern="1200" dirty="0">
              <a:solidFill>
                <a:schemeClr val="tx1"/>
              </a:solidFill>
              <a:latin typeface="Roboto" pitchFamily="2" charset="0"/>
              <a:ea typeface="Roboto" pitchFamily="2" charset="0"/>
              <a:cs typeface="+mn-cs"/>
            </a:endParaRPr>
          </a:p>
          <a:p>
            <a:pPr algn="just">
              <a:spcAft>
                <a:spcPts val="300"/>
              </a:spcAft>
            </a:pPr>
            <a:r>
              <a:rPr lang="tr-TR" sz="900" i="1" kern="1200" dirty="0">
                <a:solidFill>
                  <a:schemeClr val="tx1"/>
                </a:solidFill>
                <a:latin typeface="Roboto" pitchFamily="2" charset="0"/>
                <a:ea typeface="Roboto" pitchFamily="2" charset="0"/>
                <a:cs typeface="+mn-cs"/>
              </a:rPr>
              <a:t>Depremi çoğu zaman, hafif yer sarsıntılarıyla anlarsınız. Tavanda asılı lambaların, bitkilerin sallandığını ya da raftaki nesnelerin hareketlendiğini fark edebilirsiniz. Bazen hafif bir gürleme sesi duyabilir ya da şiddetli bir sarsıntı hissedebilirsiniz. Deprem, çok kısa süre devam eden, yerden gelen uğultu ve gürültüyle birlikte yükselen bir sarsıntı ile kendini belli eder. Büyük bir depremden sonra daha hafif depremler de olur. Bunlara artçı depremler denir.</a:t>
            </a:r>
            <a:endParaRPr lang="tr-TR" sz="900" kern="1200" dirty="0">
              <a:solidFill>
                <a:schemeClr val="tx1"/>
              </a:solidFill>
              <a:latin typeface="Roboto" pitchFamily="2" charset="0"/>
              <a:ea typeface="Roboto" pitchFamily="2" charset="0"/>
              <a:cs typeface="+mn-cs"/>
            </a:endParaRPr>
          </a:p>
          <a:p>
            <a:pPr algn="just">
              <a:spcAft>
                <a:spcPts val="300"/>
              </a:spcAft>
            </a:pPr>
            <a:r>
              <a:rPr lang="tr-TR" sz="900" b="1" i="1" kern="1200" dirty="0">
                <a:solidFill>
                  <a:schemeClr val="tx1"/>
                </a:solidFill>
                <a:latin typeface="Roboto" pitchFamily="2" charset="0"/>
                <a:ea typeface="Roboto" pitchFamily="2" charset="0"/>
                <a:cs typeface="+mn-cs"/>
              </a:rPr>
              <a:t>Artçı depremler, </a:t>
            </a:r>
            <a:r>
              <a:rPr lang="tr-TR" sz="900" i="1" kern="1200" dirty="0">
                <a:solidFill>
                  <a:schemeClr val="tx1"/>
                </a:solidFill>
                <a:latin typeface="Roboto" pitchFamily="2" charset="0"/>
                <a:ea typeface="Roboto" pitchFamily="2" charset="0"/>
                <a:cs typeface="+mn-cs"/>
              </a:rPr>
              <a:t>ana şoktan sonra ortalama 2-3 ay hatta 1 yıl kadar sürebilir. Ancak gün geçtikçe hem seyrekleşir, hem de büyüklükleri ve etkileri azalır. Ana şokta yıkılmayan ancak önemli hasar görmüş olan binalar bu artçı depremlerde yıkılabilir.</a:t>
            </a:r>
            <a:endParaRPr lang="tr-TR" sz="900" kern="1200" dirty="0">
              <a:solidFill>
                <a:schemeClr val="tx1"/>
              </a:solidFill>
              <a:latin typeface="Roboto" pitchFamily="2" charset="0"/>
              <a:ea typeface="Roboto" pitchFamily="2" charset="0"/>
              <a:cs typeface="+mn-cs"/>
            </a:endParaRPr>
          </a:p>
          <a:p>
            <a:pPr algn="just">
              <a:spcAft>
                <a:spcPts val="300"/>
              </a:spcAft>
            </a:pPr>
            <a:r>
              <a:rPr lang="tr-TR" sz="900" i="1" kern="1200" dirty="0">
                <a:solidFill>
                  <a:schemeClr val="tx1"/>
                </a:solidFill>
                <a:latin typeface="Roboto" pitchFamily="2" charset="0"/>
                <a:ea typeface="Roboto" pitchFamily="2" charset="0"/>
                <a:cs typeface="+mn-cs"/>
              </a:rPr>
              <a:t>Depremin analizi için farklı ölçekler kullanılır. Büyüklük (</a:t>
            </a:r>
            <a:r>
              <a:rPr lang="tr-TR" sz="900" i="1" kern="1200" dirty="0" err="1">
                <a:solidFill>
                  <a:schemeClr val="tx1"/>
                </a:solidFill>
                <a:latin typeface="Roboto" pitchFamily="2" charset="0"/>
                <a:ea typeface="Roboto" pitchFamily="2" charset="0"/>
                <a:cs typeface="+mn-cs"/>
              </a:rPr>
              <a:t>magnitüd</a:t>
            </a:r>
            <a:r>
              <a:rPr lang="tr-TR" sz="900" i="1" kern="1200" dirty="0">
                <a:solidFill>
                  <a:schemeClr val="tx1"/>
                </a:solidFill>
                <a:latin typeface="Roboto" pitchFamily="2" charset="0"/>
                <a:ea typeface="Roboto" pitchFamily="2" charset="0"/>
                <a:cs typeface="+mn-cs"/>
              </a:rPr>
              <a:t>) depremin kaynağında açığa çıkan enerjinin ölçüsüdür. Bir depremin büyüklüğü ölçülebilir. Bu büyüklük genellikle Richter Ölçeği ile ifade edilir ve deprem sırasında açığa çıkan enerjinin ölçüsüne göre tanımlanır.</a:t>
            </a:r>
            <a:endParaRPr lang="tr-TR" sz="900" kern="1200" dirty="0">
              <a:solidFill>
                <a:schemeClr val="tx1"/>
              </a:solidFill>
              <a:latin typeface="Roboto" pitchFamily="2" charset="0"/>
              <a:ea typeface="Roboto" pitchFamily="2" charset="0"/>
              <a:cs typeface="+mn-cs"/>
            </a:endParaRPr>
          </a:p>
          <a:p>
            <a:pPr algn="just">
              <a:spcAft>
                <a:spcPts val="300"/>
              </a:spcAft>
            </a:pPr>
            <a:r>
              <a:rPr lang="tr-TR" sz="900" i="1" kern="1200" dirty="0">
                <a:solidFill>
                  <a:schemeClr val="tx1"/>
                </a:solidFill>
                <a:latin typeface="Roboto" pitchFamily="2" charset="0"/>
                <a:ea typeface="Roboto" pitchFamily="2" charset="0"/>
                <a:cs typeface="+mn-cs"/>
              </a:rPr>
              <a:t>Richter </a:t>
            </a:r>
            <a:r>
              <a:rPr lang="tr-TR" sz="900" i="1" kern="1200" dirty="0" err="1">
                <a:solidFill>
                  <a:schemeClr val="tx1"/>
                </a:solidFill>
                <a:latin typeface="Roboto" pitchFamily="2" charset="0"/>
                <a:ea typeface="Roboto" pitchFamily="2" charset="0"/>
                <a:cs typeface="+mn-cs"/>
              </a:rPr>
              <a:t>Ölçeği'nde</a:t>
            </a:r>
            <a:r>
              <a:rPr lang="tr-TR" sz="900" i="1" kern="1200" dirty="0">
                <a:solidFill>
                  <a:schemeClr val="tx1"/>
                </a:solidFill>
                <a:latin typeface="Roboto" pitchFamily="2" charset="0"/>
                <a:ea typeface="Roboto" pitchFamily="2" charset="0"/>
                <a:cs typeface="+mn-cs"/>
              </a:rPr>
              <a:t> büyüklüğü 4,0 ve altında olan depremler genellikle hasara neden olmaz. Bu ölçekte 5,0 ve üzerindeki depremler hasara neden olabilir. Dünyada her yıl yaklaşık 3,5 milyon deprem meydana gelir. Bunların yalnızca 1 milyonu kaydedilebilir. İnsanlar tarafından hissedilebilen deprem sayısı ise yalnızca 50-60 bindir. Örneğin, dünyada ortalama olarak her yıl büyüklüğü 8 ya da daha üstünde olan 1-2 deprem olurken, yine her yıl büyüklüğü 3 ve altında olan 100 binden fazla deprem olmaktadır.</a:t>
            </a:r>
            <a:endParaRPr lang="tr-TR" sz="900" kern="1200" dirty="0">
              <a:solidFill>
                <a:schemeClr val="tx1"/>
              </a:solidFill>
              <a:latin typeface="Roboto" pitchFamily="2" charset="0"/>
              <a:ea typeface="Roboto" pitchFamily="2" charset="0"/>
              <a:cs typeface="+mn-cs"/>
            </a:endParaRPr>
          </a:p>
          <a:p>
            <a:pPr algn="just">
              <a:spcAft>
                <a:spcPts val="300"/>
              </a:spcAft>
            </a:pPr>
            <a:r>
              <a:rPr lang="tr-TR" sz="900" i="1" kern="1200" dirty="0">
                <a:solidFill>
                  <a:schemeClr val="tx1"/>
                </a:solidFill>
                <a:latin typeface="Roboto" pitchFamily="2" charset="0"/>
                <a:ea typeface="Roboto" pitchFamily="2" charset="0"/>
                <a:cs typeface="+mn-cs"/>
              </a:rPr>
              <a:t>Depremin şiddeti ise insanlar, yapılar, çevre ve yeryüzü üzerindeki etkilerinin gözlenmesine dayalı olarak ölçülür. Depremlerin uzun yıllardır canlı ve cansız tüm varlıklar üzerinde gözlenen etkilerine dayanılarak hazırlanan "Şiddet </a:t>
            </a:r>
            <a:r>
              <a:rPr lang="tr-TR" sz="900" i="1" kern="1200" dirty="0" err="1">
                <a:solidFill>
                  <a:schemeClr val="tx1"/>
                </a:solidFill>
                <a:latin typeface="Roboto" pitchFamily="2" charset="0"/>
                <a:ea typeface="Roboto" pitchFamily="2" charset="0"/>
                <a:cs typeface="+mn-cs"/>
              </a:rPr>
              <a:t>Cetvelleri"ne</a:t>
            </a:r>
            <a:r>
              <a:rPr lang="tr-TR" sz="900" i="1" kern="1200" dirty="0">
                <a:solidFill>
                  <a:schemeClr val="tx1"/>
                </a:solidFill>
                <a:latin typeface="Roboto" pitchFamily="2" charset="0"/>
                <a:ea typeface="Roboto" pitchFamily="2" charset="0"/>
                <a:cs typeface="+mn-cs"/>
              </a:rPr>
              <a:t> göre başlıca 12 şiddet derecesi bulun­maktadır ve bu dereceler Romen rakamlarıyla gösterilmektedir. Örneğin 17 Ağustos 1999'da meydana gelen Marmara Depremi'nin büyüklüğü 7,4'tür. Hasarın en fazla olduğu yerlerde gözlenen şiddeti ise X (10) olarak belirlenmiştir.</a:t>
            </a:r>
            <a:endParaRPr lang="tr-TR" sz="900" kern="1200" dirty="0">
              <a:solidFill>
                <a:schemeClr val="tx1"/>
              </a:solidFill>
              <a:latin typeface="Roboto" pitchFamily="2" charset="0"/>
              <a:ea typeface="Roboto" pitchFamily="2" charset="0"/>
              <a:cs typeface="+mn-cs"/>
            </a:endParaRPr>
          </a:p>
          <a:p>
            <a:pPr algn="just">
              <a:spcAft>
                <a:spcPts val="300"/>
              </a:spcAft>
            </a:pPr>
            <a:r>
              <a:rPr lang="tr-TR" sz="900" i="1" kern="1200" dirty="0">
                <a:solidFill>
                  <a:schemeClr val="tx1"/>
                </a:solidFill>
                <a:latin typeface="Roboto" pitchFamily="2" charset="0"/>
                <a:ea typeface="Roboto" pitchFamily="2" charset="0"/>
                <a:cs typeface="+mn-cs"/>
              </a:rPr>
              <a:t>Depremler meydana geldikleri yerlerde zaman zaman yangınlara, kimyasal serpintilere, </a:t>
            </a:r>
            <a:r>
              <a:rPr lang="tr-TR" sz="900" i="1" kern="1200" dirty="0" err="1">
                <a:solidFill>
                  <a:schemeClr val="tx1"/>
                </a:solidFill>
                <a:latin typeface="Roboto" pitchFamily="2" charset="0"/>
                <a:ea typeface="Roboto" pitchFamily="2" charset="0"/>
                <a:cs typeface="+mn-cs"/>
              </a:rPr>
              <a:t>tsunamiye</a:t>
            </a:r>
            <a:r>
              <a:rPr lang="tr-TR" sz="900" i="1" kern="1200" dirty="0">
                <a:solidFill>
                  <a:schemeClr val="tx1"/>
                </a:solidFill>
                <a:latin typeface="Roboto" pitchFamily="2" charset="0"/>
                <a:ea typeface="Roboto" pitchFamily="2" charset="0"/>
                <a:cs typeface="+mn-cs"/>
              </a:rPr>
              <a:t> veya deniz basmasına, heyelanlara, kaya düşmelerine de yol açabilir. Bu nedenle, depreme hazırlanırken diğer tehlikeleri de göz önüne almamız gerekir.</a:t>
            </a:r>
            <a:endParaRPr lang="tr-TR" sz="900" kern="1200" dirty="0">
              <a:solidFill>
                <a:schemeClr val="tx1"/>
              </a:solidFill>
              <a:latin typeface="Roboto" pitchFamily="2" charset="0"/>
              <a:ea typeface="Roboto" pitchFamily="2" charset="0"/>
              <a:cs typeface="+mn-cs"/>
            </a:endParaRPr>
          </a:p>
          <a:p>
            <a:pPr algn="just">
              <a:spcAft>
                <a:spcPts val="300"/>
              </a:spcAft>
            </a:pPr>
            <a:r>
              <a:rPr lang="tr-TR" sz="900" b="1" i="1" kern="1200" dirty="0">
                <a:solidFill>
                  <a:schemeClr val="tx1"/>
                </a:solidFill>
                <a:latin typeface="Roboto" pitchFamily="2" charset="0"/>
                <a:ea typeface="Roboto" pitchFamily="2" charset="0"/>
                <a:cs typeface="+mn-cs"/>
              </a:rPr>
              <a:t>Sismik Dalgalar</a:t>
            </a:r>
            <a:r>
              <a:rPr lang="tr-TR" sz="900" i="1" kern="1200" dirty="0">
                <a:solidFill>
                  <a:schemeClr val="tx1"/>
                </a:solidFill>
                <a:latin typeface="Roboto" pitchFamily="2" charset="0"/>
                <a:ea typeface="Roboto" pitchFamily="2" charset="0"/>
                <a:cs typeface="+mn-cs"/>
              </a:rPr>
              <a:t> </a:t>
            </a:r>
            <a:endParaRPr lang="tr-TR" sz="900" kern="1200" dirty="0">
              <a:solidFill>
                <a:schemeClr val="tx1"/>
              </a:solidFill>
              <a:latin typeface="Roboto" pitchFamily="2" charset="0"/>
              <a:ea typeface="Roboto" pitchFamily="2" charset="0"/>
              <a:cs typeface="+mn-cs"/>
            </a:endParaRPr>
          </a:p>
          <a:p>
            <a:pPr algn="just">
              <a:spcAft>
                <a:spcPts val="300"/>
              </a:spcAft>
            </a:pPr>
            <a:r>
              <a:rPr lang="tr-TR" sz="900" i="1" kern="1200" dirty="0">
                <a:solidFill>
                  <a:schemeClr val="tx1"/>
                </a:solidFill>
                <a:latin typeface="Roboto" pitchFamily="2" charset="0"/>
                <a:ea typeface="Roboto" pitchFamily="2" charset="0"/>
                <a:cs typeface="+mn-cs"/>
              </a:rPr>
              <a:t>Deprem sırasında açığa çıkan enerji, ses veya su dalgalarına benzeyen ve sismik dalgalar adı verilen dalgalarla yayılır. Bunlardan cisim dalgaları, P Dalgaları ve S Dalgaları olarak ikiye ayrılır.</a:t>
            </a:r>
            <a:endParaRPr lang="tr-TR" sz="900" kern="1200" dirty="0">
              <a:solidFill>
                <a:schemeClr val="tx1"/>
              </a:solidFill>
              <a:latin typeface="Roboto" pitchFamily="2" charset="0"/>
              <a:ea typeface="Roboto" pitchFamily="2" charset="0"/>
              <a:cs typeface="+mn-cs"/>
            </a:endParaRPr>
          </a:p>
          <a:p>
            <a:pPr algn="just">
              <a:spcAft>
                <a:spcPts val="300"/>
              </a:spcAft>
            </a:pPr>
            <a:r>
              <a:rPr lang="tr-TR" sz="900" i="1" kern="1200" dirty="0">
                <a:solidFill>
                  <a:schemeClr val="tx1"/>
                </a:solidFill>
                <a:latin typeface="Roboto" pitchFamily="2" charset="0"/>
                <a:ea typeface="Roboto" pitchFamily="2" charset="0"/>
                <a:cs typeface="+mn-cs"/>
              </a:rPr>
              <a:t>Birincil (P) Dalgalar sıkıştırma/genişleme dalgalarıdır ve kaya taneciklerinin bir sarmal yay gibi öne arkaya titreşmelerine yol açar. P Dalgaları, en hızlı yayılan, bu yüzden deprem kayıt aletlerinde (sis­mograf) en önce görülen dalgalardır ve titreşim hareketleri yayılma doğrultusuyla aynıdır.</a:t>
            </a:r>
            <a:endParaRPr lang="tr-TR" sz="900" kern="1200" dirty="0">
              <a:solidFill>
                <a:schemeClr val="tx1"/>
              </a:solidFill>
              <a:latin typeface="Roboto" pitchFamily="2" charset="0"/>
              <a:ea typeface="Roboto" pitchFamily="2" charset="0"/>
              <a:cs typeface="+mn-cs"/>
            </a:endParaRPr>
          </a:p>
          <a:p>
            <a:pPr algn="just">
              <a:spcAft>
                <a:spcPts val="300"/>
              </a:spcAft>
            </a:pPr>
            <a:r>
              <a:rPr lang="tr-TR" sz="900" i="1" kern="1200" dirty="0">
                <a:solidFill>
                  <a:schemeClr val="tx1"/>
                </a:solidFill>
                <a:latin typeface="Roboto" pitchFamily="2" charset="0"/>
                <a:ea typeface="Roboto" pitchFamily="2" charset="0"/>
                <a:cs typeface="+mn-cs"/>
              </a:rPr>
              <a:t>Daha yavaş yayılan S Dalgaları, kayıt aletlerinde ikincil olarak görülen ve titreşim hareketi yayılma doğrultusuna dik olan dalgalardır. S Dalgaları sıvı içinde yayılamaz. </a:t>
            </a:r>
            <a:endParaRPr lang="tr-TR" sz="900" kern="1200" dirty="0">
              <a:solidFill>
                <a:schemeClr val="tx1"/>
              </a:solidFill>
              <a:latin typeface="Roboto" pitchFamily="2" charset="0"/>
              <a:ea typeface="Roboto" pitchFamily="2" charset="0"/>
              <a:cs typeface="+mn-cs"/>
            </a:endParaRPr>
          </a:p>
          <a:p>
            <a:pPr algn="just">
              <a:spcAft>
                <a:spcPts val="300"/>
              </a:spcAft>
            </a:pPr>
            <a:r>
              <a:rPr lang="tr-TR" sz="900" i="1" kern="1200" dirty="0">
                <a:solidFill>
                  <a:schemeClr val="tx1"/>
                </a:solidFill>
                <a:latin typeface="Roboto" pitchFamily="2" charset="0"/>
                <a:ea typeface="Roboto" pitchFamily="2" charset="0"/>
                <a:cs typeface="+mn-cs"/>
              </a:rPr>
              <a:t>Yüzey Dalgaları ise Cisim </a:t>
            </a:r>
            <a:r>
              <a:rPr lang="tr-TR" sz="900" i="1" kern="1200" dirty="0" err="1">
                <a:solidFill>
                  <a:schemeClr val="tx1"/>
                </a:solidFill>
                <a:latin typeface="Roboto" pitchFamily="2" charset="0"/>
                <a:ea typeface="Roboto" pitchFamily="2" charset="0"/>
                <a:cs typeface="+mn-cs"/>
              </a:rPr>
              <a:t>Dalgaları'na</a:t>
            </a:r>
            <a:r>
              <a:rPr lang="tr-TR" sz="900" i="1" kern="1200" dirty="0">
                <a:solidFill>
                  <a:schemeClr val="tx1"/>
                </a:solidFill>
                <a:latin typeface="Roboto" pitchFamily="2" charset="0"/>
                <a:ea typeface="Roboto" pitchFamily="2" charset="0"/>
                <a:cs typeface="+mn-cs"/>
              </a:rPr>
              <a:t> göre daha yavaş yayılır, ancak genlikleri daha büyüktür. Bunlar "</a:t>
            </a:r>
            <a:r>
              <a:rPr lang="tr-TR" sz="900" i="1" kern="1200" dirty="0" err="1">
                <a:solidFill>
                  <a:schemeClr val="tx1"/>
                </a:solidFill>
                <a:latin typeface="Roboto" pitchFamily="2" charset="0"/>
                <a:ea typeface="Roboto" pitchFamily="2" charset="0"/>
                <a:cs typeface="+mn-cs"/>
              </a:rPr>
              <a:t>Love</a:t>
            </a:r>
            <a:r>
              <a:rPr lang="tr-TR" sz="900" i="1" kern="1200" dirty="0">
                <a:solidFill>
                  <a:schemeClr val="tx1"/>
                </a:solidFill>
                <a:latin typeface="Roboto" pitchFamily="2" charset="0"/>
                <a:ea typeface="Roboto" pitchFamily="2" charset="0"/>
                <a:cs typeface="+mn-cs"/>
              </a:rPr>
              <a:t>" ve "</a:t>
            </a:r>
            <a:r>
              <a:rPr lang="tr-TR" sz="900" i="1" kern="1200" dirty="0" err="1">
                <a:solidFill>
                  <a:schemeClr val="tx1"/>
                </a:solidFill>
                <a:latin typeface="Roboto" pitchFamily="2" charset="0"/>
                <a:ea typeface="Roboto" pitchFamily="2" charset="0"/>
                <a:cs typeface="+mn-cs"/>
              </a:rPr>
              <a:t>Rayleigh</a:t>
            </a:r>
            <a:r>
              <a:rPr lang="tr-TR" sz="900" i="1" kern="1200" dirty="0">
                <a:solidFill>
                  <a:schemeClr val="tx1"/>
                </a:solidFill>
                <a:latin typeface="Roboto" pitchFamily="2" charset="0"/>
                <a:ea typeface="Roboto" pitchFamily="2" charset="0"/>
                <a:cs typeface="+mn-cs"/>
              </a:rPr>
              <a:t>" Dalgaları olarak adlandırılırlar. Yapılarda yıkıma yol açan, bu Yüzey Dalgaları ile S Dalgalarıdır. </a:t>
            </a:r>
            <a:endParaRPr lang="tr-TR" sz="900" kern="1200" dirty="0">
              <a:solidFill>
                <a:schemeClr val="tx1"/>
              </a:solidFill>
              <a:latin typeface="Roboto" pitchFamily="2" charset="0"/>
              <a:ea typeface="Roboto" pitchFamily="2" charset="0"/>
              <a:cs typeface="+mn-cs"/>
            </a:endParaRPr>
          </a:p>
          <a:p>
            <a:pPr algn="just">
              <a:spcAft>
                <a:spcPts val="300"/>
              </a:spcAft>
            </a:pPr>
            <a:r>
              <a:rPr lang="tr-TR" sz="900" b="1" i="1" kern="1200" dirty="0">
                <a:solidFill>
                  <a:schemeClr val="tx1"/>
                </a:solidFill>
                <a:latin typeface="Roboto" pitchFamily="2" charset="0"/>
                <a:ea typeface="Roboto" pitchFamily="2" charset="0"/>
                <a:cs typeface="+mn-cs"/>
              </a:rPr>
              <a:t> </a:t>
            </a:r>
            <a:endParaRPr lang="tr-TR" sz="900" kern="1200" dirty="0">
              <a:solidFill>
                <a:schemeClr val="tx1"/>
              </a:solidFill>
              <a:latin typeface="Roboto" pitchFamily="2" charset="0"/>
              <a:ea typeface="Roboto" pitchFamily="2" charset="0"/>
              <a:cs typeface="+mn-cs"/>
            </a:endParaRPr>
          </a:p>
          <a:p>
            <a:pPr algn="just">
              <a:spcAft>
                <a:spcPts val="300"/>
              </a:spcAft>
            </a:pPr>
            <a:r>
              <a:rPr lang="tr-TR" sz="900" b="1" i="1" u="sng" kern="1200" dirty="0">
                <a:solidFill>
                  <a:schemeClr val="tx1"/>
                </a:solidFill>
                <a:latin typeface="Roboto" pitchFamily="2" charset="0"/>
                <a:ea typeface="Roboto" pitchFamily="2" charset="0"/>
                <a:cs typeface="+mn-cs"/>
              </a:rPr>
              <a:t>Bilgi Notu 4:</a:t>
            </a:r>
            <a:r>
              <a:rPr lang="tr-TR" sz="900" b="1" i="1" kern="1200" dirty="0">
                <a:solidFill>
                  <a:schemeClr val="tx1"/>
                </a:solidFill>
                <a:latin typeface="Roboto" pitchFamily="2" charset="0"/>
                <a:ea typeface="Roboto" pitchFamily="2" charset="0"/>
                <a:cs typeface="+mn-cs"/>
              </a:rPr>
              <a:t> Deprem Tehlikesini Belirleyen Faktörler</a:t>
            </a:r>
            <a:endParaRPr lang="tr-TR" sz="900" kern="1200" dirty="0">
              <a:solidFill>
                <a:schemeClr val="tx1"/>
              </a:solidFill>
              <a:latin typeface="Roboto" pitchFamily="2" charset="0"/>
              <a:ea typeface="Roboto" pitchFamily="2" charset="0"/>
              <a:cs typeface="+mn-cs"/>
            </a:endParaRPr>
          </a:p>
          <a:p>
            <a:pPr lvl="0" algn="just">
              <a:spcAft>
                <a:spcPts val="300"/>
              </a:spcAft>
            </a:pPr>
            <a:r>
              <a:rPr lang="tr-TR" sz="900" b="1" i="1" kern="1200" dirty="0">
                <a:solidFill>
                  <a:schemeClr val="tx1"/>
                </a:solidFill>
                <a:latin typeface="Roboto" pitchFamily="2" charset="0"/>
                <a:ea typeface="Roboto" pitchFamily="2" charset="0"/>
                <a:cs typeface="+mn-cs"/>
              </a:rPr>
              <a:t>Sarsıntının Süresi: </a:t>
            </a:r>
            <a:r>
              <a:rPr lang="tr-TR" sz="900" i="1" kern="1200" dirty="0">
                <a:solidFill>
                  <a:schemeClr val="tx1"/>
                </a:solidFill>
                <a:latin typeface="Roboto" pitchFamily="2" charset="0"/>
                <a:ea typeface="Roboto" pitchFamily="2" charset="0"/>
                <a:cs typeface="+mn-cs"/>
              </a:rPr>
              <a:t>Büyük bir fayın kırılması daha uzun sürer. Yapıların sarsılma süresi uzadıkça, hasar da büyür. Sarsıntıların süresi genelde 10 ila 90 saniye arasındadır.</a:t>
            </a:r>
            <a:endParaRPr lang="tr-TR" sz="900" kern="1200" dirty="0">
              <a:solidFill>
                <a:schemeClr val="tx1"/>
              </a:solidFill>
              <a:latin typeface="Roboto" pitchFamily="2" charset="0"/>
              <a:ea typeface="Roboto" pitchFamily="2" charset="0"/>
              <a:cs typeface="+mn-cs"/>
            </a:endParaRPr>
          </a:p>
          <a:p>
            <a:pPr lvl="0" algn="just">
              <a:spcAft>
                <a:spcPts val="300"/>
              </a:spcAft>
            </a:pPr>
            <a:r>
              <a:rPr lang="tr-TR" sz="900" b="1" i="1" kern="1200" dirty="0">
                <a:solidFill>
                  <a:schemeClr val="tx1"/>
                </a:solidFill>
                <a:latin typeface="Roboto" pitchFamily="2" charset="0"/>
                <a:ea typeface="Roboto" pitchFamily="2" charset="0"/>
                <a:cs typeface="+mn-cs"/>
              </a:rPr>
              <a:t>Deprem Merkezinden Uzaklık: </a:t>
            </a:r>
            <a:r>
              <a:rPr lang="tr-TR" sz="900" i="1" kern="1200" dirty="0">
                <a:solidFill>
                  <a:schemeClr val="tx1"/>
                </a:solidFill>
                <a:latin typeface="Roboto" pitchFamily="2" charset="0"/>
                <a:ea typeface="Roboto" pitchFamily="2" charset="0"/>
                <a:cs typeface="+mn-cs"/>
              </a:rPr>
              <a:t>Merkezden uzaklaştıkça güç hızla azalır. İstanbul’da deprem Kocaeli’nden çok daha az hissedildi. Ancak Avcılar örneğinde 	olduğu gibi deprem dalgaları yer altında farklı yönlerde hareket ettikleri için deprem merkezinden uzak yerleri etkileyebilir.</a:t>
            </a:r>
            <a:endParaRPr lang="tr-TR" sz="900" kern="1200" dirty="0">
              <a:solidFill>
                <a:schemeClr val="tx1"/>
              </a:solidFill>
              <a:latin typeface="Roboto" pitchFamily="2" charset="0"/>
              <a:ea typeface="Roboto" pitchFamily="2" charset="0"/>
              <a:cs typeface="+mn-cs"/>
            </a:endParaRPr>
          </a:p>
          <a:p>
            <a:pPr lvl="0" algn="just">
              <a:spcAft>
                <a:spcPts val="300"/>
              </a:spcAft>
            </a:pPr>
            <a:r>
              <a:rPr lang="tr-TR" sz="900" b="1" i="1" kern="1200" dirty="0">
                <a:solidFill>
                  <a:schemeClr val="tx1"/>
                </a:solidFill>
                <a:latin typeface="Roboto" pitchFamily="2" charset="0"/>
                <a:ea typeface="Roboto" pitchFamily="2" charset="0"/>
                <a:cs typeface="+mn-cs"/>
              </a:rPr>
              <a:t>Zemin/Yerin Cinsi: </a:t>
            </a:r>
            <a:r>
              <a:rPr lang="tr-TR" sz="900" i="1" kern="1200" dirty="0">
                <a:solidFill>
                  <a:schemeClr val="tx1"/>
                </a:solidFill>
                <a:latin typeface="Roboto" pitchFamily="2" charset="0"/>
                <a:ea typeface="Roboto" pitchFamily="2" charset="0"/>
                <a:cs typeface="+mn-cs"/>
              </a:rPr>
              <a:t>Sarsıntılar yumuşak, dolgu ve ıslak zeminlerde artarlar. Yaşadığınız yerin zemin cinsi bölgenizin genel jeolojik özelliklerinden daha önemli olduğu için yapıların zemin </a:t>
            </a:r>
            <a:r>
              <a:rPr lang="tr-TR" sz="900" i="1" kern="1200" dirty="0" err="1">
                <a:solidFill>
                  <a:schemeClr val="tx1"/>
                </a:solidFill>
                <a:latin typeface="Roboto" pitchFamily="2" charset="0"/>
                <a:ea typeface="Roboto" pitchFamily="2" charset="0"/>
                <a:cs typeface="+mn-cs"/>
              </a:rPr>
              <a:t>zemin</a:t>
            </a:r>
            <a:r>
              <a:rPr lang="tr-TR" sz="900" i="1" kern="1200" dirty="0">
                <a:solidFill>
                  <a:schemeClr val="tx1"/>
                </a:solidFill>
                <a:latin typeface="Roboto" pitchFamily="2" charset="0"/>
                <a:ea typeface="Roboto" pitchFamily="2" charset="0"/>
                <a:cs typeface="+mn-cs"/>
              </a:rPr>
              <a:t> etüdüne uygun olarak tasarlanması ve inşa edilmesi önemlidir. Yeri oluşturan kayaçların cinsi ile ilgili yer araştırmaları kanalı ile depremin bina üzerindeki etkisi önceden tahmin edilebilir.</a:t>
            </a:r>
            <a:r>
              <a:rPr lang="tr-TR" sz="900" b="1" i="1" kern="1200" dirty="0">
                <a:solidFill>
                  <a:schemeClr val="tx1"/>
                </a:solidFill>
                <a:latin typeface="Roboto" pitchFamily="2" charset="0"/>
                <a:ea typeface="Roboto" pitchFamily="2" charset="0"/>
                <a:cs typeface="+mn-cs"/>
              </a:rPr>
              <a:t> </a:t>
            </a:r>
            <a:endParaRPr lang="tr-TR" sz="900" kern="1200" dirty="0">
              <a:solidFill>
                <a:schemeClr val="tx1"/>
              </a:solidFill>
              <a:latin typeface="Roboto" pitchFamily="2" charset="0"/>
              <a:ea typeface="Roboto" pitchFamily="2" charset="0"/>
              <a:cs typeface="+mn-cs"/>
            </a:endParaRPr>
          </a:p>
          <a:p>
            <a:pPr lvl="0" algn="just">
              <a:spcAft>
                <a:spcPts val="300"/>
              </a:spcAft>
            </a:pPr>
            <a:r>
              <a:rPr lang="tr-TR" sz="900" b="1" i="1" kern="1200" dirty="0">
                <a:solidFill>
                  <a:schemeClr val="tx1"/>
                </a:solidFill>
                <a:latin typeface="Roboto" pitchFamily="2" charset="0"/>
                <a:ea typeface="Roboto" pitchFamily="2" charset="0"/>
                <a:cs typeface="+mn-cs"/>
              </a:rPr>
              <a:t>Depremin Odak Derinliği: </a:t>
            </a:r>
            <a:r>
              <a:rPr lang="tr-TR" sz="900" i="1" kern="1200" dirty="0">
                <a:solidFill>
                  <a:schemeClr val="tx1"/>
                </a:solidFill>
                <a:latin typeface="Roboto" pitchFamily="2" charset="0"/>
                <a:ea typeface="Roboto" pitchFamily="2" charset="0"/>
                <a:cs typeface="+mn-cs"/>
              </a:rPr>
              <a:t>Depremler derinliklerine göre sığ, orta ve derin olarak sınıflandırılır. Depremden sonra açığa çıkan enerji sığ odaklı depremlerde derin odaklı depremlere göre daha hasar yapıcı sonuçlar doğurur. Türkiye’deki depremlerin çoğu sığ depremlerdir. Depremde enerjinin açığa çıktığı noktanın yeryüzünden en kısa uzaklığı depremin odak derinliği olarak adlandırılır. </a:t>
            </a:r>
            <a:endParaRPr lang="tr-TR" sz="900" b="1" i="1" u="sng" kern="1200" dirty="0">
              <a:solidFill>
                <a:schemeClr val="tx1"/>
              </a:solidFill>
              <a:latin typeface="Roboto" pitchFamily="2" charset="0"/>
              <a:ea typeface="Roboto" pitchFamily="2" charset="0"/>
              <a:cs typeface="+mn-cs"/>
            </a:endParaRPr>
          </a:p>
          <a:p>
            <a:pPr marL="0" marR="0" lvl="0" indent="0" algn="just" defTabSz="914400" rtl="0" eaLnBrk="1" fontAlgn="auto" latinLnBrk="0" hangingPunct="1">
              <a:lnSpc>
                <a:spcPct val="100000"/>
              </a:lnSpc>
              <a:spcAft>
                <a:spcPts val="300"/>
              </a:spcAft>
              <a:buClrTx/>
              <a:buSzTx/>
              <a:buFontTx/>
              <a:buNone/>
              <a:tabLst/>
              <a:defRPr/>
            </a:pPr>
            <a:endParaRPr lang="tr-TR" sz="900" b="1" i="1" u="sng" kern="1200" dirty="0">
              <a:solidFill>
                <a:schemeClr val="tx1"/>
              </a:solidFill>
              <a:latin typeface="Roboto" pitchFamily="2" charset="0"/>
              <a:ea typeface="Roboto" pitchFamily="2" charset="0"/>
              <a:cs typeface="+mn-cs"/>
            </a:endParaRPr>
          </a:p>
          <a:p>
            <a:pPr marL="0" marR="0" lvl="0" indent="0" algn="just" defTabSz="914400" rtl="0" eaLnBrk="1" fontAlgn="auto" latinLnBrk="0" hangingPunct="1">
              <a:lnSpc>
                <a:spcPct val="100000"/>
              </a:lnSpc>
              <a:spcAft>
                <a:spcPts val="300"/>
              </a:spcAft>
              <a:buClrTx/>
              <a:buSzTx/>
              <a:buFontTx/>
              <a:buNone/>
              <a:tabLst/>
              <a:defRPr/>
            </a:pPr>
            <a:r>
              <a:rPr lang="tr-TR" sz="900" b="1" i="1" u="sng" kern="1200" dirty="0">
                <a:solidFill>
                  <a:schemeClr val="tx1"/>
                </a:solidFill>
                <a:latin typeface="Roboto" pitchFamily="2" charset="0"/>
                <a:ea typeface="Roboto" pitchFamily="2" charset="0"/>
                <a:cs typeface="+mn-cs"/>
              </a:rPr>
              <a:t>Bilgi Notu 5:</a:t>
            </a:r>
            <a:r>
              <a:rPr lang="tr-TR" sz="900" b="1" i="1" kern="1200" dirty="0">
                <a:solidFill>
                  <a:schemeClr val="tx1"/>
                </a:solidFill>
                <a:latin typeface="Roboto" pitchFamily="2" charset="0"/>
                <a:ea typeface="Roboto" pitchFamily="2" charset="0"/>
                <a:cs typeface="+mn-cs"/>
              </a:rPr>
              <a:t> </a:t>
            </a:r>
            <a:r>
              <a:rPr lang="tr-TR" sz="900" b="1" i="1" u="none" kern="1200" dirty="0">
                <a:solidFill>
                  <a:schemeClr val="tx1"/>
                </a:solidFill>
                <a:latin typeface="Roboto" pitchFamily="2" charset="0"/>
                <a:ea typeface="Roboto" pitchFamily="2" charset="0"/>
                <a:cs typeface="+mn-cs"/>
              </a:rPr>
              <a:t>Deprem konusunda en çok merak edilenler:</a:t>
            </a:r>
            <a:endParaRPr lang="tr-TR" sz="900" u="none" kern="1200" dirty="0">
              <a:solidFill>
                <a:schemeClr val="tx1"/>
              </a:solidFill>
              <a:latin typeface="Roboto" pitchFamily="2" charset="0"/>
              <a:ea typeface="Roboto" pitchFamily="2" charset="0"/>
              <a:cs typeface="+mn-cs"/>
            </a:endParaRPr>
          </a:p>
          <a:p>
            <a:pPr lvl="0" algn="just">
              <a:spcAft>
                <a:spcPts val="300"/>
              </a:spcAft>
            </a:pPr>
            <a:r>
              <a:rPr lang="tr-TR" sz="900" b="1" i="1" kern="1200" dirty="0">
                <a:solidFill>
                  <a:schemeClr val="tx1"/>
                </a:solidFill>
                <a:latin typeface="Roboto" pitchFamily="2" charset="0"/>
                <a:ea typeface="Roboto" pitchFamily="2" charset="0"/>
                <a:cs typeface="+mn-cs"/>
              </a:rPr>
              <a:t>“Deprem önceden tahmin edilebilir mi?”</a:t>
            </a:r>
            <a:r>
              <a:rPr lang="tr-TR" sz="900" i="1" kern="1200" dirty="0">
                <a:solidFill>
                  <a:schemeClr val="tx1"/>
                </a:solidFill>
                <a:latin typeface="Roboto" pitchFamily="2" charset="0"/>
                <a:ea typeface="Roboto" pitchFamily="2" charset="0"/>
                <a:cs typeface="+mn-cs"/>
              </a:rPr>
              <a:t> </a:t>
            </a:r>
            <a:endParaRPr lang="tr-TR" sz="900" kern="1200" dirty="0">
              <a:solidFill>
                <a:schemeClr val="tx1"/>
              </a:solidFill>
              <a:latin typeface="Roboto" pitchFamily="2" charset="0"/>
              <a:ea typeface="Roboto" pitchFamily="2" charset="0"/>
              <a:cs typeface="+mn-cs"/>
            </a:endParaRPr>
          </a:p>
          <a:p>
            <a:pPr algn="just">
              <a:spcAft>
                <a:spcPts val="300"/>
              </a:spcAft>
            </a:pPr>
            <a:r>
              <a:rPr lang="tr-TR" sz="900" i="1" kern="1200" dirty="0">
                <a:solidFill>
                  <a:schemeClr val="tx1"/>
                </a:solidFill>
                <a:latin typeface="Roboto" pitchFamily="2" charset="0"/>
                <a:ea typeface="Roboto" pitchFamily="2" charset="0"/>
                <a:cs typeface="+mn-cs"/>
              </a:rPr>
              <a:t>Bugün için bilim, depremin nerede ve ne büyüklükte olacağının cevabını verebiliyor ama ne zaman olacağını söyleyemiyor. Bu nedenle sadece; bir olasılıktan söz edilebilir, kesin tarih verilemez. Depremden korunmanın yolu depremi önceden tahmin etmek değil, deprem öncesi alınacak önlemler ve deprem sırasında ve sonrasında yapılacak doğru davranışları öğrenmekle mümkündür.</a:t>
            </a:r>
            <a:endParaRPr lang="tr-TR" sz="900" kern="1200" dirty="0">
              <a:solidFill>
                <a:schemeClr val="tx1"/>
              </a:solidFill>
              <a:latin typeface="Roboto" pitchFamily="2" charset="0"/>
              <a:ea typeface="Roboto" pitchFamily="2" charset="0"/>
              <a:cs typeface="+mn-cs"/>
            </a:endParaRPr>
          </a:p>
          <a:p>
            <a:pPr lvl="0" algn="just">
              <a:spcAft>
                <a:spcPts val="300"/>
              </a:spcAft>
            </a:pPr>
            <a:r>
              <a:rPr lang="tr-TR" sz="900" b="1" i="1" kern="1200" dirty="0">
                <a:solidFill>
                  <a:schemeClr val="tx1"/>
                </a:solidFill>
                <a:latin typeface="Roboto" pitchFamily="2" charset="0"/>
                <a:ea typeface="Roboto" pitchFamily="2" charset="0"/>
                <a:cs typeface="+mn-cs"/>
              </a:rPr>
              <a:t>“Erken Uyarı ne demektir?”</a:t>
            </a:r>
            <a:r>
              <a:rPr lang="tr-TR" sz="900" i="1" kern="1200" dirty="0">
                <a:solidFill>
                  <a:schemeClr val="tx1"/>
                </a:solidFill>
                <a:latin typeface="Roboto" pitchFamily="2" charset="0"/>
                <a:ea typeface="Roboto" pitchFamily="2" charset="0"/>
                <a:cs typeface="+mn-cs"/>
              </a:rPr>
              <a:t> </a:t>
            </a:r>
            <a:endParaRPr lang="tr-TR" sz="900" kern="1200" dirty="0">
              <a:solidFill>
                <a:schemeClr val="tx1"/>
              </a:solidFill>
              <a:latin typeface="Roboto" pitchFamily="2" charset="0"/>
              <a:ea typeface="Roboto" pitchFamily="2" charset="0"/>
              <a:cs typeface="+mn-cs"/>
            </a:endParaRPr>
          </a:p>
          <a:p>
            <a:pPr algn="just">
              <a:spcAft>
                <a:spcPts val="300"/>
              </a:spcAft>
            </a:pPr>
            <a:r>
              <a:rPr lang="tr-TR" sz="900" i="1" kern="1200" dirty="0">
                <a:solidFill>
                  <a:schemeClr val="tx1"/>
                </a:solidFill>
                <a:latin typeface="Roboto" pitchFamily="2" charset="0"/>
                <a:ea typeface="Roboto" pitchFamily="2" charset="0"/>
                <a:cs typeface="+mn-cs"/>
              </a:rPr>
              <a:t>Bir büyük depremden iki büyük dalga yayılmaktadır. Birincisi P Dalgası ikincisi ise S </a:t>
            </a:r>
            <a:r>
              <a:rPr lang="tr-TR" sz="900" i="1" kern="1200" dirty="0" err="1">
                <a:solidFill>
                  <a:schemeClr val="tx1"/>
                </a:solidFill>
                <a:latin typeface="Roboto" pitchFamily="2" charset="0"/>
                <a:ea typeface="Roboto" pitchFamily="2" charset="0"/>
                <a:cs typeface="+mn-cs"/>
              </a:rPr>
              <a:t>Dalgası’dır</a:t>
            </a:r>
            <a:r>
              <a:rPr lang="tr-TR" sz="900" i="1" kern="1200" dirty="0">
                <a:solidFill>
                  <a:schemeClr val="tx1"/>
                </a:solidFill>
                <a:latin typeface="Roboto" pitchFamily="2" charset="0"/>
                <a:ea typeface="Roboto" pitchFamily="2" charset="0"/>
                <a:cs typeface="+mn-cs"/>
              </a:rPr>
              <a:t>. Esas yıkıcı olan ikinci dalga yani “S </a:t>
            </a:r>
            <a:r>
              <a:rPr lang="tr-TR" sz="900" i="1" kern="1200" dirty="0" err="1">
                <a:solidFill>
                  <a:schemeClr val="tx1"/>
                </a:solidFill>
                <a:latin typeface="Roboto" pitchFamily="2" charset="0"/>
                <a:ea typeface="Roboto" pitchFamily="2" charset="0"/>
                <a:cs typeface="+mn-cs"/>
              </a:rPr>
              <a:t>Dalgası”dır</a:t>
            </a:r>
            <a:r>
              <a:rPr lang="tr-TR" sz="900" i="1" kern="1200" dirty="0">
                <a:solidFill>
                  <a:schemeClr val="tx1"/>
                </a:solidFill>
                <a:latin typeface="Roboto" pitchFamily="2" charset="0"/>
                <a:ea typeface="Roboto" pitchFamily="2" charset="0"/>
                <a:cs typeface="+mn-cs"/>
              </a:rPr>
              <a:t>. Birinci dalga olan “P Dalgası” kayıt sistemine geldiği zaman bunun anlamı “yıkıcı olan ikinci dalga” yani “S Dalgası” geliyor demektir. Marmara’da beklenen olası depremde birinci dalga ile ikinci dalga arasında  2 veya 3 saniyelik bir zaman olacak bu da bize sadece yüksek gerilim - doğalgaz hatlarının, metroların, vb. kapatılması için imkan verecektir.   </a:t>
            </a:r>
            <a:endParaRPr lang="tr-TR" sz="1000" dirty="0">
              <a:latin typeface="Roboto" pitchFamily="2" charset="0"/>
              <a:ea typeface="Roboto" pitchFamily="2" charset="0"/>
            </a:endParaRPr>
          </a:p>
          <a:p>
            <a:pPr algn="just"/>
            <a:endParaRPr lang="tr-TR" sz="1000" dirty="0">
              <a:latin typeface="Roboto" pitchFamily="2" charset="0"/>
              <a:ea typeface="Roboto" pitchFamily="2" charset="0"/>
            </a:endParaRPr>
          </a:p>
        </p:txBody>
      </p:sp>
      <p:sp>
        <p:nvSpPr>
          <p:cNvPr id="4" name="Slayt Numarası Yer Tutucusu 3"/>
          <p:cNvSpPr>
            <a:spLocks noGrp="1"/>
          </p:cNvSpPr>
          <p:nvPr>
            <p:ph type="sldNum" sz="quarter" idx="5"/>
          </p:nvPr>
        </p:nvSpPr>
        <p:spPr/>
        <p:txBody>
          <a:bodyPr/>
          <a:lstStyle/>
          <a:p>
            <a:fld id="{4998BAFA-7B26-44C2-9B69-5F7639683827}" type="slidenum">
              <a:rPr lang="tr-TR" smtClean="0"/>
              <a:t>6</a:t>
            </a:fld>
            <a:endParaRPr lang="tr-TR"/>
          </a:p>
        </p:txBody>
      </p:sp>
    </p:spTree>
    <p:extLst>
      <p:ext uri="{BB962C8B-B14F-4D97-AF65-F5344CB8AC3E}">
        <p14:creationId xmlns:p14="http://schemas.microsoft.com/office/powerpoint/2010/main" val="369208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eaLnBrk="1" hangingPunct="1">
              <a:lnSpc>
                <a:spcPct val="90000"/>
              </a:lnSpc>
              <a:spcBef>
                <a:spcPct val="0"/>
              </a:spcBef>
            </a:pPr>
            <a:r>
              <a:rPr lang="tr-TR" altLang="tr-TR" sz="1000" b="1" dirty="0">
                <a:latin typeface="Roboto" pitchFamily="2" charset="0"/>
                <a:ea typeface="Roboto" pitchFamily="2" charset="0"/>
              </a:rPr>
              <a:t>Önerilen Süre: 1 dk.</a:t>
            </a:r>
          </a:p>
          <a:p>
            <a:pPr marL="0" marR="0" lvl="0" indent="0" algn="just" defTabSz="914400" rtl="0" eaLnBrk="1" fontAlgn="auto" latinLnBrk="0" hangingPunct="1">
              <a:lnSpc>
                <a:spcPct val="100000"/>
              </a:lnSpc>
              <a:spcBef>
                <a:spcPct val="0"/>
              </a:spcBef>
              <a:spcAft>
                <a:spcPts val="600"/>
              </a:spcAft>
              <a:buClrTx/>
              <a:buSzTx/>
              <a:buFontTx/>
              <a:buNone/>
              <a:tabLst/>
              <a:defRPr/>
            </a:pPr>
            <a:r>
              <a:rPr lang="tr-TR" altLang="tr-TR" sz="1000" b="1" i="1" dirty="0">
                <a:latin typeface="Roboto" pitchFamily="2" charset="0"/>
                <a:ea typeface="Roboto" pitchFamily="2" charset="0"/>
              </a:rPr>
              <a:t>Slayt animasyonu otomatik başlar, sessizdir.</a:t>
            </a:r>
            <a:endParaRPr lang="tr-TR" altLang="tr-TR" sz="1000" i="1" dirty="0">
              <a:latin typeface="Roboto" pitchFamily="2" charset="0"/>
              <a:ea typeface="Roboto" pitchFamily="2" charset="0"/>
            </a:endParaRPr>
          </a:p>
          <a:p>
            <a:pPr algn="just" eaLnBrk="1" hangingPunct="1">
              <a:spcBef>
                <a:spcPct val="0"/>
              </a:spcBef>
            </a:pPr>
            <a:endParaRPr lang="tr-TR" altLang="tr-TR" sz="1000" dirty="0">
              <a:latin typeface="Roboto" pitchFamily="2" charset="0"/>
              <a:ea typeface="Roboto" pitchFamily="2" charset="0"/>
            </a:endParaRPr>
          </a:p>
          <a:p>
            <a:pPr marL="0" marR="0" lvl="0" indent="0" algn="just" defTabSz="914400" rtl="0" eaLnBrk="1" fontAlgn="auto" latinLnBrk="0" hangingPunct="1">
              <a:lnSpc>
                <a:spcPct val="100000"/>
              </a:lnSpc>
              <a:spcBef>
                <a:spcPct val="0"/>
              </a:spcBef>
              <a:spcAft>
                <a:spcPts val="600"/>
              </a:spcAft>
              <a:buClrTx/>
              <a:buSzTx/>
              <a:buFontTx/>
              <a:buNone/>
              <a:tabLst/>
              <a:defRPr/>
            </a:pPr>
            <a:r>
              <a:rPr lang="tr-TR" sz="1000" kern="1200" dirty="0">
                <a:solidFill>
                  <a:schemeClr val="tx1"/>
                </a:solidFill>
                <a:latin typeface="Roboto" pitchFamily="2" charset="0"/>
                <a:ea typeface="Roboto" pitchFamily="2" charset="0"/>
                <a:cs typeface="+mn-cs"/>
              </a:rPr>
              <a:t>Marmara Bölgesi ve İstanbul’da afete dönüşebilecek tehlikelere baktığımızda, ülkemizdeki benzer tablo karşımıza çıkmaktadır. </a:t>
            </a:r>
            <a:r>
              <a:rPr lang="tr-TR" sz="1000" b="1" kern="1200" dirty="0">
                <a:solidFill>
                  <a:schemeClr val="tx1"/>
                </a:solidFill>
                <a:latin typeface="Roboto" pitchFamily="2" charset="0"/>
                <a:ea typeface="Roboto" pitchFamily="2" charset="0"/>
                <a:cs typeface="+mn-cs"/>
              </a:rPr>
              <a:t> </a:t>
            </a:r>
            <a:r>
              <a:rPr lang="tr-TR" sz="1000" kern="1200" dirty="0">
                <a:solidFill>
                  <a:schemeClr val="tx1"/>
                </a:solidFill>
                <a:latin typeface="Roboto" pitchFamily="2" charset="0"/>
                <a:ea typeface="Roboto" pitchFamily="2" charset="0"/>
                <a:cs typeface="+mn-cs"/>
              </a:rPr>
              <a:t>Marmara Bölgesi ve </a:t>
            </a:r>
            <a:r>
              <a:rPr lang="tr-TR" sz="1000" b="0" i="0" kern="1200" dirty="0">
                <a:solidFill>
                  <a:schemeClr val="tx1"/>
                </a:solidFill>
                <a:latin typeface="Roboto" pitchFamily="2" charset="0"/>
                <a:ea typeface="Roboto" pitchFamily="2" charset="0"/>
                <a:cs typeface="+mn-cs"/>
              </a:rPr>
              <a:t>İstanbul’da d</a:t>
            </a:r>
            <a:r>
              <a:rPr lang="tr-TR" sz="1000" kern="1200" dirty="0">
                <a:solidFill>
                  <a:schemeClr val="tx1"/>
                </a:solidFill>
                <a:latin typeface="Roboto" pitchFamily="2" charset="0"/>
                <a:ea typeface="Roboto" pitchFamily="2" charset="0"/>
                <a:cs typeface="+mn-cs"/>
              </a:rPr>
              <a:t>eprem</a:t>
            </a:r>
            <a:r>
              <a:rPr lang="tr-TR" sz="1000" kern="1200" baseline="0" dirty="0">
                <a:solidFill>
                  <a:schemeClr val="tx1"/>
                </a:solidFill>
                <a:latin typeface="Roboto" pitchFamily="2" charset="0"/>
                <a:ea typeface="Roboto" pitchFamily="2" charset="0"/>
                <a:cs typeface="+mn-cs"/>
              </a:rPr>
              <a:t>, </a:t>
            </a:r>
            <a:r>
              <a:rPr lang="tr-TR" sz="1000" kern="1200" dirty="0">
                <a:solidFill>
                  <a:schemeClr val="tx1"/>
                </a:solidFill>
                <a:latin typeface="Roboto" pitchFamily="2" charset="0"/>
                <a:ea typeface="Roboto" pitchFamily="2" charset="0"/>
                <a:cs typeface="+mn-cs"/>
              </a:rPr>
              <a:t>sel, heyelan, </a:t>
            </a:r>
            <a:r>
              <a:rPr lang="tr-TR" sz="1000" kern="1200" dirty="0" err="1">
                <a:solidFill>
                  <a:schemeClr val="tx1"/>
                </a:solidFill>
                <a:latin typeface="Roboto" pitchFamily="2" charset="0"/>
                <a:ea typeface="Roboto" pitchFamily="2" charset="0"/>
                <a:cs typeface="+mn-cs"/>
              </a:rPr>
              <a:t>tsunami</a:t>
            </a:r>
            <a:r>
              <a:rPr lang="tr-TR" sz="1000" kern="1200" dirty="0">
                <a:solidFill>
                  <a:schemeClr val="tx1"/>
                </a:solidFill>
                <a:latin typeface="Roboto" pitchFamily="2" charset="0"/>
                <a:ea typeface="Roboto" pitchFamily="2" charset="0"/>
                <a:cs typeface="+mn-cs"/>
              </a:rPr>
              <a:t>,</a:t>
            </a:r>
            <a:r>
              <a:rPr lang="tr-TR" sz="1000" kern="1200" baseline="0" dirty="0">
                <a:solidFill>
                  <a:schemeClr val="tx1"/>
                </a:solidFill>
                <a:latin typeface="Roboto" pitchFamily="2" charset="0"/>
                <a:ea typeface="Roboto" pitchFamily="2" charset="0"/>
                <a:cs typeface="+mn-cs"/>
              </a:rPr>
              <a:t> yangın ve teknolojik kazalar gibi tehlikeler görülmektedir. Bu tehlikelerin başında deprem tehlikesi gelmektedir. </a:t>
            </a:r>
            <a:endParaRPr lang="tr-TR" sz="1000" kern="1200" dirty="0">
              <a:solidFill>
                <a:schemeClr val="tx1"/>
              </a:solidFill>
              <a:latin typeface="Roboto" pitchFamily="2" charset="0"/>
              <a:ea typeface="Roboto" pitchFamily="2" charset="0"/>
              <a:cs typeface="+mn-cs"/>
            </a:endParaRPr>
          </a:p>
          <a:p>
            <a:pPr marL="0" marR="0" lvl="0" indent="0" algn="just" defTabSz="914400" rtl="0" eaLnBrk="1" fontAlgn="auto" latinLnBrk="0" hangingPunct="1">
              <a:lnSpc>
                <a:spcPct val="100000"/>
              </a:lnSpc>
              <a:spcBef>
                <a:spcPct val="0"/>
              </a:spcBef>
              <a:spcAft>
                <a:spcPts val="600"/>
              </a:spcAft>
              <a:buClrTx/>
              <a:buSzTx/>
              <a:buFontTx/>
              <a:buNone/>
              <a:tabLst/>
              <a:defRPr/>
            </a:pPr>
            <a:r>
              <a:rPr lang="tr-TR" sz="1000" kern="1200" dirty="0">
                <a:solidFill>
                  <a:schemeClr val="tx1"/>
                </a:solidFill>
                <a:latin typeface="Roboto" pitchFamily="2" charset="0"/>
                <a:ea typeface="Roboto" pitchFamily="2" charset="0"/>
                <a:cs typeface="+mn-cs"/>
              </a:rPr>
              <a:t>Türkiye genelinden Marmara Bölgesi’ne ve İstanbul’a geldiğimizde ise yüksek sismik risk içeren bir coğrafyada bulunmakta olduğumuzu görmekteyiz.</a:t>
            </a:r>
            <a:r>
              <a:rPr lang="tr-TR" sz="1000" kern="1200" baseline="0" dirty="0">
                <a:solidFill>
                  <a:schemeClr val="tx1"/>
                </a:solidFill>
                <a:latin typeface="Roboto" pitchFamily="2" charset="0"/>
                <a:ea typeface="Roboto" pitchFamily="2" charset="0"/>
                <a:cs typeface="+mn-cs"/>
              </a:rPr>
              <a:t> Tarihi kaynakların araştırılması sonucunda, bölgede MS 400 yılından sonra meydana gelmiş büyüklüğü 6,8 olan 42 deprem tespit edilmiştir. İstanbul halkı, bir çok küçük sarsıntının dışında 447, 542, 1296, 1509, 1719, 1766, 1894, 1912, 1935, 1963 ve 1999 yıllarında meydana gelen depremlerle korku dolu anlar yaşamıştır.  </a:t>
            </a:r>
            <a:r>
              <a:rPr lang="tr-TR" sz="1000" kern="1200" dirty="0">
                <a:solidFill>
                  <a:schemeClr val="tx1"/>
                </a:solidFill>
                <a:latin typeface="Roboto" pitchFamily="2" charset="0"/>
                <a:ea typeface="Roboto" pitchFamily="2" charset="0"/>
                <a:cs typeface="+mn-cs"/>
              </a:rPr>
              <a:t>Geçmişten günümüze kadar olan depremler ve bu depremler sonucu meydana gelen kayıplar, İstanbul’un depreme karşı güvenli hale getirilmesi için planlama çalışmaları yapma gerekliliğini ortaya çıkarmıştır. </a:t>
            </a:r>
          </a:p>
          <a:p>
            <a:pPr marL="0" marR="0" lvl="0" indent="0" algn="just" defTabSz="914400" rtl="0" eaLnBrk="1" fontAlgn="auto" latinLnBrk="0" hangingPunct="1">
              <a:lnSpc>
                <a:spcPct val="100000"/>
              </a:lnSpc>
              <a:spcBef>
                <a:spcPct val="0"/>
              </a:spcBef>
              <a:spcAft>
                <a:spcPts val="0"/>
              </a:spcAft>
              <a:buClrTx/>
              <a:buSzTx/>
              <a:buFontTx/>
              <a:buNone/>
              <a:tabLst/>
              <a:defRPr/>
            </a:pPr>
            <a:endParaRPr lang="tr-TR" sz="1000" kern="1200" dirty="0">
              <a:solidFill>
                <a:schemeClr val="tx1"/>
              </a:solidFill>
              <a:latin typeface="Roboto" pitchFamily="2" charset="0"/>
              <a:ea typeface="Roboto" pitchFamily="2" charset="0"/>
              <a:cs typeface="+mn-cs"/>
            </a:endParaRPr>
          </a:p>
          <a:p>
            <a:pPr algn="just" eaLnBrk="1" hangingPunct="1">
              <a:lnSpc>
                <a:spcPct val="90000"/>
              </a:lnSpc>
              <a:spcBef>
                <a:spcPct val="0"/>
              </a:spcBef>
            </a:pPr>
            <a:r>
              <a:rPr lang="tr-TR" altLang="tr-TR" sz="1000" b="1" dirty="0">
                <a:solidFill>
                  <a:srgbClr val="44546A"/>
                </a:solidFill>
                <a:latin typeface="Roboto" pitchFamily="2" charset="0"/>
                <a:ea typeface="Roboto" pitchFamily="2" charset="0"/>
              </a:rPr>
              <a:t>Eğitmen Notu: </a:t>
            </a:r>
            <a:r>
              <a:rPr lang="tr-TR" altLang="tr-TR" sz="1000" b="0" dirty="0">
                <a:solidFill>
                  <a:srgbClr val="44546A"/>
                </a:solidFill>
                <a:latin typeface="Roboto" pitchFamily="2" charset="0"/>
                <a:ea typeface="Roboto" pitchFamily="2" charset="0"/>
              </a:rPr>
              <a:t>Bulunulan yerin, diğer tehlike değerlerinin e-devletten öğrenilmesi için AFAD Başkanlık bünyesinde çalışmalar hızla devam etmektedir.</a:t>
            </a:r>
            <a:r>
              <a:rPr lang="tr-TR" altLang="tr-TR" sz="1000" dirty="0">
                <a:solidFill>
                  <a:srgbClr val="44546A"/>
                </a:solidFill>
                <a:latin typeface="Roboto" pitchFamily="2" charset="0"/>
                <a:ea typeface="Roboto" pitchFamily="2" charset="0"/>
              </a:rPr>
              <a:t> Eğitmen, eğitim  öncesinde o ilinin tehlike bilgilerine ulaşmalı ve bu bilgiyi katılımcılar ile paylaşmalıdır. İl AFAD tarafından bu bilgi kendisi ile paylaşılacaktır.</a:t>
            </a:r>
          </a:p>
          <a:p>
            <a:pPr algn="just" eaLnBrk="1" hangingPunct="1">
              <a:lnSpc>
                <a:spcPct val="90000"/>
              </a:lnSpc>
              <a:spcBef>
                <a:spcPct val="0"/>
              </a:spcBef>
            </a:pPr>
            <a:endParaRPr lang="tr-TR" altLang="tr-TR" sz="1000" dirty="0">
              <a:latin typeface="Roboto" pitchFamily="2" charset="0"/>
              <a:ea typeface="Roboto" pitchFamily="2" charset="0"/>
            </a:endParaRPr>
          </a:p>
          <a:p>
            <a:pPr marL="0" marR="0" lvl="0" indent="0" algn="just" defTabSz="914400" rtl="0" eaLnBrk="1" fontAlgn="auto" latinLnBrk="0" hangingPunct="1">
              <a:lnSpc>
                <a:spcPct val="90000"/>
              </a:lnSpc>
              <a:spcBef>
                <a:spcPct val="0"/>
              </a:spcBef>
              <a:spcAft>
                <a:spcPts val="0"/>
              </a:spcAft>
              <a:buClrTx/>
              <a:buSzTx/>
              <a:buFontTx/>
              <a:buNone/>
              <a:tabLst/>
              <a:defRPr/>
            </a:pPr>
            <a:endParaRPr lang="tr-TR" sz="900" b="1" i="1" u="sng" kern="1200" dirty="0">
              <a:solidFill>
                <a:schemeClr val="tx1"/>
              </a:solidFill>
              <a:latin typeface="Roboto" pitchFamily="2" charset="0"/>
              <a:ea typeface="Roboto" pitchFamily="2" charset="0"/>
              <a:cs typeface="+mn-cs"/>
            </a:endParaRPr>
          </a:p>
          <a:p>
            <a:pPr marL="0" marR="0" lvl="0" indent="0" algn="just" defTabSz="914400" rtl="0" eaLnBrk="1" fontAlgn="auto" latinLnBrk="0" hangingPunct="1">
              <a:lnSpc>
                <a:spcPct val="90000"/>
              </a:lnSpc>
              <a:spcAft>
                <a:spcPts val="300"/>
              </a:spcAft>
              <a:buClrTx/>
              <a:buSzTx/>
              <a:buFontTx/>
              <a:buNone/>
              <a:tabLst/>
              <a:defRPr/>
            </a:pPr>
            <a:r>
              <a:rPr lang="tr-TR" sz="900" b="1" i="1" u="sng" kern="1200" dirty="0">
                <a:solidFill>
                  <a:schemeClr val="tx1"/>
                </a:solidFill>
                <a:latin typeface="Roboto" pitchFamily="2" charset="0"/>
                <a:ea typeface="Roboto" pitchFamily="2" charset="0"/>
                <a:cs typeface="+mn-cs"/>
              </a:rPr>
              <a:t>Bilgi Notu 1: </a:t>
            </a:r>
          </a:p>
          <a:p>
            <a:pPr algn="just" eaLnBrk="1" fontAlgn="auto" hangingPunct="1">
              <a:spcAft>
                <a:spcPts val="300"/>
              </a:spcAft>
              <a:defRPr/>
            </a:pPr>
            <a:r>
              <a:rPr lang="tr-TR" sz="900" b="1" i="1" dirty="0">
                <a:latin typeface="Roboto" pitchFamily="2" charset="0"/>
                <a:ea typeface="Roboto" pitchFamily="2" charset="0"/>
                <a:cs typeface="+mn-cs"/>
              </a:rPr>
              <a:t>İlimiz; </a:t>
            </a:r>
            <a:r>
              <a:rPr lang="tr-TR" sz="900" i="1" dirty="0">
                <a:latin typeface="Roboto" pitchFamily="2" charset="0"/>
                <a:ea typeface="Roboto" pitchFamily="2" charset="0"/>
                <a:cs typeface="+mn-cs"/>
              </a:rPr>
              <a:t>Yaşadığımız ilin maruz kaldığı doğal, teknolojik ve insan kaynaklı tehlikeler ve bunların oluşturması muhtemel risklerin neler olduğu güncel olarak takip edilmelidir. </a:t>
            </a:r>
          </a:p>
          <a:p>
            <a:pPr algn="just" eaLnBrk="1" fontAlgn="auto" hangingPunct="1">
              <a:spcAft>
                <a:spcPts val="300"/>
              </a:spcAft>
              <a:defRPr/>
            </a:pPr>
            <a:r>
              <a:rPr lang="tr-TR" sz="900" b="1" i="1" dirty="0">
                <a:latin typeface="Roboto" pitchFamily="2" charset="0"/>
                <a:ea typeface="Roboto" pitchFamily="2" charset="0"/>
                <a:cs typeface="+mn-cs"/>
              </a:rPr>
              <a:t>İlçemiz ve Mahallemiz; </a:t>
            </a:r>
            <a:r>
              <a:rPr lang="tr-TR" sz="900" i="1" dirty="0">
                <a:latin typeface="Roboto" pitchFamily="2" charset="0"/>
                <a:ea typeface="Roboto" pitchFamily="2" charset="0"/>
                <a:cs typeface="+mn-cs"/>
              </a:rPr>
              <a:t>Yaşadığımız çevredeki konut alanları, çalışma alanları, sosyal yaşam alanları ve yeşil alanlar, ulaşım-altyapı sistemlerindeki uygulamalar ile bunların kullanım biçimleri, yer seçimleri, yapı ve nüfus yoğunlukları, afetlere karşı dayanımları gibi unsurlar yaşam alanlarına bağlı riskleri oluşturur. Yaşam çevremizdeki söz konusu riskler ve bu riskleri artıran unsurlar afetlere karşı zarar görebilirliği ve buna bağlı can ve mal kayıplarını artırmaktadır. </a:t>
            </a:r>
          </a:p>
          <a:p>
            <a:pPr algn="just" eaLnBrk="1" fontAlgn="auto" hangingPunct="1">
              <a:spcAft>
                <a:spcPts val="300"/>
              </a:spcAft>
              <a:defRPr/>
            </a:pPr>
            <a:r>
              <a:rPr lang="tr-TR" sz="900" b="1" i="1" dirty="0">
                <a:latin typeface="Roboto" pitchFamily="2" charset="0"/>
                <a:ea typeface="Roboto" pitchFamily="2" charset="0"/>
                <a:cs typeface="+mn-cs"/>
              </a:rPr>
              <a:t>Binalarımızda; </a:t>
            </a:r>
            <a:r>
              <a:rPr lang="tr-TR" sz="900" i="1" dirty="0">
                <a:latin typeface="Roboto" pitchFamily="2" charset="0"/>
                <a:ea typeface="Roboto" pitchFamily="2" charset="0"/>
                <a:cs typeface="+mn-cs"/>
              </a:rPr>
              <a:t>içinde yaşadığımız yapıları taşıyan sistemlerinin ve binalar içine yerleştirdiğimiz pek çok nesne yanında iş yerlerinde, imalathanelerde ve depo alanlarında kullanılan pek çok cihaz ve eşyanın afetler sırasında insan hayatı için oluşturacağı riskler dikkate alınmalıdır. </a:t>
            </a:r>
            <a:endParaRPr lang="tr-TR" sz="900" dirty="0">
              <a:latin typeface="Roboto" pitchFamily="2" charset="0"/>
              <a:ea typeface="Roboto" pitchFamily="2" charset="0"/>
              <a:cs typeface="+mn-cs"/>
            </a:endParaRPr>
          </a:p>
          <a:p>
            <a:pPr marL="0" marR="0" lvl="0" indent="0" algn="just" defTabSz="914400" rtl="0" eaLnBrk="1" fontAlgn="auto" latinLnBrk="0" hangingPunct="1">
              <a:lnSpc>
                <a:spcPct val="100000"/>
              </a:lnSpc>
              <a:spcAft>
                <a:spcPts val="300"/>
              </a:spcAft>
              <a:buClrTx/>
              <a:buSzTx/>
              <a:buFontTx/>
              <a:buNone/>
              <a:tabLst/>
              <a:defRPr/>
            </a:pPr>
            <a:endParaRPr lang="tr-TR" sz="900" b="1" i="1" u="sng" kern="1200" dirty="0">
              <a:solidFill>
                <a:schemeClr val="tx1"/>
              </a:solidFill>
              <a:latin typeface="Roboto" pitchFamily="2" charset="0"/>
              <a:ea typeface="Roboto" pitchFamily="2" charset="0"/>
              <a:cs typeface="+mn-cs"/>
            </a:endParaRPr>
          </a:p>
          <a:p>
            <a:pPr marL="0" marR="0" lvl="0" indent="0" algn="just" defTabSz="914400" rtl="0" eaLnBrk="1" fontAlgn="auto" latinLnBrk="0" hangingPunct="1">
              <a:lnSpc>
                <a:spcPct val="100000"/>
              </a:lnSpc>
              <a:spcAft>
                <a:spcPts val="300"/>
              </a:spcAft>
              <a:buClrTx/>
              <a:buSzTx/>
              <a:buFontTx/>
              <a:buNone/>
              <a:tabLst/>
              <a:defRPr/>
            </a:pPr>
            <a:r>
              <a:rPr lang="tr-TR" sz="900" b="1" i="1" u="sng" kern="1200" dirty="0">
                <a:solidFill>
                  <a:schemeClr val="tx1"/>
                </a:solidFill>
                <a:latin typeface="Roboto" pitchFamily="2" charset="0"/>
                <a:ea typeface="Roboto" pitchFamily="2" charset="0"/>
                <a:cs typeface="+mn-cs"/>
              </a:rPr>
              <a:t>Bilgi Notu 2: </a:t>
            </a:r>
          </a:p>
          <a:p>
            <a:pPr algn="just">
              <a:spcAft>
                <a:spcPts val="300"/>
              </a:spcAft>
            </a:pPr>
            <a:r>
              <a:rPr lang="tr-TR" sz="900" i="1" kern="1200" dirty="0">
                <a:solidFill>
                  <a:schemeClr val="tx1"/>
                </a:solidFill>
                <a:latin typeface="Roboto" pitchFamily="2" charset="0"/>
                <a:ea typeface="Roboto" pitchFamily="2" charset="0"/>
                <a:cs typeface="+mn-cs"/>
              </a:rPr>
              <a:t>Japonya Uluslararası İşbirliği Ajansı ve İstanbul Büyükşehir Belediyesi (IBB -JICA) öncülüğünde 17 Ağustos 1999 </a:t>
            </a:r>
            <a:r>
              <a:rPr lang="tr-TR" sz="900" i="1" kern="1200" dirty="0" err="1">
                <a:solidFill>
                  <a:schemeClr val="tx1"/>
                </a:solidFill>
                <a:latin typeface="Roboto" pitchFamily="2" charset="0"/>
                <a:ea typeface="Roboto" pitchFamily="2" charset="0"/>
                <a:cs typeface="+mn-cs"/>
              </a:rPr>
              <a:t>Izmit</a:t>
            </a:r>
            <a:r>
              <a:rPr lang="tr-TR" sz="900" i="1" kern="1200" dirty="0">
                <a:solidFill>
                  <a:schemeClr val="tx1"/>
                </a:solidFill>
                <a:latin typeface="Roboto" pitchFamily="2" charset="0"/>
                <a:ea typeface="Roboto" pitchFamily="2" charset="0"/>
                <a:cs typeface="+mn-cs"/>
              </a:rPr>
              <a:t> Depremi sonrası Marmara Denizi’nde Türk-Fransız jeolog ve jeofizikçiler ortak deniz araştırmaları yapmıştır. Bu araştırmalar kısmen sürmekle birlikte şu anda ortaya konan kanıtlara göre İzmit Körfezi çıkışından Kuzey Anadolu Fayı’nın bir kolu doğu-batı doğrultusunda uzanmakta ve Kuzey Marmara’yı boydan boya geçerek </a:t>
            </a:r>
            <a:r>
              <a:rPr lang="tr-TR" sz="900" i="1" kern="1200" dirty="0" err="1">
                <a:solidFill>
                  <a:schemeClr val="tx1"/>
                </a:solidFill>
                <a:latin typeface="Roboto" pitchFamily="2" charset="0"/>
                <a:ea typeface="Roboto" pitchFamily="2" charset="0"/>
                <a:cs typeface="+mn-cs"/>
              </a:rPr>
              <a:t>Mürefte</a:t>
            </a:r>
            <a:r>
              <a:rPr lang="tr-TR" sz="900" i="1" kern="1200" dirty="0">
                <a:solidFill>
                  <a:schemeClr val="tx1"/>
                </a:solidFill>
                <a:latin typeface="Roboto" pitchFamily="2" charset="0"/>
                <a:ea typeface="Roboto" pitchFamily="2" charset="0"/>
                <a:cs typeface="+mn-cs"/>
              </a:rPr>
              <a:t>-Saroz Körfezi yönüne gitmektedir. 200 km’ye ulaşan bu fayın harekete geçmesi durumunda oluşacak depremin büyüklüğünün M=7.7 olacağı tahmin edilmektedir. Bu tahminlerden biridir. İstanbul Deprem Master Planı’nda 200 km uzunluğundaki bu fayın farklı konumlarının kırılmasıyla üç farklı deprem olasılığı daha düşünülmüş ve her biri için senaryo depremi yaratılarak tahmin haritaları oluşturulmuştur. Olası bir İstanbul depreminin sonucunda yaklaşık 50 milyar dolara varacak maddi kayıp olacağı ve bunun Gayri Safi Milli </a:t>
            </a:r>
            <a:r>
              <a:rPr lang="tr-TR" sz="900" i="1" dirty="0">
                <a:latin typeface="Roboto" pitchFamily="2" charset="0"/>
                <a:ea typeface="Roboto" pitchFamily="2" charset="0"/>
              </a:rPr>
              <a:t>Hasıla’mızın (GSMH) </a:t>
            </a:r>
            <a:r>
              <a:rPr lang="tr-TR" sz="900" i="1" kern="1200" dirty="0">
                <a:solidFill>
                  <a:schemeClr val="tx1"/>
                </a:solidFill>
                <a:latin typeface="Roboto" pitchFamily="2" charset="0"/>
                <a:ea typeface="Roboto" pitchFamily="2" charset="0"/>
                <a:cs typeface="+mn-cs"/>
              </a:rPr>
              <a:t>neredeyse %20’sini götüreceği tahmin edilmekle birlikte ülke kalkınmasına ciddi hasarlar vereceği öngörülmektedir.  Deprem Master Planı’na göre, Marmara Denizi içinde 7.5 büyüklüğündeki </a:t>
            </a:r>
            <a:r>
              <a:rPr lang="tr-TR" sz="900" i="1" dirty="0">
                <a:latin typeface="Roboto" pitchFamily="2" charset="0"/>
                <a:ea typeface="Roboto" pitchFamily="2" charset="0"/>
              </a:rPr>
              <a:t>b</a:t>
            </a:r>
            <a:r>
              <a:rPr lang="tr-TR" sz="900" i="1" kern="1200" dirty="0">
                <a:solidFill>
                  <a:schemeClr val="tx1"/>
                </a:solidFill>
                <a:latin typeface="Roboto" pitchFamily="2" charset="0"/>
                <a:ea typeface="Roboto" pitchFamily="2" charset="0"/>
                <a:cs typeface="+mn-cs"/>
              </a:rPr>
              <a:t>ir </a:t>
            </a:r>
            <a:r>
              <a:rPr lang="tr-TR" sz="900" i="1" dirty="0">
                <a:latin typeface="Roboto" pitchFamily="2" charset="0"/>
                <a:ea typeface="Roboto" pitchFamily="2" charset="0"/>
              </a:rPr>
              <a:t>d</a:t>
            </a:r>
            <a:r>
              <a:rPr lang="tr-TR" sz="900" i="1" kern="1200" dirty="0">
                <a:solidFill>
                  <a:schemeClr val="tx1"/>
                </a:solidFill>
                <a:latin typeface="Roboto" pitchFamily="2" charset="0"/>
                <a:ea typeface="Roboto" pitchFamily="2" charset="0"/>
                <a:cs typeface="+mn-cs"/>
              </a:rPr>
              <a:t>epremde;</a:t>
            </a:r>
            <a:endParaRPr lang="tr-TR" sz="900" kern="1200" dirty="0">
              <a:solidFill>
                <a:schemeClr val="tx1"/>
              </a:solidFill>
              <a:latin typeface="Roboto" pitchFamily="2" charset="0"/>
              <a:ea typeface="Roboto" pitchFamily="2" charset="0"/>
              <a:cs typeface="+mn-cs"/>
            </a:endParaRPr>
          </a:p>
          <a:p>
            <a:pPr marL="252000" lvl="0" indent="-18000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50-60 bin civarında ağır hasarlı bina</a:t>
            </a:r>
            <a:endParaRPr lang="tr-TR" sz="900" kern="1200" dirty="0">
              <a:solidFill>
                <a:schemeClr val="tx1"/>
              </a:solidFill>
              <a:latin typeface="Roboto" pitchFamily="2" charset="0"/>
              <a:ea typeface="Roboto" pitchFamily="2" charset="0"/>
              <a:cs typeface="+mn-cs"/>
            </a:endParaRPr>
          </a:p>
          <a:p>
            <a:pPr marL="252000" lvl="0" indent="-18000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500-600 bin civarında evsiz aile</a:t>
            </a:r>
            <a:endParaRPr lang="tr-TR" sz="900" kern="1200" dirty="0">
              <a:solidFill>
                <a:schemeClr val="tx1"/>
              </a:solidFill>
              <a:latin typeface="Roboto" pitchFamily="2" charset="0"/>
              <a:ea typeface="Roboto" pitchFamily="2" charset="0"/>
              <a:cs typeface="+mn-cs"/>
            </a:endParaRPr>
          </a:p>
          <a:p>
            <a:pPr marL="252000" lvl="0" indent="-18000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70-90 bin civarında can kaybı</a:t>
            </a:r>
            <a:endParaRPr lang="tr-TR" sz="900" kern="1200" dirty="0">
              <a:solidFill>
                <a:schemeClr val="tx1"/>
              </a:solidFill>
              <a:latin typeface="Roboto" pitchFamily="2" charset="0"/>
              <a:ea typeface="Roboto" pitchFamily="2" charset="0"/>
              <a:cs typeface="+mn-cs"/>
            </a:endParaRPr>
          </a:p>
          <a:p>
            <a:pPr marL="252000" lvl="0" indent="-18000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120-130 bin civarında ağır yaralı</a:t>
            </a:r>
            <a:endParaRPr lang="tr-TR" sz="900" kern="1200" dirty="0">
              <a:solidFill>
                <a:schemeClr val="tx1"/>
              </a:solidFill>
              <a:latin typeface="Roboto" pitchFamily="2" charset="0"/>
              <a:ea typeface="Roboto" pitchFamily="2" charset="0"/>
              <a:cs typeface="+mn-cs"/>
            </a:endParaRPr>
          </a:p>
          <a:p>
            <a:pPr marL="252000" lvl="0" indent="-18000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1000-2000 noktada su sızıntısı</a:t>
            </a:r>
            <a:endParaRPr lang="tr-TR" sz="900" kern="1200" dirty="0">
              <a:solidFill>
                <a:schemeClr val="tx1"/>
              </a:solidFill>
              <a:latin typeface="Roboto" pitchFamily="2" charset="0"/>
              <a:ea typeface="Roboto" pitchFamily="2" charset="0"/>
              <a:cs typeface="+mn-cs"/>
            </a:endParaRPr>
          </a:p>
          <a:p>
            <a:pPr marL="252000" lvl="0" indent="-18000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30 bin servis noktasında doğalgaz sızıntısı</a:t>
            </a:r>
            <a:endParaRPr lang="tr-TR" sz="900" kern="1200" dirty="0">
              <a:solidFill>
                <a:schemeClr val="tx1"/>
              </a:solidFill>
              <a:latin typeface="Roboto" pitchFamily="2" charset="0"/>
              <a:ea typeface="Roboto" pitchFamily="2" charset="0"/>
              <a:cs typeface="+mn-cs"/>
            </a:endParaRPr>
          </a:p>
          <a:p>
            <a:pPr marL="252000" lvl="0" indent="-18000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Elektrik kablolarının %3’ünde kopma</a:t>
            </a:r>
            <a:endParaRPr lang="tr-TR" sz="900" kern="1200" dirty="0">
              <a:solidFill>
                <a:schemeClr val="tx1"/>
              </a:solidFill>
              <a:latin typeface="Roboto" pitchFamily="2" charset="0"/>
              <a:ea typeface="Roboto" pitchFamily="2" charset="0"/>
              <a:cs typeface="+mn-cs"/>
            </a:endParaRPr>
          </a:p>
          <a:p>
            <a:pPr marL="252000" lvl="0" indent="-18000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140 milyon ton enkaz oluşması beklenmektedir.</a:t>
            </a:r>
            <a:endParaRPr lang="tr-TR" sz="900" kern="1200" dirty="0">
              <a:solidFill>
                <a:schemeClr val="tx1"/>
              </a:solidFill>
              <a:latin typeface="Roboto" pitchFamily="2" charset="0"/>
              <a:ea typeface="Roboto" pitchFamily="2" charset="0"/>
              <a:cs typeface="+mn-cs"/>
            </a:endParaRPr>
          </a:p>
          <a:p>
            <a:pPr marL="252000" lvl="0" indent="-18000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Ayrıca 1 milyon kişi için kurtarma operasyonu gerekecektir. 330 bin çadıra ihtiyaç olacaktır.</a:t>
            </a:r>
            <a:endParaRPr lang="tr-TR" sz="900" kern="1200" dirty="0">
              <a:solidFill>
                <a:schemeClr val="tx1"/>
              </a:solidFill>
              <a:latin typeface="Roboto" pitchFamily="2" charset="0"/>
              <a:ea typeface="Roboto" pitchFamily="2" charset="0"/>
              <a:cs typeface="+mn-cs"/>
            </a:endParaRPr>
          </a:p>
          <a:p>
            <a:pPr marL="252000" lvl="0" indent="-18000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Yaklaşık 50 milyar dolar maddi kayıp yaşanacaktır. </a:t>
            </a:r>
            <a:endParaRPr lang="tr-TR" sz="900" kern="1200" dirty="0">
              <a:solidFill>
                <a:schemeClr val="tx1"/>
              </a:solidFill>
              <a:latin typeface="Roboto" pitchFamily="2" charset="0"/>
              <a:ea typeface="Roboto" pitchFamily="2" charset="0"/>
              <a:cs typeface="+mn-cs"/>
            </a:endParaRPr>
          </a:p>
          <a:p>
            <a:pPr algn="just">
              <a:spcBef>
                <a:spcPts val="1200"/>
              </a:spcBef>
              <a:spcAft>
                <a:spcPts val="300"/>
              </a:spcAft>
            </a:pPr>
            <a:r>
              <a:rPr lang="tr-TR" sz="900" i="1" dirty="0">
                <a:latin typeface="Roboto" pitchFamily="2" charset="0"/>
                <a:ea typeface="Roboto" pitchFamily="2" charset="0"/>
              </a:rPr>
              <a:t>2010 </a:t>
            </a:r>
            <a:r>
              <a:rPr lang="tr-TR" sz="900" i="1">
                <a:latin typeface="Roboto" pitchFamily="2" charset="0"/>
                <a:ea typeface="Roboto" pitchFamily="2" charset="0"/>
              </a:rPr>
              <a:t>yılında </a:t>
            </a:r>
            <a:r>
              <a:rPr lang="tr-TR" sz="900" i="1" smtClean="0">
                <a:latin typeface="Roboto" pitchFamily="2" charset="0"/>
                <a:ea typeface="Roboto" pitchFamily="2" charset="0"/>
              </a:rPr>
              <a:t>Afet </a:t>
            </a:r>
            <a:r>
              <a:rPr lang="tr-TR" sz="900" i="1" dirty="0">
                <a:latin typeface="Roboto" pitchFamily="2" charset="0"/>
                <a:ea typeface="Roboto" pitchFamily="2" charset="0"/>
              </a:rPr>
              <a:t>ve Acil Durum </a:t>
            </a:r>
            <a:r>
              <a:rPr lang="tr-TR" sz="900" i="1" dirty="0" smtClean="0">
                <a:latin typeface="Roboto" pitchFamily="2" charset="0"/>
                <a:ea typeface="Roboto" pitchFamily="2" charset="0"/>
              </a:rPr>
              <a:t>Yönetimi Başkanlığı </a:t>
            </a:r>
            <a:r>
              <a:rPr lang="tr-TR" sz="900" i="1" dirty="0">
                <a:latin typeface="Roboto" pitchFamily="2" charset="0"/>
                <a:ea typeface="Roboto" pitchFamily="2" charset="0"/>
              </a:rPr>
              <a:t>tarafından yaptırılan araştırma sonucuna göre ise: </a:t>
            </a:r>
          </a:p>
          <a:p>
            <a:pPr marL="252000" lvl="0" indent="-18000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115.000  ağır hasarlı bina </a:t>
            </a:r>
            <a:endParaRPr lang="tr-TR" sz="900" kern="1200" dirty="0">
              <a:solidFill>
                <a:schemeClr val="tx1"/>
              </a:solidFill>
              <a:latin typeface="Roboto" pitchFamily="2" charset="0"/>
              <a:ea typeface="Roboto" pitchFamily="2" charset="0"/>
              <a:cs typeface="+mn-cs"/>
            </a:endParaRPr>
          </a:p>
          <a:p>
            <a:pPr marL="252000" lvl="0" indent="-18000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170.000  orta hasarlı bina </a:t>
            </a:r>
            <a:endParaRPr lang="tr-TR" sz="900" kern="1200" dirty="0">
              <a:solidFill>
                <a:schemeClr val="tx1"/>
              </a:solidFill>
              <a:latin typeface="Roboto" pitchFamily="2" charset="0"/>
              <a:ea typeface="Roboto" pitchFamily="2" charset="0"/>
              <a:cs typeface="+mn-cs"/>
            </a:endParaRPr>
          </a:p>
          <a:p>
            <a:pPr marL="252000" lvl="0" indent="-18000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206.000 hafif  hasarlı bina  </a:t>
            </a:r>
            <a:endParaRPr lang="tr-TR" sz="900" kern="1200" dirty="0">
              <a:solidFill>
                <a:schemeClr val="tx1"/>
              </a:solidFill>
              <a:latin typeface="Roboto" pitchFamily="2" charset="0"/>
              <a:ea typeface="Roboto" pitchFamily="2" charset="0"/>
              <a:cs typeface="+mn-cs"/>
            </a:endParaRPr>
          </a:p>
          <a:p>
            <a:pPr marL="252000" lvl="0" indent="-18000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32.000  can kaybı </a:t>
            </a:r>
            <a:endParaRPr lang="tr-TR" sz="900" kern="1200" dirty="0">
              <a:solidFill>
                <a:schemeClr val="tx1"/>
              </a:solidFill>
              <a:latin typeface="Roboto" pitchFamily="2" charset="0"/>
              <a:ea typeface="Roboto" pitchFamily="2" charset="0"/>
              <a:cs typeface="+mn-cs"/>
            </a:endParaRPr>
          </a:p>
          <a:p>
            <a:pPr marL="252000" lvl="0" indent="-180000" algn="just">
              <a:spcAft>
                <a:spcPts val="300"/>
              </a:spcAft>
              <a:buFont typeface="Arial" panose="020B0604020202020204" pitchFamily="34" charset="0"/>
              <a:buChar char="•"/>
            </a:pPr>
            <a:r>
              <a:rPr lang="tr-TR" sz="900" i="1" kern="1200" dirty="0">
                <a:solidFill>
                  <a:schemeClr val="tx1"/>
                </a:solidFill>
                <a:latin typeface="Roboto" pitchFamily="2" charset="0"/>
                <a:ea typeface="Roboto" pitchFamily="2" charset="0"/>
                <a:cs typeface="+mn-cs"/>
              </a:rPr>
              <a:t>81.000 ağır yaralı  </a:t>
            </a:r>
          </a:p>
          <a:p>
            <a:pPr marL="72000" lvl="0" algn="just">
              <a:spcAft>
                <a:spcPts val="300"/>
              </a:spcAft>
            </a:pPr>
            <a:r>
              <a:rPr lang="tr-TR" sz="900" i="1" kern="1200" dirty="0">
                <a:solidFill>
                  <a:schemeClr val="tx1"/>
                </a:solidFill>
                <a:latin typeface="Roboto" pitchFamily="2" charset="0"/>
                <a:ea typeface="Roboto" pitchFamily="2" charset="0"/>
                <a:cs typeface="+mn-cs"/>
              </a:rPr>
              <a:t>oluşması beklenmektedir. </a:t>
            </a:r>
            <a:endParaRPr lang="tr-TR" sz="900" kern="1200" dirty="0">
              <a:solidFill>
                <a:schemeClr val="tx1"/>
              </a:solidFill>
              <a:latin typeface="Roboto" pitchFamily="2" charset="0"/>
              <a:ea typeface="Roboto"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tr-TR" sz="900" b="1" i="1" u="sng" kern="1200" dirty="0">
              <a:solidFill>
                <a:schemeClr val="tx1"/>
              </a:solidFill>
              <a:latin typeface="Roboto" pitchFamily="2" charset="0"/>
              <a:ea typeface="Roboto" pitchFamily="2" charset="0"/>
              <a:cs typeface="+mn-cs"/>
            </a:endParaRPr>
          </a:p>
        </p:txBody>
      </p:sp>
      <p:sp>
        <p:nvSpPr>
          <p:cNvPr id="4" name="Slayt Numarası Yer Tutucusu 3"/>
          <p:cNvSpPr>
            <a:spLocks noGrp="1"/>
          </p:cNvSpPr>
          <p:nvPr>
            <p:ph type="sldNum" sz="quarter" idx="5"/>
          </p:nvPr>
        </p:nvSpPr>
        <p:spPr/>
        <p:txBody>
          <a:bodyPr/>
          <a:lstStyle/>
          <a:p>
            <a:fld id="{4998BAFA-7B26-44C2-9B69-5F7639683827}" type="slidenum">
              <a:rPr lang="tr-TR" smtClean="0"/>
              <a:t>7</a:t>
            </a:fld>
            <a:endParaRPr lang="tr-TR"/>
          </a:p>
        </p:txBody>
      </p:sp>
    </p:spTree>
    <p:extLst>
      <p:ext uri="{BB962C8B-B14F-4D97-AF65-F5344CB8AC3E}">
        <p14:creationId xmlns:p14="http://schemas.microsoft.com/office/powerpoint/2010/main" val="1146092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lvl="0" algn="just" rtl="0"/>
            <a:r>
              <a:rPr lang="tr-TR" sz="1000" b="1" kern="1200" dirty="0">
                <a:solidFill>
                  <a:schemeClr val="tx1"/>
                </a:solidFill>
                <a:latin typeface="Roboto" pitchFamily="2" charset="0"/>
                <a:ea typeface="Roboto" pitchFamily="2" charset="0"/>
                <a:cs typeface="+mn-cs"/>
              </a:rPr>
              <a:t>Önerilen Süre: 45 sn. </a:t>
            </a: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altLang="tr-TR" sz="1000" b="1" i="1" dirty="0">
                <a:latin typeface="Roboto" pitchFamily="2" charset="0"/>
                <a:ea typeface="Roboto" pitchFamily="2" charset="0"/>
              </a:rPr>
              <a:t>Slayt animasyonu otomatik başlar, sessizdir.</a:t>
            </a:r>
            <a:endParaRPr lang="tr-TR" altLang="tr-TR" sz="1000" i="1" dirty="0">
              <a:latin typeface="Roboto" pitchFamily="2" charset="0"/>
              <a:ea typeface="Roboto" pitchFamily="2" charset="0"/>
            </a:endParaRPr>
          </a:p>
          <a:p>
            <a:pPr lvl="0" algn="just" rtl="0"/>
            <a:endParaRPr lang="tr-TR" sz="1000" b="1" kern="1200" dirty="0">
              <a:solidFill>
                <a:schemeClr val="tx1"/>
              </a:solidFill>
              <a:latin typeface="Roboto" pitchFamily="2" charset="0"/>
              <a:ea typeface="Roboto" pitchFamily="2" charset="0"/>
              <a:cs typeface="+mn-cs"/>
            </a:endParaRPr>
          </a:p>
          <a:p>
            <a:pPr algn="just" eaLnBrk="1" fontAlgn="auto" hangingPunct="1">
              <a:spcBef>
                <a:spcPts val="0"/>
              </a:spcBef>
              <a:spcAft>
                <a:spcPts val="0"/>
              </a:spcAft>
              <a:defRPr/>
            </a:pPr>
            <a:r>
              <a:rPr lang="tr-TR" sz="1000" dirty="0">
                <a:latin typeface="Roboto" pitchFamily="2" charset="0"/>
                <a:ea typeface="Roboto" pitchFamily="2" charset="0"/>
              </a:rPr>
              <a:t>Yaşadığımız coğrafyada afetlere karşı, bilgi edinmeli, yapacaklarımızı planlamalı ve afetlerin olumsuz etkilerine karşı hazırlanmalıyız. Dünyanın hiçbir ülkesinde afetlerden hemen sonra, sağlık, itfaiye, arama kurtarma ekipleri gibi birimlerin tüm bireylere anında ulaşması mümkün değildir. Yaygın olarak bilindiği gibi, afetlerin ilk dakikalarında da herkes kendi başınadır; bizi sadece kendi hazırlığımız ve bilgimiz koruyacaktır. Bu nedenle afet sonrası «altın saatler» olarak adlandırılan ilk 72 saat için her bireyin hazır olması şarttır. </a:t>
            </a:r>
            <a:r>
              <a:rPr lang="tr-TR" altLang="tr-TR" sz="1000" b="1" dirty="0">
                <a:latin typeface="Roboto" pitchFamily="2" charset="0"/>
                <a:ea typeface="Roboto" pitchFamily="2" charset="0"/>
              </a:rPr>
              <a:t>İlk 72 saate hazırlık; </a:t>
            </a:r>
            <a:r>
              <a:rPr lang="tr-TR" altLang="tr-TR" sz="1000" dirty="0">
                <a:latin typeface="Roboto" pitchFamily="2" charset="0"/>
                <a:ea typeface="Roboto" pitchFamily="2" charset="0"/>
              </a:rPr>
              <a:t>afet yaşandıktan sonraki ilk 3 gün içerisinde yaşanabilecekler için hazırlık yapılması demektir.  </a:t>
            </a:r>
          </a:p>
          <a:p>
            <a:pPr algn="just" eaLnBrk="1" fontAlgn="auto" hangingPunct="1">
              <a:spcBef>
                <a:spcPts val="0"/>
              </a:spcBef>
              <a:spcAft>
                <a:spcPts val="0"/>
              </a:spcAft>
              <a:defRPr/>
            </a:pPr>
            <a:endParaRPr lang="tr-TR" altLang="tr-TR" sz="1000" dirty="0">
              <a:latin typeface="Roboto" pitchFamily="2" charset="0"/>
              <a:ea typeface="Roboto" pitchFamily="2" charset="0"/>
            </a:endParaRPr>
          </a:p>
          <a:p>
            <a:pPr marL="0" marR="0" lvl="0" indent="0" algn="just" defTabSz="914400" rtl="0" eaLnBrk="1" fontAlgn="auto" latinLnBrk="0" hangingPunct="1">
              <a:lnSpc>
                <a:spcPct val="100000"/>
              </a:lnSpc>
              <a:spcBef>
                <a:spcPct val="0"/>
              </a:spcBef>
              <a:spcAft>
                <a:spcPts val="300"/>
              </a:spcAft>
              <a:buClrTx/>
              <a:buSzTx/>
              <a:buFontTx/>
              <a:buNone/>
              <a:tabLst/>
              <a:defRPr/>
            </a:pPr>
            <a:r>
              <a:rPr lang="tr-TR" sz="900" b="1" i="1" u="sng" dirty="0">
                <a:latin typeface="Roboto" pitchFamily="2" charset="0"/>
                <a:ea typeface="Roboto" pitchFamily="2" charset="0"/>
              </a:rPr>
              <a:t>Bilgi Notu: </a:t>
            </a:r>
          </a:p>
          <a:p>
            <a:pPr algn="just" eaLnBrk="1" hangingPunct="1">
              <a:spcBef>
                <a:spcPct val="0"/>
              </a:spcBef>
              <a:spcAft>
                <a:spcPts val="300"/>
              </a:spcAft>
            </a:pPr>
            <a:r>
              <a:rPr lang="tr-TR" altLang="tr-TR" sz="900" i="1" dirty="0">
                <a:latin typeface="Roboto" pitchFamily="2" charset="0"/>
                <a:ea typeface="Roboto" pitchFamily="2" charset="0"/>
              </a:rPr>
              <a:t>Toplumsal yaşam kalitesinin yükselmesi için </a:t>
            </a:r>
            <a:r>
              <a:rPr lang="tr-TR" altLang="tr-TR" sz="900" b="1" i="1" dirty="0">
                <a:latin typeface="Roboto" pitchFamily="2" charset="0"/>
                <a:ea typeface="Roboto" pitchFamily="2" charset="0"/>
              </a:rPr>
              <a:t>Afet Bilinci Kültürü;</a:t>
            </a:r>
          </a:p>
          <a:p>
            <a:pPr marL="252000" indent="-180000" algn="just" eaLnBrk="1" hangingPunct="1">
              <a:spcBef>
                <a:spcPct val="0"/>
              </a:spcBef>
              <a:spcAft>
                <a:spcPts val="300"/>
              </a:spcAft>
              <a:buFont typeface="Arial" panose="020B0604020202020204" pitchFamily="34" charset="0"/>
              <a:buChar char="•"/>
            </a:pPr>
            <a:r>
              <a:rPr lang="tr-TR" altLang="tr-TR" sz="900" i="1" dirty="0">
                <a:latin typeface="Roboto" pitchFamily="2" charset="0"/>
                <a:ea typeface="Roboto" pitchFamily="2" charset="0"/>
              </a:rPr>
              <a:t>Hayatın tüm alanlarında oluşmuş ve oluşabilecek tehlike ve risklerin farkında olmayı,</a:t>
            </a:r>
          </a:p>
          <a:p>
            <a:pPr marL="252000" indent="-180000" algn="just" eaLnBrk="1" hangingPunct="1">
              <a:spcBef>
                <a:spcPct val="0"/>
              </a:spcBef>
              <a:spcAft>
                <a:spcPts val="300"/>
              </a:spcAft>
              <a:buFont typeface="Arial" panose="020B0604020202020204" pitchFamily="34" charset="0"/>
              <a:buChar char="•"/>
            </a:pPr>
            <a:r>
              <a:rPr lang="tr-TR" altLang="tr-TR" sz="900" i="1" dirty="0">
                <a:latin typeface="Roboto" pitchFamily="2" charset="0"/>
                <a:ea typeface="Roboto" pitchFamily="2" charset="0"/>
              </a:rPr>
              <a:t>Gerekli tedbirleri alarak yaşamayı,</a:t>
            </a:r>
          </a:p>
          <a:p>
            <a:pPr marL="252000" indent="-180000" algn="just" eaLnBrk="1" hangingPunct="1">
              <a:spcBef>
                <a:spcPct val="0"/>
              </a:spcBef>
              <a:spcAft>
                <a:spcPts val="300"/>
              </a:spcAft>
              <a:buFont typeface="Arial" panose="020B0604020202020204" pitchFamily="34" charset="0"/>
              <a:buChar char="•"/>
            </a:pPr>
            <a:r>
              <a:rPr lang="tr-TR" altLang="tr-TR" sz="900" i="1" dirty="0">
                <a:latin typeface="Roboto" pitchFamily="2" charset="0"/>
                <a:ea typeface="Roboto" pitchFamily="2" charset="0"/>
              </a:rPr>
              <a:t>Bireysel ve toplumsal sorumluluk almayı,</a:t>
            </a:r>
          </a:p>
          <a:p>
            <a:pPr marL="252000" indent="-180000" algn="just" eaLnBrk="1" hangingPunct="1">
              <a:spcBef>
                <a:spcPct val="0"/>
              </a:spcBef>
              <a:spcAft>
                <a:spcPts val="300"/>
              </a:spcAft>
              <a:buFont typeface="Arial" panose="020B0604020202020204" pitchFamily="34" charset="0"/>
              <a:buChar char="•"/>
            </a:pPr>
            <a:r>
              <a:rPr lang="tr-TR" altLang="tr-TR" sz="900" i="1" dirty="0">
                <a:latin typeface="Roboto" pitchFamily="2" charset="0"/>
                <a:ea typeface="Roboto" pitchFamily="2" charset="0"/>
              </a:rPr>
              <a:t>Toplumsal güç birliği oluşturarak sorunun değil; çözümün bir parçası olmayı,</a:t>
            </a:r>
          </a:p>
          <a:p>
            <a:pPr marL="252000" indent="-180000" algn="just" eaLnBrk="1" hangingPunct="1">
              <a:spcBef>
                <a:spcPct val="0"/>
              </a:spcBef>
              <a:spcAft>
                <a:spcPts val="300"/>
              </a:spcAft>
              <a:buFont typeface="Arial" panose="020B0604020202020204" pitchFamily="34" charset="0"/>
              <a:buChar char="•"/>
            </a:pPr>
            <a:r>
              <a:rPr lang="tr-TR" altLang="tr-TR" sz="900" i="1" dirty="0">
                <a:latin typeface="Roboto" pitchFamily="2" charset="0"/>
                <a:ea typeface="Roboto" pitchFamily="2" charset="0"/>
              </a:rPr>
              <a:t>Yaşam çevresine duyarlı olmayı gerektirir.</a:t>
            </a:r>
          </a:p>
          <a:p>
            <a:pPr algn="just" eaLnBrk="1" hangingPunct="1">
              <a:spcBef>
                <a:spcPct val="0"/>
              </a:spcBef>
            </a:pPr>
            <a:endParaRPr lang="tr-TR" sz="1200" b="1" kern="1200" dirty="0">
              <a:solidFill>
                <a:schemeClr val="tx1"/>
              </a:solidFill>
              <a:latin typeface="+mn-lt"/>
              <a:ea typeface="+mn-ea"/>
              <a:cs typeface="+mn-cs"/>
            </a:endParaRPr>
          </a:p>
          <a:p>
            <a:pPr algn="just"/>
            <a:endParaRPr lang="tr-TR" dirty="0"/>
          </a:p>
        </p:txBody>
      </p:sp>
      <p:sp>
        <p:nvSpPr>
          <p:cNvPr id="4" name="Slayt Numarası Yer Tutucusu 3"/>
          <p:cNvSpPr>
            <a:spLocks noGrp="1"/>
          </p:cNvSpPr>
          <p:nvPr>
            <p:ph type="sldNum" sz="quarter" idx="5"/>
          </p:nvPr>
        </p:nvSpPr>
        <p:spPr/>
        <p:txBody>
          <a:bodyPr/>
          <a:lstStyle/>
          <a:p>
            <a:fld id="{4998BAFA-7B26-44C2-9B69-5F7639683827}" type="slidenum">
              <a:rPr lang="tr-TR" smtClean="0"/>
              <a:t>8</a:t>
            </a:fld>
            <a:endParaRPr lang="tr-TR"/>
          </a:p>
        </p:txBody>
      </p:sp>
    </p:spTree>
    <p:extLst>
      <p:ext uri="{BB962C8B-B14F-4D97-AF65-F5344CB8AC3E}">
        <p14:creationId xmlns:p14="http://schemas.microsoft.com/office/powerpoint/2010/main" val="1787880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00" b="1" kern="1200" dirty="0">
                <a:solidFill>
                  <a:schemeClr val="tx1"/>
                </a:solidFill>
                <a:latin typeface="Roboto" pitchFamily="2" charset="0"/>
                <a:ea typeface="Roboto" pitchFamily="2" charset="0"/>
                <a:cs typeface="+mn-cs"/>
              </a:rPr>
              <a:t>Önerilen Süre: 45 sn. </a:t>
            </a:r>
          </a:p>
          <a:p>
            <a:pPr marL="0" marR="0" lvl="0" indent="0" algn="l" defTabSz="914400" rtl="0" eaLnBrk="1" fontAlgn="auto" latinLnBrk="0" hangingPunct="1">
              <a:lnSpc>
                <a:spcPct val="100000"/>
              </a:lnSpc>
              <a:spcBef>
                <a:spcPts val="0"/>
              </a:spcBef>
              <a:spcAft>
                <a:spcPts val="600"/>
              </a:spcAft>
              <a:buClrTx/>
              <a:buSzTx/>
              <a:buFontTx/>
              <a:buNone/>
              <a:tabLst/>
              <a:defRPr/>
            </a:pPr>
            <a:r>
              <a:rPr lang="tr-TR" altLang="tr-TR" sz="1000" b="1" i="1" dirty="0">
                <a:latin typeface="Roboto" pitchFamily="2" charset="0"/>
                <a:ea typeface="Roboto" pitchFamily="2" charset="0"/>
              </a:rPr>
              <a:t>Slayt animasyonu tıklayınca başlar, sessizdir.</a:t>
            </a:r>
            <a:endParaRPr lang="tr-TR" altLang="tr-TR" sz="1000" i="1" dirty="0">
              <a:latin typeface="Roboto" pitchFamily="2" charset="0"/>
              <a:ea typeface="Roboto"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000" dirty="0">
              <a:latin typeface="Roboto" pitchFamily="2" charset="0"/>
              <a:ea typeface="Roboto" pitchFamily="2" charset="0"/>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dirty="0">
                <a:latin typeface="Roboto" pitchFamily="2" charset="0"/>
                <a:ea typeface="Roboto" pitchFamily="2" charset="0"/>
              </a:rPr>
              <a:t>Bu bölüme kadar, temel bilgi ve kavramlar başlığı altında; tehlike, risk, zarar görebilirlik ve kapasite kavramları, afetin tanımı, çevremizde oluşabilecek afet ve acil durum risklerimize değindik. Bu bölümden sonra afet ve acil durumların; </a:t>
            </a: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b="1" u="sng" dirty="0">
                <a:solidFill>
                  <a:schemeClr val="tx2"/>
                </a:solidFill>
                <a:latin typeface="Roboto" pitchFamily="2" charset="0"/>
                <a:ea typeface="Roboto" pitchFamily="2" charset="0"/>
              </a:rPr>
              <a:t>Tıklayın;</a:t>
            </a: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kern="1200" dirty="0">
                <a:solidFill>
                  <a:schemeClr val="tx1"/>
                </a:solidFill>
                <a:latin typeface="Roboto" pitchFamily="2" charset="0"/>
                <a:ea typeface="Roboto" pitchFamily="2" charset="0"/>
                <a:cs typeface="+mn-cs"/>
              </a:rPr>
              <a:t>öncesinde, </a:t>
            </a: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b="1" u="sng" dirty="0">
                <a:solidFill>
                  <a:schemeClr val="tx2"/>
                </a:solidFill>
                <a:latin typeface="Roboto" pitchFamily="2" charset="0"/>
                <a:ea typeface="Roboto" pitchFamily="2" charset="0"/>
              </a:rPr>
              <a:t>Tıklayın;</a:t>
            </a: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kern="1200" dirty="0">
                <a:solidFill>
                  <a:schemeClr val="tx1"/>
                </a:solidFill>
                <a:latin typeface="Roboto" pitchFamily="2" charset="0"/>
                <a:ea typeface="Roboto" pitchFamily="2" charset="0"/>
                <a:cs typeface="+mn-cs"/>
              </a:rPr>
              <a:t>sırasında ve </a:t>
            </a: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b="1" u="sng" dirty="0">
                <a:solidFill>
                  <a:schemeClr val="tx2"/>
                </a:solidFill>
                <a:latin typeface="Roboto" pitchFamily="2" charset="0"/>
                <a:ea typeface="Roboto" pitchFamily="2" charset="0"/>
              </a:rPr>
              <a:t>Tıklayın;</a:t>
            </a: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kern="1200" dirty="0">
                <a:solidFill>
                  <a:schemeClr val="tx1"/>
                </a:solidFill>
                <a:latin typeface="Roboto" pitchFamily="2" charset="0"/>
                <a:ea typeface="Roboto" pitchFamily="2" charset="0"/>
                <a:cs typeface="+mn-cs"/>
              </a:rPr>
              <a:t>sonrasında için bizlerin ne zaman, nerede, nasıl davranacağını belirlemek ve bu durumlara karşı hazırlıklı olmak adına yerine getireceğimiz temel</a:t>
            </a:r>
            <a:r>
              <a:rPr lang="tr-TR" sz="1000" b="1" kern="1200" dirty="0">
                <a:solidFill>
                  <a:schemeClr val="tx1"/>
                </a:solidFill>
                <a:latin typeface="Roboto" pitchFamily="2" charset="0"/>
                <a:ea typeface="Roboto" pitchFamily="2" charset="0"/>
                <a:cs typeface="+mn-cs"/>
              </a:rPr>
              <a:t> adımlar</a:t>
            </a:r>
            <a:r>
              <a:rPr lang="tr-TR" sz="1000" kern="1200" dirty="0">
                <a:solidFill>
                  <a:schemeClr val="tx1"/>
                </a:solidFill>
                <a:latin typeface="Roboto" pitchFamily="2" charset="0"/>
                <a:ea typeface="Roboto" pitchFamily="2" charset="0"/>
                <a:cs typeface="+mn-cs"/>
              </a:rPr>
              <a:t>dan bahsedelim. </a:t>
            </a: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kern="1200" dirty="0">
                <a:solidFill>
                  <a:schemeClr val="tx1"/>
                </a:solidFill>
                <a:latin typeface="Roboto" pitchFamily="2" charset="0"/>
                <a:ea typeface="Roboto" pitchFamily="2" charset="0"/>
                <a:cs typeface="+mn-cs"/>
              </a:rPr>
              <a:t>Bu adımları gerçekleştirdiğimizde afet ve acil durumlara karşı hazırlıklı olunduğunda aile bireylerinin karşılaşabileceği zararlar ve zor durumlar en aza indirilebilir. </a:t>
            </a:r>
            <a:r>
              <a:rPr lang="tr-TR" sz="1000" b="1" kern="1200" dirty="0">
                <a:solidFill>
                  <a:schemeClr val="tx1"/>
                </a:solidFill>
                <a:latin typeface="Roboto" pitchFamily="2" charset="0"/>
                <a:ea typeface="Roboto" pitchFamily="2" charset="0"/>
                <a:cs typeface="+mn-cs"/>
              </a:rPr>
              <a:t>“Yapılması gereken hazırlıkları yaptıktan sonra afetlerden korkmamak gerektiğini”</a:t>
            </a:r>
            <a:r>
              <a:rPr lang="tr-TR" sz="1000" kern="1200" dirty="0">
                <a:solidFill>
                  <a:schemeClr val="tx1"/>
                </a:solidFill>
                <a:latin typeface="Roboto" pitchFamily="2" charset="0"/>
                <a:ea typeface="Roboto" pitchFamily="2" charset="0"/>
                <a:cs typeface="+mn-cs"/>
              </a:rPr>
              <a:t> bilerek, </a:t>
            </a:r>
            <a:r>
              <a:rPr lang="tr-TR" sz="1000" b="1" kern="1200" dirty="0">
                <a:solidFill>
                  <a:schemeClr val="tx1"/>
                </a:solidFill>
                <a:latin typeface="Roboto" pitchFamily="2" charset="0"/>
                <a:ea typeface="Roboto" pitchFamily="2" charset="0"/>
                <a:cs typeface="+mn-cs"/>
              </a:rPr>
              <a:t>Afetlerle Birlikte Nasıl Yaşanır? </a:t>
            </a:r>
            <a:r>
              <a:rPr lang="tr-TR" sz="1000" b="1" dirty="0">
                <a:latin typeface="Roboto" pitchFamily="2" charset="0"/>
                <a:ea typeface="Roboto" pitchFamily="2" charset="0"/>
              </a:rPr>
              <a:t>s</a:t>
            </a:r>
            <a:r>
              <a:rPr lang="tr-TR" sz="1000" kern="1200" dirty="0">
                <a:solidFill>
                  <a:schemeClr val="tx1"/>
                </a:solidFill>
                <a:latin typeface="Roboto" pitchFamily="2" charset="0"/>
                <a:ea typeface="Roboto" pitchFamily="2" charset="0"/>
                <a:cs typeface="+mn-cs"/>
              </a:rPr>
              <a:t>orusunun en güzel cevabını çevrenizdekilere bizler vereceğiz.</a:t>
            </a:r>
            <a:endParaRPr lang="tr-TR" sz="1000" b="1" kern="1200" dirty="0">
              <a:solidFill>
                <a:schemeClr val="tx1"/>
              </a:solidFill>
              <a:latin typeface="Roboto" pitchFamily="2" charset="0"/>
              <a:ea typeface="Roboto" pitchFamily="2" charset="0"/>
              <a:cs typeface="+mn-cs"/>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b="1" u="sng" dirty="0">
                <a:solidFill>
                  <a:schemeClr val="tx2"/>
                </a:solidFill>
                <a:latin typeface="Roboto" pitchFamily="2" charset="0"/>
                <a:ea typeface="Roboto" pitchFamily="2" charset="0"/>
              </a:rPr>
              <a:t>Tıklayın;</a:t>
            </a:r>
          </a:p>
          <a:p>
            <a:pPr marL="0" marR="0" lvl="0" indent="0" algn="just" defTabSz="914400" rtl="0" eaLnBrk="1" fontAlgn="auto" latinLnBrk="0" hangingPunct="1">
              <a:lnSpc>
                <a:spcPct val="100000"/>
              </a:lnSpc>
              <a:spcBef>
                <a:spcPts val="0"/>
              </a:spcBef>
              <a:spcAft>
                <a:spcPts val="600"/>
              </a:spcAft>
              <a:buClrTx/>
              <a:buSzTx/>
              <a:buFontTx/>
              <a:buNone/>
              <a:tabLst/>
              <a:defRPr/>
            </a:pPr>
            <a:r>
              <a:rPr lang="tr-TR" sz="1000" dirty="0">
                <a:latin typeface="Roboto" pitchFamily="2" charset="0"/>
                <a:ea typeface="Roboto" pitchFamily="2" charset="0"/>
              </a:rPr>
              <a:t>Öncelikle afet öncesinde için yapılması gereken hazırlıklara değinelim.</a:t>
            </a:r>
            <a:endParaRPr lang="tr-TR" sz="1000" kern="1200" dirty="0">
              <a:solidFill>
                <a:schemeClr val="tx1"/>
              </a:solidFill>
              <a:latin typeface="Roboto" pitchFamily="2" charset="0"/>
              <a:ea typeface="Roboto" pitchFamily="2" charset="0"/>
              <a:cs typeface="+mn-cs"/>
            </a:endParaRPr>
          </a:p>
          <a:p>
            <a:endParaRPr lang="tr-TR" sz="1000" kern="1200" dirty="0">
              <a:solidFill>
                <a:schemeClr val="tx1"/>
              </a:solidFill>
              <a:latin typeface="Roboto" pitchFamily="2" charset="0"/>
              <a:ea typeface="Roboto" pitchFamily="2" charset="0"/>
              <a:cs typeface="+mn-cs"/>
            </a:endParaRPr>
          </a:p>
          <a:p>
            <a:pPr marL="0" marR="0" lvl="0" indent="0" algn="just" defTabSz="914400" rtl="0" eaLnBrk="1" fontAlgn="auto" latinLnBrk="0" hangingPunct="1">
              <a:lnSpc>
                <a:spcPct val="100000"/>
              </a:lnSpc>
              <a:spcBef>
                <a:spcPts val="0"/>
              </a:spcBef>
              <a:spcAft>
                <a:spcPts val="300"/>
              </a:spcAft>
              <a:buClrTx/>
              <a:buSzTx/>
              <a:buFontTx/>
              <a:buNone/>
              <a:tabLst/>
              <a:defRPr/>
            </a:pPr>
            <a:r>
              <a:rPr lang="tr-TR" sz="900" b="1" i="1" u="sng" kern="1200" dirty="0">
                <a:solidFill>
                  <a:schemeClr val="tx1"/>
                </a:solidFill>
                <a:latin typeface="Roboto" pitchFamily="2" charset="0"/>
                <a:ea typeface="Roboto" pitchFamily="2" charset="0"/>
                <a:cs typeface="+mn-cs"/>
              </a:rPr>
              <a:t>Bilgi Notu: </a:t>
            </a:r>
          </a:p>
          <a:p>
            <a:pPr algn="just" eaLnBrk="1" hangingPunct="1">
              <a:lnSpc>
                <a:spcPct val="80000"/>
              </a:lnSpc>
              <a:spcBef>
                <a:spcPct val="0"/>
              </a:spcBef>
              <a:spcAft>
                <a:spcPts val="300"/>
              </a:spcAft>
              <a:defRPr/>
            </a:pPr>
            <a:r>
              <a:rPr lang="tr-TR" sz="900" b="0" i="1" dirty="0">
                <a:latin typeface="Roboto" pitchFamily="2" charset="0"/>
                <a:ea typeface="Roboto" pitchFamily="2" charset="0"/>
              </a:rPr>
              <a:t>Afetlere hazırlıkta toplumun her kesiminin kendi sorumluluğunu üstlenmesi ve zaman kaybetmeden yapılması gerekenleri tamamlaması gereklidir. Bu konuda Devlet, bireyler, ve diğer kurumlar ile sivil toplum </a:t>
            </a:r>
            <a:r>
              <a:rPr lang="tr-TR" sz="900" i="1" dirty="0">
                <a:latin typeface="Roboto" pitchFamily="2" charset="0"/>
                <a:ea typeface="Roboto" pitchFamily="2" charset="0"/>
              </a:rPr>
              <a:t>k</a:t>
            </a:r>
            <a:r>
              <a:rPr lang="tr-TR" sz="900" b="0" i="1" dirty="0">
                <a:latin typeface="Roboto" pitchFamily="2" charset="0"/>
                <a:ea typeface="Roboto" pitchFamily="2" charset="0"/>
              </a:rPr>
              <a:t>uruluşları farklı rolleri alabilir ve birbirleri ile ortaklaşa çalışmalar yapabilirler.</a:t>
            </a:r>
          </a:p>
          <a:p>
            <a:pPr algn="just" eaLnBrk="1" hangingPunct="1">
              <a:lnSpc>
                <a:spcPct val="80000"/>
              </a:lnSpc>
              <a:spcBef>
                <a:spcPct val="0"/>
              </a:spcBef>
              <a:spcAft>
                <a:spcPts val="300"/>
              </a:spcAft>
              <a:defRPr/>
            </a:pPr>
            <a:r>
              <a:rPr lang="tr-TR" sz="900" b="0" i="1" dirty="0">
                <a:latin typeface="Roboto" pitchFamily="2" charset="0"/>
                <a:ea typeface="Roboto" pitchFamily="2" charset="0"/>
              </a:rPr>
              <a:t>Devlet: </a:t>
            </a:r>
          </a:p>
          <a:p>
            <a:pPr marL="252000" lvl="1" indent="-108000" algn="just" eaLnBrk="1" hangingPunct="1">
              <a:lnSpc>
                <a:spcPct val="80000"/>
              </a:lnSpc>
              <a:spcBef>
                <a:spcPct val="0"/>
              </a:spcBef>
              <a:spcAft>
                <a:spcPts val="300"/>
              </a:spcAft>
              <a:buFontTx/>
              <a:buChar char="•"/>
              <a:defRPr/>
            </a:pPr>
            <a:r>
              <a:rPr lang="tr-TR" sz="900" b="0" i="1" dirty="0">
                <a:latin typeface="Roboto" pitchFamily="2" charset="0"/>
                <a:ea typeface="Roboto" pitchFamily="2" charset="0"/>
              </a:rPr>
              <a:t>Afete hazırlık ile ilgili ulusal politikalar üretmek</a:t>
            </a:r>
          </a:p>
          <a:p>
            <a:pPr marL="252000" lvl="1" indent="-108000" algn="just" eaLnBrk="1" hangingPunct="1">
              <a:lnSpc>
                <a:spcPct val="80000"/>
              </a:lnSpc>
              <a:spcBef>
                <a:spcPct val="0"/>
              </a:spcBef>
              <a:spcAft>
                <a:spcPts val="300"/>
              </a:spcAft>
              <a:buFontTx/>
              <a:buChar char="•"/>
              <a:defRPr/>
            </a:pPr>
            <a:r>
              <a:rPr lang="tr-TR" sz="900" b="0" i="1" dirty="0">
                <a:latin typeface="Roboto" pitchFamily="2" charset="0"/>
                <a:ea typeface="Roboto" pitchFamily="2" charset="0"/>
              </a:rPr>
              <a:t>Bu politikaları uluslararası seviyeye taşımak </a:t>
            </a:r>
          </a:p>
          <a:p>
            <a:pPr marL="252000" lvl="1" indent="-108000" algn="just" eaLnBrk="1" hangingPunct="1">
              <a:lnSpc>
                <a:spcPct val="80000"/>
              </a:lnSpc>
              <a:spcBef>
                <a:spcPct val="0"/>
              </a:spcBef>
              <a:spcAft>
                <a:spcPts val="300"/>
              </a:spcAft>
              <a:buFontTx/>
              <a:buChar char="•"/>
              <a:defRPr/>
            </a:pPr>
            <a:r>
              <a:rPr lang="tr-TR" sz="900" b="0" i="1" dirty="0">
                <a:latin typeface="Roboto" pitchFamily="2" charset="0"/>
                <a:ea typeface="Roboto" pitchFamily="2" charset="0"/>
              </a:rPr>
              <a:t>Bu politikaları  sosyal ve ekonomik kalkınma planlarına dahil etmek</a:t>
            </a:r>
          </a:p>
          <a:p>
            <a:pPr marL="252000" lvl="1" indent="-108000" algn="just" eaLnBrk="1" hangingPunct="1">
              <a:lnSpc>
                <a:spcPct val="80000"/>
              </a:lnSpc>
              <a:spcBef>
                <a:spcPct val="0"/>
              </a:spcBef>
              <a:spcAft>
                <a:spcPts val="300"/>
              </a:spcAft>
              <a:buFontTx/>
              <a:buChar char="•"/>
              <a:defRPr/>
            </a:pPr>
            <a:r>
              <a:rPr lang="tr-TR" sz="900" b="0" i="1" dirty="0">
                <a:latin typeface="Roboto" pitchFamily="2" charset="0"/>
                <a:ea typeface="Roboto" pitchFamily="2" charset="0"/>
              </a:rPr>
              <a:t>Bu politikaların uygulanabilirliğinin sağlanması için gerekli altyapıyı oluşturmak, denetlemek  ve desteklemek  </a:t>
            </a:r>
          </a:p>
          <a:p>
            <a:pPr algn="just" eaLnBrk="1" hangingPunct="1">
              <a:lnSpc>
                <a:spcPct val="80000"/>
              </a:lnSpc>
              <a:spcBef>
                <a:spcPct val="0"/>
              </a:spcBef>
              <a:spcAft>
                <a:spcPts val="300"/>
              </a:spcAft>
              <a:defRPr/>
            </a:pPr>
            <a:r>
              <a:rPr lang="tr-TR" sz="900" b="0" i="1" dirty="0">
                <a:latin typeface="Roboto" pitchFamily="2" charset="0"/>
                <a:ea typeface="Roboto" pitchFamily="2" charset="0"/>
              </a:rPr>
              <a:t>Belediyeler/Yerel </a:t>
            </a:r>
            <a:r>
              <a:rPr lang="tr-TR" sz="900" i="1" dirty="0">
                <a:latin typeface="Roboto" pitchFamily="2" charset="0"/>
                <a:ea typeface="Roboto" pitchFamily="2" charset="0"/>
              </a:rPr>
              <a:t>y</a:t>
            </a:r>
            <a:r>
              <a:rPr lang="tr-TR" sz="900" b="0" i="1" dirty="0">
                <a:latin typeface="Roboto" pitchFamily="2" charset="0"/>
                <a:ea typeface="Roboto" pitchFamily="2" charset="0"/>
              </a:rPr>
              <a:t>önetimler: </a:t>
            </a:r>
          </a:p>
          <a:p>
            <a:pPr marL="252000" lvl="1" indent="-108000" algn="just">
              <a:lnSpc>
                <a:spcPct val="80000"/>
              </a:lnSpc>
              <a:spcBef>
                <a:spcPct val="0"/>
              </a:spcBef>
              <a:spcAft>
                <a:spcPts val="300"/>
              </a:spcAft>
              <a:buFontTx/>
              <a:buChar char="•"/>
              <a:defRPr/>
            </a:pPr>
            <a:r>
              <a:rPr lang="tr-TR" sz="900" i="1" dirty="0">
                <a:latin typeface="Roboto" pitchFamily="2" charset="0"/>
                <a:ea typeface="Roboto" pitchFamily="2" charset="0"/>
              </a:rPr>
              <a:t>İl/ilçe düzeyinde afete hazırlık çalışmaları yürütmek</a:t>
            </a:r>
          </a:p>
          <a:p>
            <a:pPr marL="252000" lvl="1" indent="-108000" algn="just">
              <a:lnSpc>
                <a:spcPct val="80000"/>
              </a:lnSpc>
              <a:spcBef>
                <a:spcPct val="0"/>
              </a:spcBef>
              <a:spcAft>
                <a:spcPts val="300"/>
              </a:spcAft>
              <a:buFontTx/>
              <a:buChar char="•"/>
              <a:defRPr/>
            </a:pPr>
            <a:r>
              <a:rPr lang="tr-TR" sz="900" i="1" dirty="0">
                <a:latin typeface="Roboto" pitchFamily="2" charset="0"/>
                <a:ea typeface="Roboto" pitchFamily="2" charset="0"/>
              </a:rPr>
              <a:t>Toplumu afetlere hazırlık konusunda bilgilendirmek ve bilinçlendirmek </a:t>
            </a:r>
          </a:p>
          <a:p>
            <a:pPr marL="252000" lvl="1" indent="-108000" algn="just">
              <a:lnSpc>
                <a:spcPct val="80000"/>
              </a:lnSpc>
              <a:spcBef>
                <a:spcPct val="0"/>
              </a:spcBef>
              <a:spcAft>
                <a:spcPts val="300"/>
              </a:spcAft>
              <a:buFontTx/>
              <a:buChar char="•"/>
              <a:defRPr/>
            </a:pPr>
            <a:r>
              <a:rPr lang="tr-TR" sz="900" i="1" dirty="0">
                <a:latin typeface="Roboto" pitchFamily="2" charset="0"/>
                <a:ea typeface="Roboto" pitchFamily="2" charset="0"/>
              </a:rPr>
              <a:t>Kaçak yapılaşmayı engellemek</a:t>
            </a:r>
          </a:p>
          <a:p>
            <a:pPr marL="252000" lvl="1" indent="-108000" algn="just">
              <a:lnSpc>
                <a:spcPct val="80000"/>
              </a:lnSpc>
              <a:spcBef>
                <a:spcPct val="0"/>
              </a:spcBef>
              <a:spcAft>
                <a:spcPts val="300"/>
              </a:spcAft>
              <a:buFontTx/>
              <a:buChar char="•"/>
              <a:defRPr/>
            </a:pPr>
            <a:r>
              <a:rPr lang="tr-TR" sz="900" i="1" dirty="0">
                <a:latin typeface="Roboto" pitchFamily="2" charset="0"/>
                <a:ea typeface="Roboto" pitchFamily="2" charset="0"/>
              </a:rPr>
              <a:t>İlin/ilçenin afetlere müdahale kapasitesini artırmak</a:t>
            </a:r>
          </a:p>
          <a:p>
            <a:pPr algn="just" eaLnBrk="1" hangingPunct="1">
              <a:lnSpc>
                <a:spcPct val="80000"/>
              </a:lnSpc>
              <a:spcBef>
                <a:spcPct val="0"/>
              </a:spcBef>
              <a:spcAft>
                <a:spcPts val="300"/>
              </a:spcAft>
              <a:defRPr/>
            </a:pPr>
            <a:r>
              <a:rPr lang="tr-TR" sz="900" b="0" i="1" dirty="0">
                <a:latin typeface="Roboto" pitchFamily="2" charset="0"/>
                <a:ea typeface="Roboto" pitchFamily="2" charset="0"/>
              </a:rPr>
              <a:t>Özel sektör: </a:t>
            </a:r>
          </a:p>
          <a:p>
            <a:pPr marL="252000" lvl="1" indent="-108000" algn="just">
              <a:lnSpc>
                <a:spcPct val="80000"/>
              </a:lnSpc>
              <a:spcBef>
                <a:spcPct val="0"/>
              </a:spcBef>
              <a:spcAft>
                <a:spcPts val="300"/>
              </a:spcAft>
              <a:buFontTx/>
              <a:buChar char="•"/>
              <a:defRPr/>
            </a:pPr>
            <a:r>
              <a:rPr lang="tr-TR" sz="900" i="1" dirty="0">
                <a:latin typeface="Roboto" pitchFamily="2" charset="0"/>
                <a:ea typeface="Roboto" pitchFamily="2" charset="0"/>
              </a:rPr>
              <a:t>Afet acil durum planlarını hazırlamak</a:t>
            </a:r>
          </a:p>
          <a:p>
            <a:pPr marL="252000" lvl="1" indent="-108000" algn="just">
              <a:lnSpc>
                <a:spcPct val="80000"/>
              </a:lnSpc>
              <a:spcBef>
                <a:spcPct val="0"/>
              </a:spcBef>
              <a:spcAft>
                <a:spcPts val="300"/>
              </a:spcAft>
              <a:buFontTx/>
              <a:buChar char="•"/>
              <a:defRPr/>
            </a:pPr>
            <a:r>
              <a:rPr lang="tr-TR" sz="900" i="1" dirty="0">
                <a:latin typeface="Roboto" pitchFamily="2" charset="0"/>
                <a:ea typeface="Roboto" pitchFamily="2" charset="0"/>
              </a:rPr>
              <a:t>İş yerinde acil durum müdahale ekipleri oluşturmak</a:t>
            </a:r>
          </a:p>
          <a:p>
            <a:pPr marL="252000" lvl="1" indent="-108000" algn="just">
              <a:lnSpc>
                <a:spcPct val="80000"/>
              </a:lnSpc>
              <a:spcBef>
                <a:spcPct val="0"/>
              </a:spcBef>
              <a:spcAft>
                <a:spcPts val="300"/>
              </a:spcAft>
              <a:buFontTx/>
              <a:buChar char="•"/>
              <a:defRPr/>
            </a:pPr>
            <a:r>
              <a:rPr lang="tr-TR" sz="900" i="1" dirty="0">
                <a:latin typeface="Roboto" pitchFamily="2" charset="0"/>
                <a:ea typeface="Roboto" pitchFamily="2" charset="0"/>
              </a:rPr>
              <a:t>Çalışanlarını afetlere karşı bilinçlendirmek</a:t>
            </a:r>
          </a:p>
          <a:p>
            <a:pPr marL="252000" lvl="1" indent="-108000" algn="just">
              <a:lnSpc>
                <a:spcPct val="80000"/>
              </a:lnSpc>
              <a:spcBef>
                <a:spcPct val="0"/>
              </a:spcBef>
              <a:spcAft>
                <a:spcPts val="300"/>
              </a:spcAft>
              <a:buFontTx/>
              <a:buChar char="•"/>
              <a:defRPr/>
            </a:pPr>
            <a:r>
              <a:rPr lang="tr-TR" sz="900" i="1" dirty="0">
                <a:latin typeface="Roboto" pitchFamily="2" charset="0"/>
                <a:ea typeface="Roboto" pitchFamily="2" charset="0"/>
              </a:rPr>
              <a:t>Yapılan afete hazırlık çalışmalarına sponsorluk desteği vermek</a:t>
            </a:r>
          </a:p>
          <a:p>
            <a:pPr algn="just" eaLnBrk="1" hangingPunct="1">
              <a:lnSpc>
                <a:spcPct val="80000"/>
              </a:lnSpc>
              <a:spcBef>
                <a:spcPct val="0"/>
              </a:spcBef>
              <a:spcAft>
                <a:spcPts val="300"/>
              </a:spcAft>
              <a:defRPr/>
            </a:pPr>
            <a:r>
              <a:rPr lang="tr-TR" sz="900" b="0" i="1" dirty="0">
                <a:latin typeface="Roboto" pitchFamily="2" charset="0"/>
                <a:ea typeface="Roboto" pitchFamily="2" charset="0"/>
              </a:rPr>
              <a:t>Medya: </a:t>
            </a:r>
          </a:p>
          <a:p>
            <a:pPr marL="252000" lvl="1" indent="-108000" algn="just">
              <a:lnSpc>
                <a:spcPct val="80000"/>
              </a:lnSpc>
              <a:spcBef>
                <a:spcPct val="0"/>
              </a:spcBef>
              <a:spcAft>
                <a:spcPts val="300"/>
              </a:spcAft>
              <a:buFontTx/>
              <a:buChar char="•"/>
              <a:defRPr/>
            </a:pPr>
            <a:r>
              <a:rPr lang="tr-TR" sz="900" i="1" dirty="0">
                <a:latin typeface="Roboto" pitchFamily="2" charset="0"/>
                <a:ea typeface="Roboto" pitchFamily="2" charset="0"/>
              </a:rPr>
              <a:t>Afete hazırlık çalışmaları konusunda bilgi vermek </a:t>
            </a:r>
          </a:p>
          <a:p>
            <a:pPr marL="252000" lvl="1" indent="-108000" algn="just">
              <a:lnSpc>
                <a:spcPct val="80000"/>
              </a:lnSpc>
              <a:spcBef>
                <a:spcPct val="0"/>
              </a:spcBef>
              <a:spcAft>
                <a:spcPts val="300"/>
              </a:spcAft>
              <a:buFontTx/>
              <a:buChar char="•"/>
              <a:defRPr/>
            </a:pPr>
            <a:r>
              <a:rPr lang="tr-TR" sz="900" i="1" dirty="0">
                <a:latin typeface="Roboto" pitchFamily="2" charset="0"/>
                <a:ea typeface="Roboto" pitchFamily="2" charset="0"/>
              </a:rPr>
              <a:t>Halkın afet öncesinde, sırasında ve sonrasında doğru ve güvenilir bilgiye ulaşmasını sağlamak</a:t>
            </a:r>
          </a:p>
          <a:p>
            <a:pPr algn="just" eaLnBrk="1" hangingPunct="1">
              <a:lnSpc>
                <a:spcPct val="80000"/>
              </a:lnSpc>
              <a:spcBef>
                <a:spcPct val="0"/>
              </a:spcBef>
              <a:spcAft>
                <a:spcPts val="300"/>
              </a:spcAft>
              <a:defRPr/>
            </a:pPr>
            <a:r>
              <a:rPr lang="tr-TR" sz="900" b="0" i="1" dirty="0">
                <a:latin typeface="Roboto" pitchFamily="2" charset="0"/>
                <a:ea typeface="Roboto" pitchFamily="2" charset="0"/>
              </a:rPr>
              <a:t>Üniversiteler: </a:t>
            </a:r>
          </a:p>
          <a:p>
            <a:pPr marL="252000" lvl="1" indent="-108000" algn="just">
              <a:lnSpc>
                <a:spcPct val="80000"/>
              </a:lnSpc>
              <a:spcBef>
                <a:spcPct val="0"/>
              </a:spcBef>
              <a:spcAft>
                <a:spcPts val="300"/>
              </a:spcAft>
              <a:buFontTx/>
              <a:buChar char="•"/>
              <a:defRPr/>
            </a:pPr>
            <a:r>
              <a:rPr lang="tr-TR" sz="900" i="1" dirty="0">
                <a:latin typeface="Roboto" pitchFamily="2" charset="0"/>
                <a:ea typeface="Roboto" pitchFamily="2" charset="0"/>
              </a:rPr>
              <a:t>Toplumun afetlere hazırlığa olan ilgisini artırmak</a:t>
            </a:r>
          </a:p>
          <a:p>
            <a:pPr marL="252000" lvl="1" indent="-108000" algn="just">
              <a:lnSpc>
                <a:spcPct val="80000"/>
              </a:lnSpc>
              <a:spcBef>
                <a:spcPct val="0"/>
              </a:spcBef>
              <a:spcAft>
                <a:spcPts val="300"/>
              </a:spcAft>
              <a:buFontTx/>
              <a:buChar char="•"/>
              <a:defRPr/>
            </a:pPr>
            <a:r>
              <a:rPr lang="tr-TR" sz="900" i="1" dirty="0">
                <a:latin typeface="Roboto" pitchFamily="2" charset="0"/>
                <a:ea typeface="Roboto" pitchFamily="2" charset="0"/>
              </a:rPr>
              <a:t>Afetlere hazırlık ile ilgili ulusal ve uluslararası çalışmaları değerlendirmek </a:t>
            </a:r>
          </a:p>
          <a:p>
            <a:pPr marL="252000" lvl="1" indent="-108000" algn="just">
              <a:lnSpc>
                <a:spcPct val="80000"/>
              </a:lnSpc>
              <a:spcBef>
                <a:spcPct val="0"/>
              </a:spcBef>
              <a:spcAft>
                <a:spcPts val="300"/>
              </a:spcAft>
              <a:buFontTx/>
              <a:buChar char="•"/>
              <a:defRPr/>
            </a:pPr>
            <a:r>
              <a:rPr lang="tr-TR" sz="900" i="1" dirty="0">
                <a:latin typeface="Roboto" pitchFamily="2" charset="0"/>
                <a:ea typeface="Roboto" pitchFamily="2" charset="0"/>
              </a:rPr>
              <a:t>Toplumun tüm kesimleri ile hazırlık projeleri geliştirmek ve uygulamak </a:t>
            </a:r>
          </a:p>
          <a:p>
            <a:pPr marL="252000" lvl="1" indent="-108000" algn="just">
              <a:lnSpc>
                <a:spcPct val="80000"/>
              </a:lnSpc>
              <a:spcBef>
                <a:spcPct val="0"/>
              </a:spcBef>
              <a:spcAft>
                <a:spcPts val="300"/>
              </a:spcAft>
              <a:buFontTx/>
              <a:buChar char="•"/>
              <a:defRPr/>
            </a:pPr>
            <a:r>
              <a:rPr lang="tr-TR" sz="900" i="1" dirty="0">
                <a:latin typeface="Roboto" pitchFamily="2" charset="0"/>
                <a:ea typeface="Roboto" pitchFamily="2" charset="0"/>
              </a:rPr>
              <a:t>Toplum projelerine akademik destek vermek</a:t>
            </a:r>
          </a:p>
          <a:p>
            <a:pPr algn="just" eaLnBrk="1" hangingPunct="1">
              <a:lnSpc>
                <a:spcPct val="80000"/>
              </a:lnSpc>
              <a:spcBef>
                <a:spcPct val="0"/>
              </a:spcBef>
              <a:spcAft>
                <a:spcPts val="300"/>
              </a:spcAft>
              <a:defRPr/>
            </a:pPr>
            <a:r>
              <a:rPr lang="tr-TR" sz="900" b="0" i="1" dirty="0">
                <a:latin typeface="Roboto" pitchFamily="2" charset="0"/>
                <a:ea typeface="Roboto" pitchFamily="2" charset="0"/>
              </a:rPr>
              <a:t>Sivil Toplum Kuruluşları (STK): </a:t>
            </a:r>
          </a:p>
          <a:p>
            <a:pPr marL="252000" lvl="1" indent="-108000" algn="just">
              <a:lnSpc>
                <a:spcPct val="80000"/>
              </a:lnSpc>
              <a:spcBef>
                <a:spcPct val="0"/>
              </a:spcBef>
              <a:spcAft>
                <a:spcPts val="300"/>
              </a:spcAft>
              <a:buFontTx/>
              <a:buChar char="•"/>
              <a:defRPr/>
            </a:pPr>
            <a:r>
              <a:rPr lang="tr-TR" sz="900" i="1" dirty="0">
                <a:latin typeface="Roboto" pitchFamily="2" charset="0"/>
                <a:ea typeface="Roboto" pitchFamily="2" charset="0"/>
              </a:rPr>
              <a:t>Toplumun afetlere hazırlığa olan ilgisini artırmak</a:t>
            </a:r>
          </a:p>
          <a:p>
            <a:pPr marL="252000" lvl="1" indent="-108000" algn="just">
              <a:lnSpc>
                <a:spcPct val="80000"/>
              </a:lnSpc>
              <a:spcBef>
                <a:spcPct val="0"/>
              </a:spcBef>
              <a:spcAft>
                <a:spcPts val="300"/>
              </a:spcAft>
              <a:buFontTx/>
              <a:buChar char="•"/>
              <a:defRPr/>
            </a:pPr>
            <a:r>
              <a:rPr lang="tr-TR" sz="900" i="1" dirty="0">
                <a:latin typeface="Roboto" pitchFamily="2" charset="0"/>
                <a:ea typeface="Roboto" pitchFamily="2" charset="0"/>
              </a:rPr>
              <a:t>Halkı bilgilendirmek ve bilinçlendirmek</a:t>
            </a:r>
          </a:p>
          <a:p>
            <a:pPr marL="252000" lvl="1" indent="-108000" algn="just">
              <a:lnSpc>
                <a:spcPct val="80000"/>
              </a:lnSpc>
              <a:spcBef>
                <a:spcPct val="0"/>
              </a:spcBef>
              <a:spcAft>
                <a:spcPts val="300"/>
              </a:spcAft>
              <a:buFontTx/>
              <a:buChar char="•"/>
              <a:defRPr/>
            </a:pPr>
            <a:r>
              <a:rPr lang="tr-TR" sz="900" i="1" dirty="0">
                <a:latin typeface="Roboto" pitchFamily="2" charset="0"/>
                <a:ea typeface="Roboto" pitchFamily="2" charset="0"/>
              </a:rPr>
              <a:t>Ulusal ve uluslararası afete hazırlık çalışmalarını  takip etmek</a:t>
            </a:r>
          </a:p>
          <a:p>
            <a:pPr marL="252000" lvl="1" indent="-108000" algn="just">
              <a:lnSpc>
                <a:spcPct val="80000"/>
              </a:lnSpc>
              <a:spcBef>
                <a:spcPct val="0"/>
              </a:spcBef>
              <a:spcAft>
                <a:spcPts val="300"/>
              </a:spcAft>
              <a:buFontTx/>
              <a:buChar char="•"/>
              <a:defRPr/>
            </a:pPr>
            <a:r>
              <a:rPr lang="tr-TR" sz="900" i="1" dirty="0">
                <a:latin typeface="Roboto" pitchFamily="2" charset="0"/>
                <a:ea typeface="Roboto" pitchFamily="2" charset="0"/>
              </a:rPr>
              <a:t>Devlet, belediye ve üniversiteler ile afete hazırlık çalışmaları konusunda işbirliği yapmak </a:t>
            </a:r>
          </a:p>
          <a:p>
            <a:pPr algn="just" eaLnBrk="1" hangingPunct="1">
              <a:lnSpc>
                <a:spcPct val="80000"/>
              </a:lnSpc>
              <a:spcBef>
                <a:spcPct val="0"/>
              </a:spcBef>
              <a:spcAft>
                <a:spcPts val="300"/>
              </a:spcAft>
              <a:defRPr/>
            </a:pPr>
            <a:r>
              <a:rPr lang="tr-TR" sz="900" b="0" i="1" dirty="0">
                <a:latin typeface="Roboto" pitchFamily="2" charset="0"/>
                <a:ea typeface="Roboto" pitchFamily="2" charset="0"/>
              </a:rPr>
              <a:t>Bireyler: </a:t>
            </a:r>
          </a:p>
          <a:p>
            <a:pPr marL="252000" lvl="1" indent="-108000" algn="just">
              <a:lnSpc>
                <a:spcPct val="80000"/>
              </a:lnSpc>
              <a:spcBef>
                <a:spcPct val="0"/>
              </a:spcBef>
              <a:spcAft>
                <a:spcPts val="300"/>
              </a:spcAft>
              <a:buFontTx/>
              <a:buChar char="•"/>
              <a:defRPr/>
            </a:pPr>
            <a:r>
              <a:rPr lang="tr-TR" sz="900" i="1" dirty="0">
                <a:latin typeface="Roboto" pitchFamily="2" charset="0"/>
                <a:ea typeface="Roboto" pitchFamily="2" charset="0"/>
              </a:rPr>
              <a:t>Eğitimler alarak bireysel hazırlıklar yapmak</a:t>
            </a:r>
          </a:p>
          <a:p>
            <a:pPr marL="252000" lvl="1" indent="-108000" algn="just">
              <a:lnSpc>
                <a:spcPct val="80000"/>
              </a:lnSpc>
              <a:spcBef>
                <a:spcPct val="0"/>
              </a:spcBef>
              <a:spcAft>
                <a:spcPts val="300"/>
              </a:spcAft>
              <a:buFontTx/>
              <a:buChar char="•"/>
              <a:defRPr/>
            </a:pPr>
            <a:r>
              <a:rPr lang="tr-TR" sz="900" i="1" dirty="0">
                <a:latin typeface="Roboto" pitchFamily="2" charset="0"/>
                <a:ea typeface="Roboto" pitchFamily="2" charset="0"/>
              </a:rPr>
              <a:t>Çevresindeki insanları bilgilendirmek</a:t>
            </a:r>
          </a:p>
          <a:p>
            <a:pPr marL="252000" lvl="1" indent="-108000" algn="just">
              <a:lnSpc>
                <a:spcPct val="80000"/>
              </a:lnSpc>
              <a:spcBef>
                <a:spcPct val="0"/>
              </a:spcBef>
              <a:spcAft>
                <a:spcPts val="300"/>
              </a:spcAft>
              <a:buFontTx/>
              <a:buChar char="•"/>
              <a:defRPr/>
            </a:pPr>
            <a:r>
              <a:rPr lang="tr-TR" sz="900" i="1" dirty="0">
                <a:latin typeface="Roboto" pitchFamily="2" charset="0"/>
                <a:ea typeface="Roboto" pitchFamily="2" charset="0"/>
              </a:rPr>
              <a:t>Devletin ve belediyelerin çalışmalarını takip etmek veya talep etmek</a:t>
            </a:r>
          </a:p>
          <a:p>
            <a:pPr marL="252000" lvl="1" indent="-108000" algn="just">
              <a:lnSpc>
                <a:spcPct val="80000"/>
              </a:lnSpc>
              <a:spcBef>
                <a:spcPct val="0"/>
              </a:spcBef>
              <a:spcAft>
                <a:spcPts val="300"/>
              </a:spcAft>
              <a:buFontTx/>
              <a:buChar char="•"/>
              <a:defRPr/>
            </a:pPr>
            <a:r>
              <a:rPr lang="tr-TR" sz="900" i="1" dirty="0">
                <a:latin typeface="Roboto" pitchFamily="2" charset="0"/>
                <a:ea typeface="Roboto" pitchFamily="2" charset="0"/>
              </a:rPr>
              <a:t>Devletin ve yerel yönetimlerin çalışmalarına destek vermek</a:t>
            </a:r>
          </a:p>
          <a:p>
            <a:pPr marL="252000" lvl="1" indent="-108000" algn="just">
              <a:lnSpc>
                <a:spcPct val="80000"/>
              </a:lnSpc>
              <a:spcBef>
                <a:spcPct val="0"/>
              </a:spcBef>
              <a:spcAft>
                <a:spcPts val="300"/>
              </a:spcAft>
              <a:buFontTx/>
              <a:buChar char="•"/>
              <a:defRPr/>
            </a:pPr>
            <a:r>
              <a:rPr lang="tr-TR" sz="900" i="1" dirty="0">
                <a:latin typeface="Roboto" pitchFamily="2" charset="0"/>
                <a:ea typeface="Roboto" pitchFamily="2" charset="0"/>
              </a:rPr>
              <a:t>Afetlere karşı toplumsal güç birliği sağlayabilmek </a:t>
            </a:r>
          </a:p>
          <a:p>
            <a:endParaRPr lang="tr-TR" sz="1200" dirty="0">
              <a:latin typeface="Roboto" pitchFamily="2" charset="0"/>
              <a:ea typeface="Roboto" pitchFamily="2" charset="0"/>
            </a:endParaRPr>
          </a:p>
          <a:p>
            <a:endParaRPr lang="tr-TR" dirty="0"/>
          </a:p>
        </p:txBody>
      </p:sp>
      <p:sp>
        <p:nvSpPr>
          <p:cNvPr id="4" name="Slayt Numarası Yer Tutucusu 3"/>
          <p:cNvSpPr>
            <a:spLocks noGrp="1"/>
          </p:cNvSpPr>
          <p:nvPr>
            <p:ph type="sldNum" sz="quarter" idx="5"/>
          </p:nvPr>
        </p:nvSpPr>
        <p:spPr/>
        <p:txBody>
          <a:bodyPr/>
          <a:lstStyle/>
          <a:p>
            <a:fld id="{4998BAFA-7B26-44C2-9B69-5F7639683827}" type="slidenum">
              <a:rPr lang="tr-TR" smtClean="0"/>
              <a:t>9</a:t>
            </a:fld>
            <a:endParaRPr lang="tr-TR"/>
          </a:p>
        </p:txBody>
      </p:sp>
    </p:spTree>
    <p:extLst>
      <p:ext uri="{BB962C8B-B14F-4D97-AF65-F5344CB8AC3E}">
        <p14:creationId xmlns:p14="http://schemas.microsoft.com/office/powerpoint/2010/main" val="25356310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Sayfalar">
    <p:spTree>
      <p:nvGrpSpPr>
        <p:cNvPr id="1" name=""/>
        <p:cNvGrpSpPr/>
        <p:nvPr/>
      </p:nvGrpSpPr>
      <p:grpSpPr>
        <a:xfrm>
          <a:off x="0" y="0"/>
          <a:ext cx="0" cy="0"/>
          <a:chOff x="0" y="0"/>
          <a:chExt cx="0" cy="0"/>
        </a:xfrm>
      </p:grpSpPr>
      <p:sp>
        <p:nvSpPr>
          <p:cNvPr id="6" name="Slide Number Placeholder 7">
            <a:extLst>
              <a:ext uri="{FF2B5EF4-FFF2-40B4-BE49-F238E27FC236}">
                <a16:creationId xmlns:a16="http://schemas.microsoft.com/office/drawing/2014/main" xmlns="" id="{4276054E-B3F8-CE40-929B-1E4E046684C2}"/>
              </a:ext>
            </a:extLst>
          </p:cNvPr>
          <p:cNvSpPr txBox="1">
            <a:spLocks/>
          </p:cNvSpPr>
          <p:nvPr userDrawn="1"/>
        </p:nvSpPr>
        <p:spPr>
          <a:xfrm>
            <a:off x="11347913" y="6441522"/>
            <a:ext cx="437812" cy="274637"/>
          </a:xfrm>
          <a:prstGeom prst="rect">
            <a:avLst/>
          </a:prstGeom>
        </p:spPr>
        <p:txBody>
          <a:bodyPr vert="horz" lIns="91440" tIns="45720" rIns="91440" bIns="45720" rtlCol="0" anchor="ctr"/>
          <a:lstStyle>
            <a:defPPr>
              <a:defRPr lang="en-US"/>
            </a:defPPr>
            <a:lvl1pPr marL="0" algn="r" defTabSz="457200" rtl="0" eaLnBrk="1" latinLnBrk="0" hangingPunct="1">
              <a:defRPr sz="12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ts val="0"/>
              </a:spcBef>
              <a:spcAft>
                <a:spcPts val="0"/>
              </a:spcAft>
              <a:buClrTx/>
              <a:buSzTx/>
              <a:buFontTx/>
              <a:buNone/>
              <a:tabLst/>
              <a:defRPr/>
            </a:pPr>
            <a:fld id="{F1A159A1-75F3-B24A-8F41-A9FE5C61612F}" type="slidenum">
              <a:rPr lang="en-US" smtClean="0">
                <a:solidFill>
                  <a:srgbClr val="ED7D3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dirty="0">
              <a:solidFill>
                <a:srgbClr val="ED7D31"/>
              </a:solidFill>
            </a:endParaRPr>
          </a:p>
        </p:txBody>
      </p:sp>
      <p:sp>
        <p:nvSpPr>
          <p:cNvPr id="7" name="Slayt Numarası Yer Tutucusu 3">
            <a:extLst>
              <a:ext uri="{FF2B5EF4-FFF2-40B4-BE49-F238E27FC236}">
                <a16:creationId xmlns:a16="http://schemas.microsoft.com/office/drawing/2014/main" xmlns="" id="{6D33E963-67C3-634F-A43E-C58F07171BC7}"/>
              </a:ext>
            </a:extLst>
          </p:cNvPr>
          <p:cNvSpPr txBox="1">
            <a:spLocks/>
          </p:cNvSpPr>
          <p:nvPr userDrawn="1"/>
        </p:nvSpPr>
        <p:spPr>
          <a:xfrm>
            <a:off x="11361204" y="6400578"/>
            <a:ext cx="726194" cy="365125"/>
          </a:xfrm>
          <a:prstGeom prst="rect">
            <a:avLst/>
          </a:prstGeom>
        </p:spPr>
        <p:txBody>
          <a:bodyPr vert="horz" lIns="91440" tIns="45720" rIns="91440" bIns="45720" rtlCol="0" anchor="ctr"/>
          <a:lstStyle>
            <a:defPPr>
              <a:defRPr lang="tr-TR"/>
            </a:defPPr>
            <a:lvl1pPr marR="0" indent="0" algn="r" defTabSz="457200" fontAlgn="auto">
              <a:lnSpc>
                <a:spcPct val="100000"/>
              </a:lnSpc>
              <a:spcBef>
                <a:spcPts val="0"/>
              </a:spcBef>
              <a:spcAft>
                <a:spcPts val="0"/>
              </a:spcAft>
              <a:buClrTx/>
              <a:buSzTx/>
              <a:buFontTx/>
              <a:buNone/>
              <a:tabLst/>
              <a:defRPr sz="1200" b="1">
                <a:solidFill>
                  <a:srgbClr val="ED7D31"/>
                </a:solidFill>
              </a:defRPr>
            </a:lvl1pPr>
            <a:lvl2pPr defTabSz="457200"/>
            <a:lvl3pPr defTabSz="457200"/>
            <a:lvl4pPr defTabSz="457200"/>
            <a:lvl5pPr defTabSz="457200"/>
            <a:lvl6pPr defTabSz="457200"/>
            <a:lvl7pPr defTabSz="457200"/>
            <a:lvl8pPr defTabSz="457200"/>
            <a:lvl9pPr defTabSz="457200"/>
          </a:lstStyle>
          <a:p>
            <a:pPr lvl="0"/>
            <a:r>
              <a:rPr lang="tr-TR" dirty="0"/>
              <a:t>/ 50</a:t>
            </a:r>
          </a:p>
        </p:txBody>
      </p:sp>
      <p:pic>
        <p:nvPicPr>
          <p:cNvPr id="4" name="Picture 2">
            <a:extLst>
              <a:ext uri="{FF2B5EF4-FFF2-40B4-BE49-F238E27FC236}">
                <a16:creationId xmlns:a16="http://schemas.microsoft.com/office/drawing/2014/main" xmlns="" id="{87A65C27-D1F2-F047-80E7-E7F1C1181886}"/>
              </a:ext>
            </a:extLst>
          </p:cNvPr>
          <p:cNvPicPr>
            <a:picLocks noChangeAspect="1" noChangeArrowheads="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1579" r="18797"/>
          <a:stretch/>
        </p:blipFill>
        <p:spPr bwMode="auto">
          <a:xfrm>
            <a:off x="11151647" y="106487"/>
            <a:ext cx="973394" cy="923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322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Kapaklar">
    <p:spTree>
      <p:nvGrpSpPr>
        <p:cNvPr id="1" name=""/>
        <p:cNvGrpSpPr/>
        <p:nvPr/>
      </p:nvGrpSpPr>
      <p:grpSpPr>
        <a:xfrm>
          <a:off x="0" y="0"/>
          <a:ext cx="0" cy="0"/>
          <a:chOff x="0" y="0"/>
          <a:chExt cx="0" cy="0"/>
        </a:xfrm>
      </p:grpSpPr>
      <p:sp>
        <p:nvSpPr>
          <p:cNvPr id="6" name="Slide Number Placeholder 7">
            <a:extLst>
              <a:ext uri="{FF2B5EF4-FFF2-40B4-BE49-F238E27FC236}">
                <a16:creationId xmlns:a16="http://schemas.microsoft.com/office/drawing/2014/main" xmlns="" id="{4276054E-B3F8-CE40-929B-1E4E046684C2}"/>
              </a:ext>
            </a:extLst>
          </p:cNvPr>
          <p:cNvSpPr txBox="1">
            <a:spLocks/>
          </p:cNvSpPr>
          <p:nvPr userDrawn="1"/>
        </p:nvSpPr>
        <p:spPr>
          <a:xfrm>
            <a:off x="11347913" y="6441522"/>
            <a:ext cx="437812" cy="274637"/>
          </a:xfrm>
          <a:prstGeom prst="rect">
            <a:avLst/>
          </a:prstGeom>
        </p:spPr>
        <p:txBody>
          <a:bodyPr vert="horz" lIns="91440" tIns="45720" rIns="91440" bIns="45720" rtlCol="0" anchor="ctr"/>
          <a:lstStyle>
            <a:defPPr>
              <a:defRPr lang="en-US"/>
            </a:defPPr>
            <a:lvl1pPr marL="0" algn="r" defTabSz="457200" rtl="0" eaLnBrk="1" latinLnBrk="0" hangingPunct="1">
              <a:defRPr sz="12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ts val="0"/>
              </a:spcBef>
              <a:spcAft>
                <a:spcPts val="0"/>
              </a:spcAft>
              <a:buClrTx/>
              <a:buSzTx/>
              <a:buFontTx/>
              <a:buNone/>
              <a:tabLst/>
              <a:defRPr/>
            </a:pPr>
            <a:fld id="{F1A159A1-75F3-B24A-8F41-A9FE5C61612F}" type="slidenum">
              <a:rPr lang="en-US" smtClean="0">
                <a:solidFill>
                  <a:srgbClr val="ED7D3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dirty="0">
              <a:solidFill>
                <a:srgbClr val="ED7D31"/>
              </a:solidFill>
            </a:endParaRPr>
          </a:p>
        </p:txBody>
      </p:sp>
      <p:sp>
        <p:nvSpPr>
          <p:cNvPr id="7" name="Slayt Numarası Yer Tutucusu 3">
            <a:extLst>
              <a:ext uri="{FF2B5EF4-FFF2-40B4-BE49-F238E27FC236}">
                <a16:creationId xmlns:a16="http://schemas.microsoft.com/office/drawing/2014/main" xmlns="" id="{6D33E963-67C3-634F-A43E-C58F07171BC7}"/>
              </a:ext>
            </a:extLst>
          </p:cNvPr>
          <p:cNvSpPr txBox="1">
            <a:spLocks/>
          </p:cNvSpPr>
          <p:nvPr userDrawn="1"/>
        </p:nvSpPr>
        <p:spPr>
          <a:xfrm>
            <a:off x="11361204" y="6400578"/>
            <a:ext cx="726194" cy="365125"/>
          </a:xfrm>
          <a:prstGeom prst="rect">
            <a:avLst/>
          </a:prstGeom>
        </p:spPr>
        <p:txBody>
          <a:bodyPr vert="horz" lIns="91440" tIns="45720" rIns="91440" bIns="45720" rtlCol="0" anchor="ctr"/>
          <a:lstStyle>
            <a:defPPr>
              <a:defRPr lang="tr-TR"/>
            </a:defPPr>
            <a:lvl1pPr marR="0" indent="0" algn="r" defTabSz="457200" fontAlgn="auto">
              <a:lnSpc>
                <a:spcPct val="100000"/>
              </a:lnSpc>
              <a:spcBef>
                <a:spcPts val="0"/>
              </a:spcBef>
              <a:spcAft>
                <a:spcPts val="0"/>
              </a:spcAft>
              <a:buClrTx/>
              <a:buSzTx/>
              <a:buFontTx/>
              <a:buNone/>
              <a:tabLst/>
              <a:defRPr sz="1200" b="1">
                <a:solidFill>
                  <a:srgbClr val="ED7D31"/>
                </a:solidFill>
              </a:defRPr>
            </a:lvl1pPr>
            <a:lvl2pPr defTabSz="457200"/>
            <a:lvl3pPr defTabSz="457200"/>
            <a:lvl4pPr defTabSz="457200"/>
            <a:lvl5pPr defTabSz="457200"/>
            <a:lvl6pPr defTabSz="457200"/>
            <a:lvl7pPr defTabSz="457200"/>
            <a:lvl8pPr defTabSz="457200"/>
            <a:lvl9pPr defTabSz="457200"/>
          </a:lstStyle>
          <a:p>
            <a:pPr lvl="0"/>
            <a:r>
              <a:rPr lang="tr-TR" dirty="0"/>
              <a:t>/ 50</a:t>
            </a:r>
          </a:p>
        </p:txBody>
      </p:sp>
    </p:spTree>
    <p:extLst>
      <p:ext uri="{BB962C8B-B14F-4D97-AF65-F5344CB8AC3E}">
        <p14:creationId xmlns:p14="http://schemas.microsoft.com/office/powerpoint/2010/main" val="32212486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up 8">
            <a:extLst>
              <a:ext uri="{FF2B5EF4-FFF2-40B4-BE49-F238E27FC236}">
                <a16:creationId xmlns:a16="http://schemas.microsoft.com/office/drawing/2014/main" xmlns="" id="{0FF00471-7805-4E93-B2CE-C7780E3BC6D7}"/>
              </a:ext>
            </a:extLst>
          </p:cNvPr>
          <p:cNvGrpSpPr/>
          <p:nvPr userDrawn="1"/>
        </p:nvGrpSpPr>
        <p:grpSpPr>
          <a:xfrm>
            <a:off x="0" y="6233856"/>
            <a:ext cx="11391539" cy="487619"/>
            <a:chOff x="0" y="6114518"/>
            <a:chExt cx="11391539" cy="487619"/>
          </a:xfrm>
        </p:grpSpPr>
        <p:sp>
          <p:nvSpPr>
            <p:cNvPr id="10" name="Dikdörtgen 9">
              <a:extLst>
                <a:ext uri="{FF2B5EF4-FFF2-40B4-BE49-F238E27FC236}">
                  <a16:creationId xmlns:a16="http://schemas.microsoft.com/office/drawing/2014/main" xmlns="" id="{96C892BA-B8BA-4697-8004-4315C2F841A2}"/>
                </a:ext>
              </a:extLst>
            </p:cNvPr>
            <p:cNvSpPr/>
            <p:nvPr/>
          </p:nvSpPr>
          <p:spPr>
            <a:xfrm>
              <a:off x="0" y="6232023"/>
              <a:ext cx="10043886" cy="370114"/>
            </a:xfrm>
            <a:prstGeom prst="rect">
              <a:avLst/>
            </a:prstGeom>
            <a:solidFill>
              <a:srgbClr val="0052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b="1" dirty="0">
                  <a:solidFill>
                    <a:schemeClr val="bg1"/>
                  </a:solidFill>
                </a:rPr>
                <a:t>  Afet ve Acil Durum Yönetimi Başkanlığı</a:t>
              </a:r>
            </a:p>
          </p:txBody>
        </p:sp>
        <p:pic>
          <p:nvPicPr>
            <p:cNvPr id="11" name="Picture 2" descr="https://www.afad.gov.tr/upload/Node/24144/files/logo_yazi-01+1.jpg">
              <a:extLst>
                <a:ext uri="{FF2B5EF4-FFF2-40B4-BE49-F238E27FC236}">
                  <a16:creationId xmlns:a16="http://schemas.microsoft.com/office/drawing/2014/main" xmlns="" id="{2D1B4238-ED32-4334-B89A-CCF8BB5342E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40" t="15530" r="5154" b="13845"/>
            <a:stretch/>
          </p:blipFill>
          <p:spPr bwMode="auto">
            <a:xfrm>
              <a:off x="10055274" y="6114518"/>
              <a:ext cx="1336265" cy="4876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0653783"/>
      </p:ext>
    </p:extLst>
  </p:cSld>
  <p:clrMap bg1="lt1" tx1="dk1" bg2="lt2" tx2="dk2" accent1="accent1" accent2="accent2" accent3="accent3" accent4="accent4" accent5="accent5" accent6="accent6" hlink="hlink" folHlink="folHlink"/>
  <p:sldLayoutIdLst>
    <p:sldLayoutId id="2147483655" r:id="rId1"/>
    <p:sldLayoutId id="2147483656" r:id="rId2"/>
  </p:sldLayoutIdLst>
  <p:hf sldNum="0" hdr="0" ftr="0" dt="0"/>
  <p:txStyles>
    <p:title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0.emf"/></Relationships>
</file>

<file path=ppt/slides/_rels/slide12.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1.png"/><Relationship Id="rId7" Type="http://schemas.openxmlformats.org/officeDocument/2006/relationships/image" Target="../media/image45.em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4.emf"/><Relationship Id="rId5" Type="http://schemas.openxmlformats.org/officeDocument/2006/relationships/image" Target="../media/image43.emf"/><Relationship Id="rId10" Type="http://schemas.openxmlformats.org/officeDocument/2006/relationships/image" Target="../media/image48.emf"/><Relationship Id="rId4" Type="http://schemas.openxmlformats.org/officeDocument/2006/relationships/image" Target="../media/image42.emf"/><Relationship Id="rId9" Type="http://schemas.openxmlformats.org/officeDocument/2006/relationships/image" Target="../media/image47.emf"/></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0.gif"/></Relationships>
</file>

<file path=ppt/slides/_rels/slide14.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C:\Users\ozgur.bostanci\Desktop\AFET%20B&#304;L&#304;NC&#304;\&#304;SMEP_VERS&#304;YON_1\B&#304;REYVEA&#304;LELER&#304;&#199;&#304;N_1\2%20E&#287;itmen%20E&#287;itimi%20PRO%20Sunumu\Sunum%20Paketi\Ya&#351;am-Alan&#305;ndaki-Tehlikeler.wmv" TargetMode="External"/><Relationship Id="rId1" Type="http://schemas.microsoft.com/office/2007/relationships/media" Target="file:///C:\Users\ozgur.bostanci\Desktop\AFET%20B&#304;L&#304;NC&#304;\&#304;SMEP_VERS&#304;YON_1\B&#304;REYVEA&#304;LELER&#304;&#199;&#304;N_1\2%20E&#287;itmen%20E&#287;itimi%20PRO%20Sunumu\Sunum%20Paketi\Ya&#351;am-Alan&#305;ndaki-Tehlikeler.wmv" TargetMode="External"/><Relationship Id="rId5" Type="http://schemas.openxmlformats.org/officeDocument/2006/relationships/image" Target="../media/image5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1.emf"/><Relationship Id="rId5" Type="http://schemas.openxmlformats.org/officeDocument/2006/relationships/image" Target="../media/image60.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63.emf"/><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image" Target="../media/image64.jpg"/><Relationship Id="rId7" Type="http://schemas.openxmlformats.org/officeDocument/2006/relationships/image" Target="../media/image68.emf"/><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jpg"/></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gi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73.gif"/><Relationship Id="rId5" Type="http://schemas.openxmlformats.org/officeDocument/2006/relationships/image" Target="../media/image72.gif"/><Relationship Id="rId4" Type="http://schemas.openxmlformats.org/officeDocument/2006/relationships/image" Target="../media/image71.gi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emf"/></Relationships>
</file>

<file path=ppt/slides/_rels/slide2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8.png"/><Relationship Id="rId7" Type="http://schemas.openxmlformats.org/officeDocument/2006/relationships/image" Target="../media/image81.emf"/><Relationship Id="rId12"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80.emf"/><Relationship Id="rId11" Type="http://schemas.openxmlformats.org/officeDocument/2006/relationships/image" Target="../media/image85.emf"/><Relationship Id="rId5" Type="http://schemas.openxmlformats.org/officeDocument/2006/relationships/image" Target="../media/image50.gif"/><Relationship Id="rId10" Type="http://schemas.openxmlformats.org/officeDocument/2006/relationships/image" Target="../media/image84.emf"/><Relationship Id="rId4" Type="http://schemas.openxmlformats.org/officeDocument/2006/relationships/image" Target="../media/image79.jpeg"/><Relationship Id="rId9" Type="http://schemas.openxmlformats.org/officeDocument/2006/relationships/image" Target="../media/image83.emf"/></Relationships>
</file>

<file path=ppt/slides/_rels/slide2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slideLayout" Target="../slideLayouts/slideLayout1.xml"/><Relationship Id="rId7" Type="http://schemas.openxmlformats.org/officeDocument/2006/relationships/image" Target="../media/image87.png"/><Relationship Id="rId12" Type="http://schemas.openxmlformats.org/officeDocument/2006/relationships/image" Target="../media/image9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6.png"/><Relationship Id="rId11" Type="http://schemas.openxmlformats.org/officeDocument/2006/relationships/image" Target="../media/image90.png"/><Relationship Id="rId5" Type="http://schemas.openxmlformats.org/officeDocument/2006/relationships/image" Target="../media/image22.png"/><Relationship Id="rId10" Type="http://schemas.openxmlformats.org/officeDocument/2006/relationships/image" Target="../media/image24.png"/><Relationship Id="rId4" Type="http://schemas.openxmlformats.org/officeDocument/2006/relationships/notesSlide" Target="../notesSlides/notesSlide22.xml"/><Relationship Id="rId9" Type="http://schemas.openxmlformats.org/officeDocument/2006/relationships/image" Target="../media/image89.png"/></Relationships>
</file>

<file path=ppt/slides/_rels/slide2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2.png"/><Relationship Id="rId7" Type="http://schemas.openxmlformats.org/officeDocument/2006/relationships/image" Target="../media/image95.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59.png"/><Relationship Id="rId9" Type="http://schemas.openxmlformats.org/officeDocument/2006/relationships/image" Target="../media/image97.png"/></Relationships>
</file>

<file path=ppt/slides/_rels/slide2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03.png"/><Relationship Id="rId5" Type="http://schemas.openxmlformats.org/officeDocument/2006/relationships/image" Target="../media/image102.png"/><Relationship Id="rId10" Type="http://schemas.openxmlformats.org/officeDocument/2006/relationships/image" Target="../media/image107.emf"/><Relationship Id="rId4" Type="http://schemas.openxmlformats.org/officeDocument/2006/relationships/image" Target="../media/image101.png"/><Relationship Id="rId9" Type="http://schemas.openxmlformats.org/officeDocument/2006/relationships/image" Target="../media/image106.png"/></Relationships>
</file>

<file path=ppt/slides/_rels/slide25.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11.png"/><Relationship Id="rId11" Type="http://schemas.openxmlformats.org/officeDocument/2006/relationships/image" Target="../media/image59.png"/><Relationship Id="rId5" Type="http://schemas.openxmlformats.org/officeDocument/2006/relationships/image" Target="../media/image110.png"/><Relationship Id="rId10" Type="http://schemas.openxmlformats.org/officeDocument/2006/relationships/image" Target="../media/image115.emf"/><Relationship Id="rId4" Type="http://schemas.openxmlformats.org/officeDocument/2006/relationships/image" Target="../media/image109.png"/><Relationship Id="rId9" Type="http://schemas.openxmlformats.org/officeDocument/2006/relationships/image" Target="../media/image114.png"/></Relationships>
</file>

<file path=ppt/slides/_rels/slide26.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 Id="rId9" Type="http://schemas.openxmlformats.org/officeDocument/2006/relationships/image" Target="../media/image122.png"/></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C:\Users\ozgur.bostanci\Desktop\AFET%20B&#304;L&#304;NC&#304;\&#304;SMEP_VERS&#304;YON_1\B&#304;REYVEA&#304;LELER&#304;&#199;&#304;N_1\2%20E&#287;itmen%20E&#287;itimi%20PRO%20Sunumu\Sunum%20Paketi\&#199;&#246;k-Kapan-Tutun.wmv" TargetMode="External"/><Relationship Id="rId1" Type="http://schemas.microsoft.com/office/2007/relationships/media" Target="file:///C:\Users\ozgur.bostanci\Desktop\AFET%20B&#304;L&#304;NC&#304;\&#304;SMEP_VERS&#304;YON_1\B&#304;REYVEA&#304;LELER&#304;&#199;&#304;N_1\2%20E&#287;itmen%20E&#287;itimi%20PRO%20Sunumu\Sunum%20Paketi\&#199;&#246;k-Kapan-Tutun.wmv" TargetMode="External"/><Relationship Id="rId5" Type="http://schemas.openxmlformats.org/officeDocument/2006/relationships/image" Target="../media/image128.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40.png"/><Relationship Id="rId18" Type="http://schemas.openxmlformats.org/officeDocument/2006/relationships/image" Target="../media/image145.png"/><Relationship Id="rId3" Type="http://schemas.openxmlformats.org/officeDocument/2006/relationships/image" Target="../media/image130.png"/><Relationship Id="rId21" Type="http://schemas.openxmlformats.org/officeDocument/2006/relationships/image" Target="../media/image148.png"/><Relationship Id="rId7" Type="http://schemas.openxmlformats.org/officeDocument/2006/relationships/image" Target="../media/image134.png"/><Relationship Id="rId12" Type="http://schemas.openxmlformats.org/officeDocument/2006/relationships/image" Target="../media/image139.png"/><Relationship Id="rId17" Type="http://schemas.openxmlformats.org/officeDocument/2006/relationships/image" Target="../media/image144.png"/><Relationship Id="rId2" Type="http://schemas.openxmlformats.org/officeDocument/2006/relationships/notesSlide" Target="../notesSlides/notesSlide31.xml"/><Relationship Id="rId16" Type="http://schemas.openxmlformats.org/officeDocument/2006/relationships/image" Target="../media/image143.png"/><Relationship Id="rId20" Type="http://schemas.openxmlformats.org/officeDocument/2006/relationships/image" Target="../media/image147.png"/><Relationship Id="rId1" Type="http://schemas.openxmlformats.org/officeDocument/2006/relationships/slideLayout" Target="../slideLayouts/slideLayout1.xml"/><Relationship Id="rId6" Type="http://schemas.openxmlformats.org/officeDocument/2006/relationships/image" Target="../media/image133.png"/><Relationship Id="rId11" Type="http://schemas.openxmlformats.org/officeDocument/2006/relationships/image" Target="../media/image138.png"/><Relationship Id="rId5" Type="http://schemas.openxmlformats.org/officeDocument/2006/relationships/image" Target="../media/image132.png"/><Relationship Id="rId15" Type="http://schemas.openxmlformats.org/officeDocument/2006/relationships/image" Target="../media/image142.png"/><Relationship Id="rId10" Type="http://schemas.openxmlformats.org/officeDocument/2006/relationships/image" Target="../media/image137.png"/><Relationship Id="rId19" Type="http://schemas.openxmlformats.org/officeDocument/2006/relationships/image" Target="../media/image146.png"/><Relationship Id="rId4" Type="http://schemas.openxmlformats.org/officeDocument/2006/relationships/image" Target="../media/image131.png"/><Relationship Id="rId9" Type="http://schemas.openxmlformats.org/officeDocument/2006/relationships/image" Target="../media/image136.png"/><Relationship Id="rId14" Type="http://schemas.openxmlformats.org/officeDocument/2006/relationships/image" Target="../media/image141.png"/></Relationships>
</file>

<file path=ppt/slides/_rels/slide32.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9.png"/><Relationship Id="rId3" Type="http://schemas.openxmlformats.org/officeDocument/2006/relationships/image" Target="../media/image149.png"/><Relationship Id="rId7" Type="http://schemas.openxmlformats.org/officeDocument/2006/relationships/image" Target="../media/image153.png"/><Relationship Id="rId12" Type="http://schemas.openxmlformats.org/officeDocument/2006/relationships/image" Target="../media/image158.png"/><Relationship Id="rId2" Type="http://schemas.openxmlformats.org/officeDocument/2006/relationships/notesSlide" Target="../notesSlides/notesSlide32.xml"/><Relationship Id="rId16" Type="http://schemas.openxmlformats.org/officeDocument/2006/relationships/image" Target="../media/image162.png"/><Relationship Id="rId1" Type="http://schemas.openxmlformats.org/officeDocument/2006/relationships/slideLayout" Target="../slideLayouts/slideLayout1.xml"/><Relationship Id="rId6" Type="http://schemas.openxmlformats.org/officeDocument/2006/relationships/image" Target="../media/image152.png"/><Relationship Id="rId11" Type="http://schemas.openxmlformats.org/officeDocument/2006/relationships/image" Target="../media/image157.png"/><Relationship Id="rId5" Type="http://schemas.openxmlformats.org/officeDocument/2006/relationships/image" Target="../media/image151.png"/><Relationship Id="rId15" Type="http://schemas.openxmlformats.org/officeDocument/2006/relationships/image" Target="../media/image161.png"/><Relationship Id="rId10" Type="http://schemas.openxmlformats.org/officeDocument/2006/relationships/image" Target="../media/image156.png"/><Relationship Id="rId4" Type="http://schemas.openxmlformats.org/officeDocument/2006/relationships/image" Target="../media/image150.png"/><Relationship Id="rId9" Type="http://schemas.openxmlformats.org/officeDocument/2006/relationships/image" Target="../media/image155.png"/><Relationship Id="rId14" Type="http://schemas.openxmlformats.org/officeDocument/2006/relationships/image" Target="../media/image160.png"/></Relationships>
</file>

<file path=ppt/slides/_rels/slide33.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66.png"/><Relationship Id="rId11" Type="http://schemas.openxmlformats.org/officeDocument/2006/relationships/image" Target="../media/image171.png"/><Relationship Id="rId5" Type="http://schemas.openxmlformats.org/officeDocument/2006/relationships/image" Target="../media/image165.png"/><Relationship Id="rId10" Type="http://schemas.openxmlformats.org/officeDocument/2006/relationships/image" Target="../media/image170.png"/><Relationship Id="rId4" Type="http://schemas.openxmlformats.org/officeDocument/2006/relationships/image" Target="../media/image164.png"/><Relationship Id="rId9" Type="http://schemas.openxmlformats.org/officeDocument/2006/relationships/image" Target="../media/image169.png"/></Relationships>
</file>

<file path=ppt/slides/_rels/slide34.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2.png"/><Relationship Id="rId7" Type="http://schemas.openxmlformats.org/officeDocument/2006/relationships/image" Target="../media/image176.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3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80.png"/><Relationship Id="rId7" Type="http://schemas.openxmlformats.org/officeDocument/2006/relationships/image" Target="../media/image183.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82.png"/><Relationship Id="rId5" Type="http://schemas.openxmlformats.org/officeDocument/2006/relationships/image" Target="../media/image59.png"/><Relationship Id="rId4" Type="http://schemas.openxmlformats.org/officeDocument/2006/relationships/image" Target="../media/image181.png"/><Relationship Id="rId9" Type="http://schemas.openxmlformats.org/officeDocument/2006/relationships/image" Target="../media/image2.jpeg"/></Relationships>
</file>

<file path=ppt/slides/_rels/slide3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image" Target="../media/image186.png"/><Relationship Id="rId7" Type="http://schemas.openxmlformats.org/officeDocument/2006/relationships/image" Target="../media/image190.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87.png"/></Relationships>
</file>

<file path=ppt/slides/_rels/slide41.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s>
</file>

<file path=ppt/slides/_rels/slide42.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196.png"/><Relationship Id="rId7" Type="http://schemas.openxmlformats.org/officeDocument/2006/relationships/image" Target="../media/image200.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99.png"/><Relationship Id="rId5" Type="http://schemas.openxmlformats.org/officeDocument/2006/relationships/image" Target="../media/image198.png"/><Relationship Id="rId4" Type="http://schemas.openxmlformats.org/officeDocument/2006/relationships/image" Target="../media/image197.png"/></Relationships>
</file>

<file path=ppt/slides/_rels/slide43.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202.png"/><Relationship Id="rId7" Type="http://schemas.openxmlformats.org/officeDocument/2006/relationships/image" Target="../media/image206.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s>
</file>

<file path=ppt/slides/_rels/slide44.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08.png"/><Relationship Id="rId7" Type="http://schemas.openxmlformats.org/officeDocument/2006/relationships/image" Target="../media/image212.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211.png"/><Relationship Id="rId5" Type="http://schemas.openxmlformats.org/officeDocument/2006/relationships/image" Target="../media/image210.png"/><Relationship Id="rId10" Type="http://schemas.openxmlformats.org/officeDocument/2006/relationships/image" Target="../media/image215.png"/><Relationship Id="rId4" Type="http://schemas.openxmlformats.org/officeDocument/2006/relationships/image" Target="../media/image209.png"/><Relationship Id="rId9" Type="http://schemas.openxmlformats.org/officeDocument/2006/relationships/image" Target="../media/image214.png"/></Relationships>
</file>

<file path=ppt/slides/_rels/slide45.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218.png"/><Relationship Id="rId4" Type="http://schemas.openxmlformats.org/officeDocument/2006/relationships/image" Target="../media/image217.png"/></Relationships>
</file>

<file path=ppt/slides/_rels/slide46.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225.png"/><Relationship Id="rId3" Type="http://schemas.openxmlformats.org/officeDocument/2006/relationships/image" Target="../media/image220.png"/><Relationship Id="rId7" Type="http://schemas.openxmlformats.org/officeDocument/2006/relationships/image" Target="../media/image224.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223.png"/><Relationship Id="rId5" Type="http://schemas.openxmlformats.org/officeDocument/2006/relationships/image" Target="../media/image222.png"/><Relationship Id="rId4" Type="http://schemas.openxmlformats.org/officeDocument/2006/relationships/image" Target="../media/image221.png"/><Relationship Id="rId9" Type="http://schemas.openxmlformats.org/officeDocument/2006/relationships/image" Target="../media/image226.png"/></Relationships>
</file>

<file path=ppt/slides/_rels/slide48.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228.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29.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xml"/><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notesSlide" Target="../notesSlides/notesSlide6.xml"/><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xmlns="" id="{07829989-AA55-49FA-8043-F58500E84F63}"/>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Dikdörtgen 2">
            <a:extLst>
              <a:ext uri="{FF2B5EF4-FFF2-40B4-BE49-F238E27FC236}">
                <a16:creationId xmlns:a16="http://schemas.microsoft.com/office/drawing/2014/main" xmlns="" id="{81B42F0B-B78F-4833-B191-10DCFD998FD7}"/>
              </a:ext>
            </a:extLst>
          </p:cNvPr>
          <p:cNvSpPr/>
          <p:nvPr/>
        </p:nvSpPr>
        <p:spPr>
          <a:xfrm>
            <a:off x="0" y="6232024"/>
            <a:ext cx="12192000" cy="370114"/>
          </a:xfrm>
          <a:prstGeom prst="rect">
            <a:avLst/>
          </a:prstGeom>
          <a:solidFill>
            <a:srgbClr val="0052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rPr>
              <a:t>Afet ve Acil Durum Yönetimi Başkanlığı</a:t>
            </a:r>
          </a:p>
        </p:txBody>
      </p:sp>
      <p:sp>
        <p:nvSpPr>
          <p:cNvPr id="4" name="Metin kutusu 3">
            <a:extLst>
              <a:ext uri="{FF2B5EF4-FFF2-40B4-BE49-F238E27FC236}">
                <a16:creationId xmlns:a16="http://schemas.microsoft.com/office/drawing/2014/main" xmlns="" id="{C99DEDC6-0BD9-4AA0-94EC-FCEB27E7F218}"/>
              </a:ext>
            </a:extLst>
          </p:cNvPr>
          <p:cNvSpPr txBox="1"/>
          <p:nvPr/>
        </p:nvSpPr>
        <p:spPr>
          <a:xfrm>
            <a:off x="348343" y="2701964"/>
            <a:ext cx="6077857" cy="1323439"/>
          </a:xfrm>
          <a:prstGeom prst="rect">
            <a:avLst/>
          </a:prstGeom>
          <a:noFill/>
        </p:spPr>
        <p:txBody>
          <a:bodyPr wrap="square" rtlCol="0">
            <a:spAutoFit/>
          </a:bodyPr>
          <a:lstStyle/>
          <a:p>
            <a:pPr algn="ctr">
              <a:spcBef>
                <a:spcPct val="20000"/>
              </a:spcBef>
              <a:defRPr/>
            </a:pPr>
            <a:r>
              <a:rPr lang="tr-TR" sz="3200" b="1" kern="0" dirty="0">
                <a:solidFill>
                  <a:schemeClr val="accent2"/>
                </a:solidFill>
                <a:latin typeface="Arial" panose="020B0604020202020204" pitchFamily="34" charset="0"/>
                <a:cs typeface="Arial" panose="020B0604020202020204" pitchFamily="34" charset="0"/>
              </a:rPr>
              <a:t>Birey ve Aileler için</a:t>
            </a:r>
          </a:p>
          <a:p>
            <a:pPr algn="ctr">
              <a:spcBef>
                <a:spcPct val="20000"/>
              </a:spcBef>
              <a:defRPr/>
            </a:pPr>
            <a:r>
              <a:rPr lang="tr-TR" sz="4000" b="1" kern="0" dirty="0">
                <a:solidFill>
                  <a:schemeClr val="accent2"/>
                </a:solidFill>
                <a:latin typeface="Arial" panose="020B0604020202020204" pitchFamily="34" charset="0"/>
                <a:cs typeface="Arial" panose="020B0604020202020204" pitchFamily="34" charset="0"/>
              </a:rPr>
              <a:t> AFET BİLİNCİ EĞİTİMİ </a:t>
            </a:r>
          </a:p>
        </p:txBody>
      </p:sp>
      <p:pic>
        <p:nvPicPr>
          <p:cNvPr id="5" name="Resim 4">
            <a:extLst>
              <a:ext uri="{FF2B5EF4-FFF2-40B4-BE49-F238E27FC236}">
                <a16:creationId xmlns:a16="http://schemas.microsoft.com/office/drawing/2014/main" xmlns="" id="{9C16A505-4E5A-419B-83EB-DE266F2322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3325" y="1920422"/>
            <a:ext cx="4849378" cy="2420117"/>
          </a:xfrm>
          <a:prstGeom prst="rect">
            <a:avLst/>
          </a:prstGeom>
        </p:spPr>
      </p:pic>
      <p:pic>
        <p:nvPicPr>
          <p:cNvPr id="7" name="Picture 2">
            <a:extLst>
              <a:ext uri="{FF2B5EF4-FFF2-40B4-BE49-F238E27FC236}">
                <a16:creationId xmlns:a16="http://schemas.microsoft.com/office/drawing/2014/main" xmlns="" id="{9F82B77C-89E8-4BAB-ABBC-298005094ADC}"/>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1579" r="18797"/>
          <a:stretch/>
        </p:blipFill>
        <p:spPr bwMode="auto">
          <a:xfrm>
            <a:off x="10871257" y="133477"/>
            <a:ext cx="1279563" cy="1213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913291"/>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descr="ekran görüntüsü içeren bir resim&#10;&#10;Açıklama otomatik olarak oluşturuldu">
            <a:extLst>
              <a:ext uri="{FF2B5EF4-FFF2-40B4-BE49-F238E27FC236}">
                <a16:creationId xmlns:a16="http://schemas.microsoft.com/office/drawing/2014/main" xmlns="" id="{D38550BB-3DC8-4A51-B4D8-8E767BC9F8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210092">
            <a:off x="1731323" y="2469842"/>
            <a:ext cx="3109219" cy="2311087"/>
          </a:xfrm>
          <a:prstGeom prst="rect">
            <a:avLst/>
          </a:prstGeom>
        </p:spPr>
      </p:pic>
      <p:pic>
        <p:nvPicPr>
          <p:cNvPr id="4" name="Resim 3">
            <a:extLst>
              <a:ext uri="{FF2B5EF4-FFF2-40B4-BE49-F238E27FC236}">
                <a16:creationId xmlns:a16="http://schemas.microsoft.com/office/drawing/2014/main" xmlns="" id="{2103F5E2-18EA-485B-85D7-1A53E66B6E8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20246355">
            <a:off x="1695477" y="1354524"/>
            <a:ext cx="3156767" cy="4427809"/>
          </a:xfrm>
          <a:prstGeom prst="rect">
            <a:avLst/>
          </a:prstGeom>
        </p:spPr>
      </p:pic>
      <p:sp>
        <p:nvSpPr>
          <p:cNvPr id="7" name="Dikdörtgen 6">
            <a:extLst>
              <a:ext uri="{FF2B5EF4-FFF2-40B4-BE49-F238E27FC236}">
                <a16:creationId xmlns:a16="http://schemas.microsoft.com/office/drawing/2014/main" xmlns="" id="{AB2F0BB5-3910-4BB0-8E1E-2C78F48BBB67}"/>
              </a:ext>
            </a:extLst>
          </p:cNvPr>
          <p:cNvSpPr/>
          <p:nvPr/>
        </p:nvSpPr>
        <p:spPr>
          <a:xfrm>
            <a:off x="6799351" y="4132444"/>
            <a:ext cx="4489323" cy="1446550"/>
          </a:xfrm>
          <a:prstGeom prst="rect">
            <a:avLst/>
          </a:prstGeom>
        </p:spPr>
        <p:txBody>
          <a:bodyPr wrap="square">
            <a:spAutoFit/>
          </a:bodyPr>
          <a:lstStyle/>
          <a:p>
            <a:pPr>
              <a:spcAft>
                <a:spcPts val="0"/>
              </a:spcAft>
            </a:pPr>
            <a:r>
              <a:rPr lang="tr-TR" sz="2200" b="1" dirty="0">
                <a:solidFill>
                  <a:schemeClr val="tx2"/>
                </a:solidFill>
                <a:latin typeface="Roboto" pitchFamily="2" charset="0"/>
                <a:ea typeface="Calibri" panose="020F0502020204030204" pitchFamily="34" charset="0"/>
                <a:cs typeface="Calibri" panose="020F0502020204030204" pitchFamily="34" charset="0"/>
              </a:rPr>
              <a:t>Tüm aile üyelerinin katılımı ile </a:t>
            </a:r>
          </a:p>
          <a:p>
            <a:pPr>
              <a:spcAft>
                <a:spcPts val="0"/>
              </a:spcAft>
            </a:pPr>
            <a:r>
              <a:rPr lang="tr-TR" sz="2200" b="1" dirty="0">
                <a:solidFill>
                  <a:schemeClr val="tx2"/>
                </a:solidFill>
                <a:latin typeface="Roboto" pitchFamily="2" charset="0"/>
                <a:ea typeface="Calibri" panose="020F0502020204030204" pitchFamily="34" charset="0"/>
                <a:cs typeface="Calibri" panose="020F0502020204030204" pitchFamily="34" charset="0"/>
              </a:rPr>
              <a:t>(çocuklar da dahil olmak üzere) bir aile toplantısı yaparak, gerekli önlemleri vakit kaybetmeden alın. </a:t>
            </a:r>
            <a:endParaRPr lang="tr-TR" sz="2200" b="1" dirty="0">
              <a:solidFill>
                <a:schemeClr val="tx2"/>
              </a:solidFill>
              <a:effectLst/>
              <a:latin typeface="Verdana" panose="020B0604030504040204" pitchFamily="34" charset="0"/>
              <a:ea typeface="Calibri" panose="020F0502020204030204" pitchFamily="34" charset="0"/>
              <a:cs typeface="Verdana" panose="020B0604030504040204" pitchFamily="34" charset="0"/>
            </a:endParaRPr>
          </a:p>
        </p:txBody>
      </p:sp>
      <p:sp>
        <p:nvSpPr>
          <p:cNvPr id="9" name="Başlık 1">
            <a:extLst>
              <a:ext uri="{FF2B5EF4-FFF2-40B4-BE49-F238E27FC236}">
                <a16:creationId xmlns:a16="http://schemas.microsoft.com/office/drawing/2014/main" xmlns="" id="{4F266ED5-A448-4A44-9D6A-B169D6DFC388}"/>
              </a:ext>
            </a:extLst>
          </p:cNvPr>
          <p:cNvSpPr txBox="1">
            <a:spLocks/>
          </p:cNvSpPr>
          <p:nvPr/>
        </p:nvSpPr>
        <p:spPr>
          <a:xfrm>
            <a:off x="360218" y="295564"/>
            <a:ext cx="10993582" cy="544945"/>
          </a:xfrm>
          <a:prstGeom prst="rect">
            <a:avLst/>
          </a:prstGeom>
        </p:spPr>
        <p:txBody>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tr-TR" dirty="0">
                <a:solidFill>
                  <a:srgbClr val="28A09D"/>
                </a:solidFill>
                <a:latin typeface="Roboto" pitchFamily="2" charset="0"/>
                <a:ea typeface="Roboto" pitchFamily="2" charset="0"/>
              </a:rPr>
              <a:t>Afet ve Acil Durum Aile Planı Hazırlığı</a:t>
            </a:r>
            <a:endParaRPr lang="tr-TR" dirty="0">
              <a:solidFill>
                <a:schemeClr val="accent1">
                  <a:lumMod val="75000"/>
                </a:schemeClr>
              </a:solidFill>
              <a:latin typeface="Roboto" pitchFamily="2" charset="0"/>
              <a:ea typeface="Roboto" pitchFamily="2" charset="0"/>
            </a:endParaRPr>
          </a:p>
        </p:txBody>
      </p:sp>
    </p:spTree>
    <p:extLst>
      <p:ext uri="{BB962C8B-B14F-4D97-AF65-F5344CB8AC3E}">
        <p14:creationId xmlns:p14="http://schemas.microsoft.com/office/powerpoint/2010/main" val="503672643"/>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25E-6 -3.7037E-6 L 0.29284 -0.21342 " pathEditMode="relative" rAng="0" ptsTypes="AA">
                                      <p:cBhvr>
                                        <p:cTn id="6" dur="2000" fill="hold"/>
                                        <p:tgtEl>
                                          <p:spTgt spid="10"/>
                                        </p:tgtEl>
                                        <p:attrNameLst>
                                          <p:attrName>ppt_x</p:attrName>
                                          <p:attrName>ppt_y</p:attrName>
                                        </p:attrNameLst>
                                      </p:cBhvr>
                                      <p:rCtr x="14635" y="-10671"/>
                                    </p:animMotion>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10" descr="işaret içeren bir resim&#10;&#10;Açıklama otomatik olarak oluşturuldu">
            <a:extLst>
              <a:ext uri="{FF2B5EF4-FFF2-40B4-BE49-F238E27FC236}">
                <a16:creationId xmlns:a16="http://schemas.microsoft.com/office/drawing/2014/main" xmlns="" id="{E4772865-1B22-46D4-A4F1-DD5AD351E6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396" y="-384463"/>
            <a:ext cx="11815722" cy="6645563"/>
          </a:xfrm>
          <a:prstGeom prst="rect">
            <a:avLst/>
          </a:prstGeom>
        </p:spPr>
      </p:pic>
      <p:sp>
        <p:nvSpPr>
          <p:cNvPr id="5" name="Metin kutusu 4">
            <a:extLst>
              <a:ext uri="{FF2B5EF4-FFF2-40B4-BE49-F238E27FC236}">
                <a16:creationId xmlns:a16="http://schemas.microsoft.com/office/drawing/2014/main" xmlns="" id="{FF092D36-1BD3-4BFA-B9C2-375CEE87888C}"/>
              </a:ext>
            </a:extLst>
          </p:cNvPr>
          <p:cNvSpPr txBox="1"/>
          <p:nvPr/>
        </p:nvSpPr>
        <p:spPr>
          <a:xfrm>
            <a:off x="426720" y="1441811"/>
            <a:ext cx="3204754" cy="1323439"/>
          </a:xfrm>
          <a:prstGeom prst="rect">
            <a:avLst/>
          </a:prstGeom>
          <a:noFill/>
        </p:spPr>
        <p:txBody>
          <a:bodyPr wrap="square" rtlCol="0">
            <a:spAutoFit/>
          </a:bodyPr>
          <a:lstStyle/>
          <a:p>
            <a:pPr>
              <a:spcAft>
                <a:spcPts val="600"/>
              </a:spcAft>
            </a:pPr>
            <a:r>
              <a:rPr lang="tr-TR" sz="2000" b="1" dirty="0">
                <a:solidFill>
                  <a:schemeClr val="tx2"/>
                </a:solidFill>
                <a:latin typeface="Roboto" pitchFamily="2" charset="0"/>
                <a:ea typeface="Roboto" pitchFamily="2" charset="0"/>
              </a:rPr>
              <a:t>Afete dirençli yapılar, olası risklere karşı dayanımı yüksek olarak inşa edilmiş yapılardır. </a:t>
            </a:r>
          </a:p>
        </p:txBody>
      </p:sp>
      <p:sp>
        <p:nvSpPr>
          <p:cNvPr id="12" name="Dikdörtgen 11">
            <a:extLst>
              <a:ext uri="{FF2B5EF4-FFF2-40B4-BE49-F238E27FC236}">
                <a16:creationId xmlns:a16="http://schemas.microsoft.com/office/drawing/2014/main" xmlns="" id="{F979C20F-502D-48BD-980B-44D94A5EE9FC}"/>
              </a:ext>
            </a:extLst>
          </p:cNvPr>
          <p:cNvSpPr/>
          <p:nvPr/>
        </p:nvSpPr>
        <p:spPr>
          <a:xfrm>
            <a:off x="4064000" y="2181810"/>
            <a:ext cx="2174240" cy="338554"/>
          </a:xfrm>
          <a:prstGeom prst="rect">
            <a:avLst/>
          </a:prstGeom>
        </p:spPr>
        <p:txBody>
          <a:bodyPr wrap="square">
            <a:spAutoFit/>
          </a:bodyPr>
          <a:lstStyle/>
          <a:p>
            <a:r>
              <a:rPr lang="tr-TR" sz="1600" b="1" dirty="0">
                <a:solidFill>
                  <a:schemeClr val="accent1">
                    <a:lumMod val="75000"/>
                  </a:schemeClr>
                </a:solidFill>
                <a:latin typeface="Roboto" pitchFamily="2" charset="0"/>
                <a:ea typeface="Roboto" pitchFamily="2" charset="0"/>
              </a:rPr>
              <a:t>Düzenli Bakım Gören</a:t>
            </a:r>
            <a:endParaRPr lang="tr-TR" sz="1600" dirty="0">
              <a:solidFill>
                <a:schemeClr val="accent1">
                  <a:lumMod val="75000"/>
                </a:schemeClr>
              </a:solidFill>
            </a:endParaRPr>
          </a:p>
        </p:txBody>
      </p:sp>
      <p:sp>
        <p:nvSpPr>
          <p:cNvPr id="13" name="Dikdörtgen 12">
            <a:extLst>
              <a:ext uri="{FF2B5EF4-FFF2-40B4-BE49-F238E27FC236}">
                <a16:creationId xmlns:a16="http://schemas.microsoft.com/office/drawing/2014/main" xmlns="" id="{1CD4C213-C573-4AF9-BC13-537EE17ACDED}"/>
              </a:ext>
            </a:extLst>
          </p:cNvPr>
          <p:cNvSpPr/>
          <p:nvPr/>
        </p:nvSpPr>
        <p:spPr>
          <a:xfrm>
            <a:off x="4064000" y="3236618"/>
            <a:ext cx="2174240" cy="584775"/>
          </a:xfrm>
          <a:prstGeom prst="rect">
            <a:avLst/>
          </a:prstGeom>
        </p:spPr>
        <p:txBody>
          <a:bodyPr wrap="square">
            <a:spAutoFit/>
          </a:bodyPr>
          <a:lstStyle/>
          <a:p>
            <a:r>
              <a:rPr lang="tr-TR" sz="1600" b="1" dirty="0">
                <a:solidFill>
                  <a:schemeClr val="accent1">
                    <a:lumMod val="75000"/>
                  </a:schemeClr>
                </a:solidFill>
                <a:latin typeface="Roboto" pitchFamily="2" charset="0"/>
                <a:ea typeface="Roboto" pitchFamily="2" charset="0"/>
              </a:rPr>
              <a:t>Farklı Bir Amaçla Kullanılmayan</a:t>
            </a:r>
            <a:endParaRPr lang="tr-TR" sz="1600" dirty="0">
              <a:solidFill>
                <a:schemeClr val="accent1">
                  <a:lumMod val="75000"/>
                </a:schemeClr>
              </a:solidFill>
            </a:endParaRPr>
          </a:p>
        </p:txBody>
      </p:sp>
      <p:sp>
        <p:nvSpPr>
          <p:cNvPr id="14" name="Dikdörtgen 13">
            <a:extLst>
              <a:ext uri="{FF2B5EF4-FFF2-40B4-BE49-F238E27FC236}">
                <a16:creationId xmlns:a16="http://schemas.microsoft.com/office/drawing/2014/main" xmlns="" id="{0D390C1C-3283-46A5-ACCB-7F21F824D22E}"/>
              </a:ext>
            </a:extLst>
          </p:cNvPr>
          <p:cNvSpPr/>
          <p:nvPr/>
        </p:nvSpPr>
        <p:spPr>
          <a:xfrm>
            <a:off x="4064000" y="4244779"/>
            <a:ext cx="2174240" cy="584775"/>
          </a:xfrm>
          <a:prstGeom prst="rect">
            <a:avLst/>
          </a:prstGeom>
        </p:spPr>
        <p:txBody>
          <a:bodyPr wrap="square">
            <a:spAutoFit/>
          </a:bodyPr>
          <a:lstStyle/>
          <a:p>
            <a:r>
              <a:rPr lang="tr-TR" sz="1600" b="1" dirty="0">
                <a:solidFill>
                  <a:schemeClr val="accent1">
                    <a:lumMod val="75000"/>
                  </a:schemeClr>
                </a:solidFill>
                <a:latin typeface="Roboto" pitchFamily="2" charset="0"/>
                <a:ea typeface="Roboto" pitchFamily="2" charset="0"/>
              </a:rPr>
              <a:t>Proje Dışı Tadilat Yapılmamış</a:t>
            </a:r>
            <a:endParaRPr lang="tr-TR" sz="1600" dirty="0">
              <a:solidFill>
                <a:schemeClr val="accent1">
                  <a:lumMod val="75000"/>
                </a:schemeClr>
              </a:solidFill>
            </a:endParaRPr>
          </a:p>
        </p:txBody>
      </p:sp>
      <p:sp>
        <p:nvSpPr>
          <p:cNvPr id="15" name="Dikdörtgen 14">
            <a:extLst>
              <a:ext uri="{FF2B5EF4-FFF2-40B4-BE49-F238E27FC236}">
                <a16:creationId xmlns:a16="http://schemas.microsoft.com/office/drawing/2014/main" xmlns="" id="{2F268B36-DD0E-43A2-AD00-3803C80FCA2D}"/>
              </a:ext>
            </a:extLst>
          </p:cNvPr>
          <p:cNvSpPr/>
          <p:nvPr/>
        </p:nvSpPr>
        <p:spPr>
          <a:xfrm>
            <a:off x="4064000" y="5252939"/>
            <a:ext cx="2174240" cy="584775"/>
          </a:xfrm>
          <a:prstGeom prst="rect">
            <a:avLst/>
          </a:prstGeom>
        </p:spPr>
        <p:txBody>
          <a:bodyPr wrap="square">
            <a:spAutoFit/>
          </a:bodyPr>
          <a:lstStyle/>
          <a:p>
            <a:r>
              <a:rPr lang="tr-TR" sz="1600" b="1" dirty="0">
                <a:solidFill>
                  <a:schemeClr val="accent1">
                    <a:lumMod val="75000"/>
                  </a:schemeClr>
                </a:solidFill>
                <a:latin typeface="Roboto" pitchFamily="2" charset="0"/>
                <a:ea typeface="Roboto" pitchFamily="2" charset="0"/>
              </a:rPr>
              <a:t>Eğitimli İşçiler Tarafından Yapılan</a:t>
            </a:r>
            <a:endParaRPr lang="tr-TR" sz="1600" dirty="0">
              <a:solidFill>
                <a:schemeClr val="accent1">
                  <a:lumMod val="75000"/>
                </a:schemeClr>
              </a:solidFill>
            </a:endParaRPr>
          </a:p>
        </p:txBody>
      </p:sp>
      <p:sp>
        <p:nvSpPr>
          <p:cNvPr id="16" name="Dikdörtgen 15">
            <a:extLst>
              <a:ext uri="{FF2B5EF4-FFF2-40B4-BE49-F238E27FC236}">
                <a16:creationId xmlns:a16="http://schemas.microsoft.com/office/drawing/2014/main" xmlns="" id="{F599B274-3F07-4FDB-A946-991E54CF397B}"/>
              </a:ext>
            </a:extLst>
          </p:cNvPr>
          <p:cNvSpPr/>
          <p:nvPr/>
        </p:nvSpPr>
        <p:spPr>
          <a:xfrm>
            <a:off x="9662160" y="2176680"/>
            <a:ext cx="2174240" cy="584775"/>
          </a:xfrm>
          <a:prstGeom prst="rect">
            <a:avLst/>
          </a:prstGeom>
        </p:spPr>
        <p:txBody>
          <a:bodyPr wrap="square">
            <a:spAutoFit/>
          </a:bodyPr>
          <a:lstStyle/>
          <a:p>
            <a:r>
              <a:rPr lang="tr-TR" sz="1600" b="1" dirty="0">
                <a:solidFill>
                  <a:schemeClr val="accent1">
                    <a:lumMod val="75000"/>
                  </a:schemeClr>
                </a:solidFill>
                <a:latin typeface="Roboto" pitchFamily="2" charset="0"/>
                <a:ea typeface="Roboto" pitchFamily="2" charset="0"/>
              </a:rPr>
              <a:t>Yönetmeliklere Göre Tasarlanmış</a:t>
            </a:r>
            <a:endParaRPr lang="tr-TR" sz="1600" dirty="0">
              <a:solidFill>
                <a:schemeClr val="accent1">
                  <a:lumMod val="75000"/>
                </a:schemeClr>
              </a:solidFill>
            </a:endParaRPr>
          </a:p>
        </p:txBody>
      </p:sp>
      <p:sp>
        <p:nvSpPr>
          <p:cNvPr id="17" name="Dikdörtgen 16">
            <a:extLst>
              <a:ext uri="{FF2B5EF4-FFF2-40B4-BE49-F238E27FC236}">
                <a16:creationId xmlns:a16="http://schemas.microsoft.com/office/drawing/2014/main" xmlns="" id="{AC898332-E848-4BF9-8EB7-04333BC8B0E1}"/>
              </a:ext>
            </a:extLst>
          </p:cNvPr>
          <p:cNvSpPr/>
          <p:nvPr/>
        </p:nvSpPr>
        <p:spPr>
          <a:xfrm>
            <a:off x="9662160" y="3236618"/>
            <a:ext cx="2174240" cy="584775"/>
          </a:xfrm>
          <a:prstGeom prst="rect">
            <a:avLst/>
          </a:prstGeom>
        </p:spPr>
        <p:txBody>
          <a:bodyPr wrap="square">
            <a:spAutoFit/>
          </a:bodyPr>
          <a:lstStyle/>
          <a:p>
            <a:r>
              <a:rPr lang="tr-TR" sz="1600" b="1" dirty="0">
                <a:solidFill>
                  <a:schemeClr val="accent1">
                    <a:lumMod val="75000"/>
                  </a:schemeClr>
                </a:solidFill>
                <a:latin typeface="Roboto" pitchFamily="2" charset="0"/>
                <a:ea typeface="Roboto" pitchFamily="2" charset="0"/>
              </a:rPr>
              <a:t>Mühendislik Hizmeti Almış</a:t>
            </a:r>
            <a:endParaRPr lang="tr-TR" sz="1600" dirty="0">
              <a:solidFill>
                <a:schemeClr val="accent1">
                  <a:lumMod val="75000"/>
                </a:schemeClr>
              </a:solidFill>
            </a:endParaRPr>
          </a:p>
        </p:txBody>
      </p:sp>
      <p:sp>
        <p:nvSpPr>
          <p:cNvPr id="18" name="Dikdörtgen 17">
            <a:extLst>
              <a:ext uri="{FF2B5EF4-FFF2-40B4-BE49-F238E27FC236}">
                <a16:creationId xmlns:a16="http://schemas.microsoft.com/office/drawing/2014/main" xmlns="" id="{49E6E6F2-5501-42B1-B399-9F853191E405}"/>
              </a:ext>
            </a:extLst>
          </p:cNvPr>
          <p:cNvSpPr/>
          <p:nvPr/>
        </p:nvSpPr>
        <p:spPr>
          <a:xfrm>
            <a:off x="9662160" y="4244778"/>
            <a:ext cx="2174240" cy="584775"/>
          </a:xfrm>
          <a:prstGeom prst="rect">
            <a:avLst/>
          </a:prstGeom>
        </p:spPr>
        <p:txBody>
          <a:bodyPr wrap="square">
            <a:spAutoFit/>
          </a:bodyPr>
          <a:lstStyle/>
          <a:p>
            <a:r>
              <a:rPr lang="tr-TR" sz="1600" b="1" dirty="0">
                <a:solidFill>
                  <a:schemeClr val="accent1">
                    <a:lumMod val="75000"/>
                  </a:schemeClr>
                </a:solidFill>
                <a:latin typeface="Roboto" pitchFamily="2" charset="0"/>
                <a:ea typeface="Roboto" pitchFamily="2" charset="0"/>
              </a:rPr>
              <a:t>Yapı Türüne Uygun ve Doğru İnşa Edilmiş</a:t>
            </a:r>
            <a:endParaRPr lang="tr-TR" sz="1600" dirty="0">
              <a:solidFill>
                <a:schemeClr val="accent1">
                  <a:lumMod val="75000"/>
                </a:schemeClr>
              </a:solidFill>
            </a:endParaRPr>
          </a:p>
        </p:txBody>
      </p:sp>
      <p:sp>
        <p:nvSpPr>
          <p:cNvPr id="19" name="Dikdörtgen 18">
            <a:extLst>
              <a:ext uri="{FF2B5EF4-FFF2-40B4-BE49-F238E27FC236}">
                <a16:creationId xmlns:a16="http://schemas.microsoft.com/office/drawing/2014/main" xmlns="" id="{525A77A6-3D16-4FC3-B0DB-6C8B401E0E92}"/>
              </a:ext>
            </a:extLst>
          </p:cNvPr>
          <p:cNvSpPr/>
          <p:nvPr/>
        </p:nvSpPr>
        <p:spPr>
          <a:xfrm>
            <a:off x="9662160" y="5252939"/>
            <a:ext cx="2174240" cy="584775"/>
          </a:xfrm>
          <a:prstGeom prst="rect">
            <a:avLst/>
          </a:prstGeom>
        </p:spPr>
        <p:txBody>
          <a:bodyPr wrap="square">
            <a:spAutoFit/>
          </a:bodyPr>
          <a:lstStyle/>
          <a:p>
            <a:r>
              <a:rPr lang="tr-TR" sz="1600" b="1" dirty="0">
                <a:solidFill>
                  <a:schemeClr val="accent1">
                    <a:lumMod val="75000"/>
                  </a:schemeClr>
                </a:solidFill>
                <a:latin typeface="Roboto" pitchFamily="2" charset="0"/>
                <a:ea typeface="Roboto" pitchFamily="2" charset="0"/>
              </a:rPr>
              <a:t>Ruhsata / İskana Sahip</a:t>
            </a:r>
            <a:endParaRPr lang="tr-TR" sz="1600" dirty="0">
              <a:solidFill>
                <a:schemeClr val="accent1">
                  <a:lumMod val="75000"/>
                </a:schemeClr>
              </a:solidFill>
            </a:endParaRPr>
          </a:p>
        </p:txBody>
      </p:sp>
      <p:sp>
        <p:nvSpPr>
          <p:cNvPr id="22" name="Başlık 1">
            <a:extLst>
              <a:ext uri="{FF2B5EF4-FFF2-40B4-BE49-F238E27FC236}">
                <a16:creationId xmlns:a16="http://schemas.microsoft.com/office/drawing/2014/main" xmlns="" id="{75D420A9-6D9F-344D-A530-1920DDC9B51D}"/>
              </a:ext>
            </a:extLst>
          </p:cNvPr>
          <p:cNvSpPr txBox="1">
            <a:spLocks/>
          </p:cNvSpPr>
          <p:nvPr/>
        </p:nvSpPr>
        <p:spPr>
          <a:xfrm>
            <a:off x="360218" y="295564"/>
            <a:ext cx="10993582" cy="544945"/>
          </a:xfrm>
          <a:prstGeom prst="rect">
            <a:avLst/>
          </a:prstGeom>
        </p:spPr>
        <p:txBody>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tr-TR" dirty="0">
                <a:solidFill>
                  <a:srgbClr val="28A09D"/>
                </a:solidFill>
                <a:latin typeface="Roboto" pitchFamily="2" charset="0"/>
                <a:ea typeface="Roboto" pitchFamily="2" charset="0"/>
              </a:rPr>
              <a:t>Afete Dirençli Yapılarda Yaşayın</a:t>
            </a:r>
          </a:p>
        </p:txBody>
      </p:sp>
      <p:pic>
        <p:nvPicPr>
          <p:cNvPr id="7" name="Resim 6">
            <a:extLst>
              <a:ext uri="{FF2B5EF4-FFF2-40B4-BE49-F238E27FC236}">
                <a16:creationId xmlns:a16="http://schemas.microsoft.com/office/drawing/2014/main" xmlns="" id="{14C7630F-4B53-4049-94DF-80D6FCB0E007}"/>
              </a:ext>
            </a:extLst>
          </p:cNvPr>
          <p:cNvPicPr>
            <a:picLocks noChangeAspect="1"/>
          </p:cNvPicPr>
          <p:nvPr/>
        </p:nvPicPr>
        <p:blipFill>
          <a:blip r:embed="rId4"/>
          <a:stretch>
            <a:fillRect/>
          </a:stretch>
        </p:blipFill>
        <p:spPr>
          <a:xfrm>
            <a:off x="371038" y="3168289"/>
            <a:ext cx="3187700" cy="2324100"/>
          </a:xfrm>
          <a:prstGeom prst="rect">
            <a:avLst/>
          </a:prstGeom>
        </p:spPr>
      </p:pic>
    </p:spTree>
    <p:extLst>
      <p:ext uri="{BB962C8B-B14F-4D97-AF65-F5344CB8AC3E}">
        <p14:creationId xmlns:p14="http://schemas.microsoft.com/office/powerpoint/2010/main" val="780385828"/>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750"/>
                                        <p:tgtEl>
                                          <p:spTgt spid="16"/>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750"/>
                                        <p:tgtEl>
                                          <p:spTgt spid="13"/>
                                        </p:tgtEl>
                                      </p:cBhvr>
                                    </p:animEffect>
                                  </p:childTnLst>
                                </p:cTn>
                              </p:par>
                            </p:childTnLst>
                          </p:cTn>
                        </p:par>
                        <p:par>
                          <p:cTn id="16" fill="hold">
                            <p:stCondLst>
                              <p:cond delay="225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750"/>
                                        <p:tgtEl>
                                          <p:spTgt spid="17"/>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750"/>
                                        <p:tgtEl>
                                          <p:spTgt spid="14"/>
                                        </p:tgtEl>
                                      </p:cBhvr>
                                    </p:animEffect>
                                  </p:childTnLst>
                                </p:cTn>
                              </p:par>
                            </p:childTnLst>
                          </p:cTn>
                        </p:par>
                        <p:par>
                          <p:cTn id="24" fill="hold">
                            <p:stCondLst>
                              <p:cond delay="375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750"/>
                                        <p:tgtEl>
                                          <p:spTgt spid="18"/>
                                        </p:tgtEl>
                                      </p:cBhvr>
                                    </p:animEffect>
                                  </p:childTnLst>
                                </p:cTn>
                              </p:par>
                            </p:childTnLst>
                          </p:cTn>
                        </p:par>
                        <p:par>
                          <p:cTn id="28" fill="hold">
                            <p:stCondLst>
                              <p:cond delay="4500"/>
                            </p:stCondLst>
                            <p:childTnLst>
                              <p:par>
                                <p:cTn id="29" presetID="10"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750"/>
                                        <p:tgtEl>
                                          <p:spTgt spid="15"/>
                                        </p:tgtEl>
                                      </p:cBhvr>
                                    </p:animEffect>
                                  </p:childTnLst>
                                </p:cTn>
                              </p:par>
                            </p:childTnLst>
                          </p:cTn>
                        </p:par>
                        <p:par>
                          <p:cTn id="32" fill="hold">
                            <p:stCondLst>
                              <p:cond delay="5250"/>
                            </p:stCondLst>
                            <p:childTnLst>
                              <p:par>
                                <p:cTn id="33" presetID="10"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oda, yatak odası, tablo, gömlek içeren bir resim&#10;&#10;Açıklama otomatik olarak oluşturuldu">
            <a:extLst>
              <a:ext uri="{FF2B5EF4-FFF2-40B4-BE49-F238E27FC236}">
                <a16:creationId xmlns:a16="http://schemas.microsoft.com/office/drawing/2014/main" xmlns="" id="{EB33706B-A6F0-4F65-9337-BF935FBE1C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8006"/>
            <a:ext cx="12192000" cy="6857195"/>
          </a:xfrm>
          <a:prstGeom prst="rect">
            <a:avLst/>
          </a:prstGeom>
        </p:spPr>
      </p:pic>
      <p:sp>
        <p:nvSpPr>
          <p:cNvPr id="5" name="Dikdörtgen 4">
            <a:extLst>
              <a:ext uri="{FF2B5EF4-FFF2-40B4-BE49-F238E27FC236}">
                <a16:creationId xmlns:a16="http://schemas.microsoft.com/office/drawing/2014/main" xmlns="" id="{E74C5F13-9B2E-4731-BF1A-8E605FF78585}"/>
              </a:ext>
            </a:extLst>
          </p:cNvPr>
          <p:cNvSpPr/>
          <p:nvPr/>
        </p:nvSpPr>
        <p:spPr>
          <a:xfrm>
            <a:off x="410092" y="1177387"/>
            <a:ext cx="11469044" cy="400110"/>
          </a:xfrm>
          <a:prstGeom prst="rect">
            <a:avLst/>
          </a:prstGeom>
        </p:spPr>
        <p:txBody>
          <a:bodyPr wrap="square">
            <a:spAutoFit/>
          </a:bodyPr>
          <a:lstStyle/>
          <a:p>
            <a:r>
              <a:rPr lang="tr-TR" sz="2000" b="1" dirty="0">
                <a:solidFill>
                  <a:schemeClr val="tx2"/>
                </a:solidFill>
                <a:latin typeface="Roboto" pitchFamily="2" charset="0"/>
                <a:ea typeface="Roboto" pitchFamily="2" charset="0"/>
              </a:rPr>
              <a:t>Zorunlu Deprem Sigortası’na ek olarak;</a:t>
            </a:r>
          </a:p>
        </p:txBody>
      </p:sp>
      <p:sp>
        <p:nvSpPr>
          <p:cNvPr id="17" name="Başlık 1">
            <a:extLst>
              <a:ext uri="{FF2B5EF4-FFF2-40B4-BE49-F238E27FC236}">
                <a16:creationId xmlns:a16="http://schemas.microsoft.com/office/drawing/2014/main" xmlns="" id="{A58B7355-93D4-C44F-9C43-ECDA8DFC22E1}"/>
              </a:ext>
            </a:extLst>
          </p:cNvPr>
          <p:cNvSpPr txBox="1">
            <a:spLocks/>
          </p:cNvSpPr>
          <p:nvPr/>
        </p:nvSpPr>
        <p:spPr>
          <a:xfrm>
            <a:off x="360218" y="295564"/>
            <a:ext cx="10993582" cy="544945"/>
          </a:xfrm>
          <a:prstGeom prst="rect">
            <a:avLst/>
          </a:prstGeom>
        </p:spPr>
        <p:txBody>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tr-TR" dirty="0">
                <a:solidFill>
                  <a:srgbClr val="28A09D"/>
                </a:solidFill>
                <a:latin typeface="Roboto" pitchFamily="2" charset="0"/>
                <a:ea typeface="Roboto" pitchFamily="2" charset="0"/>
              </a:rPr>
              <a:t>Sigorta Yaptırın, Yaşam Alanlarınızı Güvence Altına Alın</a:t>
            </a:r>
          </a:p>
        </p:txBody>
      </p:sp>
      <p:pic>
        <p:nvPicPr>
          <p:cNvPr id="2" name="Resim 1">
            <a:extLst>
              <a:ext uri="{FF2B5EF4-FFF2-40B4-BE49-F238E27FC236}">
                <a16:creationId xmlns:a16="http://schemas.microsoft.com/office/drawing/2014/main" xmlns="" id="{77B954B8-D9C3-744F-B010-CDE4C4F55CC5}"/>
              </a:ext>
            </a:extLst>
          </p:cNvPr>
          <p:cNvPicPr>
            <a:picLocks noChangeAspect="1"/>
          </p:cNvPicPr>
          <p:nvPr/>
        </p:nvPicPr>
        <p:blipFill>
          <a:blip r:embed="rId4"/>
          <a:stretch>
            <a:fillRect/>
          </a:stretch>
        </p:blipFill>
        <p:spPr>
          <a:xfrm>
            <a:off x="360217" y="4721916"/>
            <a:ext cx="1104900" cy="495300"/>
          </a:xfrm>
          <a:prstGeom prst="rect">
            <a:avLst/>
          </a:prstGeom>
        </p:spPr>
      </p:pic>
      <p:pic>
        <p:nvPicPr>
          <p:cNvPr id="3" name="Resim 2">
            <a:extLst>
              <a:ext uri="{FF2B5EF4-FFF2-40B4-BE49-F238E27FC236}">
                <a16:creationId xmlns:a16="http://schemas.microsoft.com/office/drawing/2014/main" xmlns="" id="{17A7960F-3684-1A49-A993-716E1B4BA249}"/>
              </a:ext>
            </a:extLst>
          </p:cNvPr>
          <p:cNvPicPr>
            <a:picLocks noChangeAspect="1"/>
          </p:cNvPicPr>
          <p:nvPr/>
        </p:nvPicPr>
        <p:blipFill>
          <a:blip r:embed="rId5"/>
          <a:stretch>
            <a:fillRect/>
          </a:stretch>
        </p:blipFill>
        <p:spPr>
          <a:xfrm>
            <a:off x="2021031" y="2063638"/>
            <a:ext cx="1028700" cy="495300"/>
          </a:xfrm>
          <a:prstGeom prst="rect">
            <a:avLst/>
          </a:prstGeom>
        </p:spPr>
      </p:pic>
      <p:pic>
        <p:nvPicPr>
          <p:cNvPr id="4" name="Resim 3">
            <a:extLst>
              <a:ext uri="{FF2B5EF4-FFF2-40B4-BE49-F238E27FC236}">
                <a16:creationId xmlns:a16="http://schemas.microsoft.com/office/drawing/2014/main" xmlns="" id="{1AD47D4E-C029-314D-9BF2-802A0D6CCEE6}"/>
              </a:ext>
            </a:extLst>
          </p:cNvPr>
          <p:cNvPicPr>
            <a:picLocks noChangeAspect="1"/>
          </p:cNvPicPr>
          <p:nvPr/>
        </p:nvPicPr>
        <p:blipFill>
          <a:blip r:embed="rId6"/>
          <a:stretch>
            <a:fillRect/>
          </a:stretch>
        </p:blipFill>
        <p:spPr>
          <a:xfrm>
            <a:off x="3756661" y="5590562"/>
            <a:ext cx="1041400" cy="482600"/>
          </a:xfrm>
          <a:prstGeom prst="rect">
            <a:avLst/>
          </a:prstGeom>
        </p:spPr>
      </p:pic>
      <p:pic>
        <p:nvPicPr>
          <p:cNvPr id="9" name="Resim 8">
            <a:extLst>
              <a:ext uri="{FF2B5EF4-FFF2-40B4-BE49-F238E27FC236}">
                <a16:creationId xmlns:a16="http://schemas.microsoft.com/office/drawing/2014/main" xmlns="" id="{05EEFC02-56F1-4546-BC6D-9FAB9B14E271}"/>
              </a:ext>
            </a:extLst>
          </p:cNvPr>
          <p:cNvPicPr>
            <a:picLocks noChangeAspect="1"/>
          </p:cNvPicPr>
          <p:nvPr/>
        </p:nvPicPr>
        <p:blipFill>
          <a:blip r:embed="rId7"/>
          <a:stretch>
            <a:fillRect/>
          </a:stretch>
        </p:blipFill>
        <p:spPr>
          <a:xfrm>
            <a:off x="5306294" y="2545083"/>
            <a:ext cx="1295400" cy="1028700"/>
          </a:xfrm>
          <a:prstGeom prst="rect">
            <a:avLst/>
          </a:prstGeom>
        </p:spPr>
      </p:pic>
      <p:pic>
        <p:nvPicPr>
          <p:cNvPr id="19" name="Resim 18">
            <a:extLst>
              <a:ext uri="{FF2B5EF4-FFF2-40B4-BE49-F238E27FC236}">
                <a16:creationId xmlns:a16="http://schemas.microsoft.com/office/drawing/2014/main" xmlns="" id="{9FC98883-C279-4A44-90CF-119101ED35CE}"/>
              </a:ext>
            </a:extLst>
          </p:cNvPr>
          <p:cNvPicPr>
            <a:picLocks noChangeAspect="1"/>
          </p:cNvPicPr>
          <p:nvPr/>
        </p:nvPicPr>
        <p:blipFill>
          <a:blip r:embed="rId8"/>
          <a:stretch>
            <a:fillRect/>
          </a:stretch>
        </p:blipFill>
        <p:spPr>
          <a:xfrm>
            <a:off x="7076207" y="3946929"/>
            <a:ext cx="1143000" cy="482600"/>
          </a:xfrm>
          <a:prstGeom prst="rect">
            <a:avLst/>
          </a:prstGeom>
        </p:spPr>
      </p:pic>
      <p:pic>
        <p:nvPicPr>
          <p:cNvPr id="20" name="Resim 19">
            <a:extLst>
              <a:ext uri="{FF2B5EF4-FFF2-40B4-BE49-F238E27FC236}">
                <a16:creationId xmlns:a16="http://schemas.microsoft.com/office/drawing/2014/main" xmlns="" id="{E6DC8C55-CCE5-644B-8B59-5B8A7DC4A3B1}"/>
              </a:ext>
            </a:extLst>
          </p:cNvPr>
          <p:cNvPicPr>
            <a:picLocks noChangeAspect="1"/>
          </p:cNvPicPr>
          <p:nvPr/>
        </p:nvPicPr>
        <p:blipFill>
          <a:blip r:embed="rId9"/>
          <a:stretch>
            <a:fillRect/>
          </a:stretch>
        </p:blipFill>
        <p:spPr>
          <a:xfrm>
            <a:off x="8511898" y="4921165"/>
            <a:ext cx="1498600" cy="762000"/>
          </a:xfrm>
          <a:prstGeom prst="rect">
            <a:avLst/>
          </a:prstGeom>
        </p:spPr>
      </p:pic>
      <p:pic>
        <p:nvPicPr>
          <p:cNvPr id="21" name="Resim 20">
            <a:extLst>
              <a:ext uri="{FF2B5EF4-FFF2-40B4-BE49-F238E27FC236}">
                <a16:creationId xmlns:a16="http://schemas.microsoft.com/office/drawing/2014/main" xmlns="" id="{4A77F42F-A586-7442-BFBD-F6B23AAA669E}"/>
              </a:ext>
            </a:extLst>
          </p:cNvPr>
          <p:cNvPicPr>
            <a:picLocks noChangeAspect="1"/>
          </p:cNvPicPr>
          <p:nvPr/>
        </p:nvPicPr>
        <p:blipFill>
          <a:blip r:embed="rId10"/>
          <a:stretch>
            <a:fillRect/>
          </a:stretch>
        </p:blipFill>
        <p:spPr>
          <a:xfrm>
            <a:off x="10435726" y="2154721"/>
            <a:ext cx="1054100" cy="482600"/>
          </a:xfrm>
          <a:prstGeom prst="rect">
            <a:avLst/>
          </a:prstGeom>
        </p:spPr>
      </p:pic>
    </p:spTree>
    <p:extLst>
      <p:ext uri="{BB962C8B-B14F-4D97-AF65-F5344CB8AC3E}">
        <p14:creationId xmlns:p14="http://schemas.microsoft.com/office/powerpoint/2010/main" val="1296135095"/>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kutu, bilgisayar, tuğla içeren bir resim&#10;&#10;Açıklama otomatik olarak oluşturuldu">
            <a:extLst>
              <a:ext uri="{FF2B5EF4-FFF2-40B4-BE49-F238E27FC236}">
                <a16:creationId xmlns:a16="http://schemas.microsoft.com/office/drawing/2014/main" xmlns="" id="{E6B321C6-FF63-463D-BC47-6CDE6B0128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654" y="1056017"/>
            <a:ext cx="8508691" cy="4785576"/>
          </a:xfrm>
          <a:prstGeom prst="rect">
            <a:avLst/>
          </a:prstGeom>
        </p:spPr>
      </p:pic>
      <p:sp>
        <p:nvSpPr>
          <p:cNvPr id="26" name="Konuşma Balonu: Köşeleri Yuvarlanmış Dikdörtgen 25">
            <a:extLst>
              <a:ext uri="{FF2B5EF4-FFF2-40B4-BE49-F238E27FC236}">
                <a16:creationId xmlns:a16="http://schemas.microsoft.com/office/drawing/2014/main" xmlns="" id="{32E29C7A-7DC5-482E-863F-4FF9F9A9EE2C}"/>
              </a:ext>
            </a:extLst>
          </p:cNvPr>
          <p:cNvSpPr/>
          <p:nvPr/>
        </p:nvSpPr>
        <p:spPr>
          <a:xfrm>
            <a:off x="1533236" y="1016407"/>
            <a:ext cx="1543702" cy="650912"/>
          </a:xfrm>
          <a:prstGeom prst="wedgeRoundRectCallout">
            <a:avLst>
              <a:gd name="adj1" fmla="val 118504"/>
              <a:gd name="adj2" fmla="val 45555"/>
              <a:gd name="adj3" fmla="val 16667"/>
            </a:avLst>
          </a:prstGeom>
          <a:noFill/>
          <a:ln w="28575">
            <a:solidFill>
              <a:srgbClr val="28A0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tx2"/>
                </a:solidFill>
                <a:latin typeface="Roboto" pitchFamily="2" charset="0"/>
                <a:ea typeface="Roboto" pitchFamily="2" charset="0"/>
              </a:rPr>
              <a:t>Camlar</a:t>
            </a:r>
          </a:p>
        </p:txBody>
      </p:sp>
      <p:pic>
        <p:nvPicPr>
          <p:cNvPr id="28" name="Picture 2" descr="point gif ile ilgili görsel sonucu">
            <a:extLst>
              <a:ext uri="{FF2B5EF4-FFF2-40B4-BE49-F238E27FC236}">
                <a16:creationId xmlns:a16="http://schemas.microsoft.com/office/drawing/2014/main" xmlns="" id="{C036A5E3-987E-48F5-A755-16D96249DF3D}"/>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5129" y="1410018"/>
            <a:ext cx="514601" cy="514601"/>
          </a:xfrm>
          <a:prstGeom prst="rect">
            <a:avLst/>
          </a:prstGeom>
          <a:noFill/>
          <a:extLst>
            <a:ext uri="{909E8E84-426E-40DD-AFC4-6F175D3DCCD1}">
              <a14:hiddenFill xmlns:a14="http://schemas.microsoft.com/office/drawing/2010/main">
                <a:solidFill>
                  <a:srgbClr val="FFFFFF"/>
                </a:solidFill>
              </a14:hiddenFill>
            </a:ext>
          </a:extLst>
        </p:spPr>
      </p:pic>
      <p:sp>
        <p:nvSpPr>
          <p:cNvPr id="38" name="Konuşma Balonu: Köşeleri Yuvarlanmış Dikdörtgen 37">
            <a:extLst>
              <a:ext uri="{FF2B5EF4-FFF2-40B4-BE49-F238E27FC236}">
                <a16:creationId xmlns:a16="http://schemas.microsoft.com/office/drawing/2014/main" xmlns="" id="{E2128BB3-44D7-4993-B7DC-8AE29481B9C5}"/>
              </a:ext>
            </a:extLst>
          </p:cNvPr>
          <p:cNvSpPr/>
          <p:nvPr/>
        </p:nvSpPr>
        <p:spPr>
          <a:xfrm>
            <a:off x="468525" y="2435385"/>
            <a:ext cx="1543702" cy="917948"/>
          </a:xfrm>
          <a:prstGeom prst="wedgeRoundRectCallout">
            <a:avLst>
              <a:gd name="adj1" fmla="val 234424"/>
              <a:gd name="adj2" fmla="val -120659"/>
              <a:gd name="adj3" fmla="val 16667"/>
            </a:avLst>
          </a:prstGeom>
          <a:noFill/>
          <a:ln w="28575">
            <a:solidFill>
              <a:srgbClr val="28A0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tx2"/>
                </a:solidFill>
                <a:latin typeface="Roboto" pitchFamily="2" charset="0"/>
                <a:ea typeface="Roboto" pitchFamily="2" charset="0"/>
              </a:rPr>
              <a:t>Raflarda Bulunan Eşyalar</a:t>
            </a:r>
          </a:p>
        </p:txBody>
      </p:sp>
      <p:sp>
        <p:nvSpPr>
          <p:cNvPr id="40" name="Konuşma Balonu: Köşeleri Yuvarlanmış Dikdörtgen 39">
            <a:extLst>
              <a:ext uri="{FF2B5EF4-FFF2-40B4-BE49-F238E27FC236}">
                <a16:creationId xmlns:a16="http://schemas.microsoft.com/office/drawing/2014/main" xmlns="" id="{5CC13992-1DEA-4F36-90E1-B529BEEE64A0}"/>
              </a:ext>
            </a:extLst>
          </p:cNvPr>
          <p:cNvSpPr/>
          <p:nvPr/>
        </p:nvSpPr>
        <p:spPr>
          <a:xfrm>
            <a:off x="468525" y="4923645"/>
            <a:ext cx="1543702" cy="720072"/>
          </a:xfrm>
          <a:prstGeom prst="wedgeRoundRectCallout">
            <a:avLst>
              <a:gd name="adj1" fmla="val 139522"/>
              <a:gd name="adj2" fmla="val -180397"/>
              <a:gd name="adj3" fmla="val 16667"/>
            </a:avLst>
          </a:prstGeom>
          <a:noFill/>
          <a:ln w="28575">
            <a:solidFill>
              <a:srgbClr val="28A0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tx2"/>
                </a:solidFill>
                <a:latin typeface="Roboto" pitchFamily="2" charset="0"/>
                <a:ea typeface="Roboto" pitchFamily="2" charset="0"/>
              </a:rPr>
              <a:t>Çerçeve ve Panolar</a:t>
            </a:r>
          </a:p>
        </p:txBody>
      </p:sp>
      <p:sp>
        <p:nvSpPr>
          <p:cNvPr id="41" name="Konuşma Balonu: Köşeleri Yuvarlanmış Dikdörtgen 40">
            <a:extLst>
              <a:ext uri="{FF2B5EF4-FFF2-40B4-BE49-F238E27FC236}">
                <a16:creationId xmlns:a16="http://schemas.microsoft.com/office/drawing/2014/main" xmlns="" id="{E9775A4D-A3C7-4428-A134-16E6005DB290}"/>
              </a:ext>
            </a:extLst>
          </p:cNvPr>
          <p:cNvSpPr/>
          <p:nvPr/>
        </p:nvSpPr>
        <p:spPr>
          <a:xfrm>
            <a:off x="4158653" y="5474251"/>
            <a:ext cx="1543702" cy="720072"/>
          </a:xfrm>
          <a:prstGeom prst="wedgeRoundRectCallout">
            <a:avLst>
              <a:gd name="adj1" fmla="val 58632"/>
              <a:gd name="adj2" fmla="val -145426"/>
              <a:gd name="adj3" fmla="val 16667"/>
            </a:avLst>
          </a:prstGeom>
          <a:noFill/>
          <a:ln w="28575">
            <a:solidFill>
              <a:srgbClr val="28A0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tx2"/>
                </a:solidFill>
                <a:latin typeface="Roboto" pitchFamily="2" charset="0"/>
                <a:ea typeface="Roboto" pitchFamily="2" charset="0"/>
              </a:rPr>
              <a:t>Avizeler</a:t>
            </a:r>
          </a:p>
        </p:txBody>
      </p:sp>
      <p:sp>
        <p:nvSpPr>
          <p:cNvPr id="42" name="Konuşma Balonu: Köşeleri Yuvarlanmış Dikdörtgen 41">
            <a:extLst>
              <a:ext uri="{FF2B5EF4-FFF2-40B4-BE49-F238E27FC236}">
                <a16:creationId xmlns:a16="http://schemas.microsoft.com/office/drawing/2014/main" xmlns="" id="{DDD9BAED-F1D2-43B1-A87D-6FF0D2E68B95}"/>
              </a:ext>
            </a:extLst>
          </p:cNvPr>
          <p:cNvSpPr/>
          <p:nvPr/>
        </p:nvSpPr>
        <p:spPr>
          <a:xfrm>
            <a:off x="6668028" y="5474250"/>
            <a:ext cx="1543702" cy="720073"/>
          </a:xfrm>
          <a:prstGeom prst="wedgeRoundRectCallout">
            <a:avLst>
              <a:gd name="adj1" fmla="val -91046"/>
              <a:gd name="adj2" fmla="val -260755"/>
              <a:gd name="adj3" fmla="val 16667"/>
            </a:avLst>
          </a:prstGeom>
          <a:noFill/>
          <a:ln w="28575">
            <a:solidFill>
              <a:srgbClr val="28A0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tx2"/>
                </a:solidFill>
                <a:latin typeface="Roboto" pitchFamily="2" charset="0"/>
                <a:ea typeface="Roboto" pitchFamily="2" charset="0"/>
              </a:rPr>
              <a:t>Dolaplar ve Ağır Eşyalar</a:t>
            </a:r>
          </a:p>
        </p:txBody>
      </p:sp>
      <p:sp>
        <p:nvSpPr>
          <p:cNvPr id="43" name="Konuşma Balonu: Köşeleri Yuvarlanmış Dikdörtgen 42">
            <a:extLst>
              <a:ext uri="{FF2B5EF4-FFF2-40B4-BE49-F238E27FC236}">
                <a16:creationId xmlns:a16="http://schemas.microsoft.com/office/drawing/2014/main" xmlns="" id="{F97BBF0E-2E0B-45A7-8487-F3859371E1CC}"/>
              </a:ext>
            </a:extLst>
          </p:cNvPr>
          <p:cNvSpPr/>
          <p:nvPr/>
        </p:nvSpPr>
        <p:spPr>
          <a:xfrm>
            <a:off x="10061331" y="5205811"/>
            <a:ext cx="1543702" cy="799145"/>
          </a:xfrm>
          <a:prstGeom prst="wedgeRoundRectCallout">
            <a:avLst>
              <a:gd name="adj1" fmla="val -68754"/>
              <a:gd name="adj2" fmla="val -95358"/>
              <a:gd name="adj3" fmla="val 16667"/>
            </a:avLst>
          </a:prstGeom>
          <a:noFill/>
          <a:ln w="28575">
            <a:solidFill>
              <a:srgbClr val="28A0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tx2"/>
                </a:solidFill>
                <a:latin typeface="Roboto" pitchFamily="2" charset="0"/>
                <a:ea typeface="Roboto" pitchFamily="2" charset="0"/>
              </a:rPr>
              <a:t>Beyaz Eşyalar</a:t>
            </a:r>
          </a:p>
        </p:txBody>
      </p:sp>
      <p:sp>
        <p:nvSpPr>
          <p:cNvPr id="44" name="Konuşma Balonu: Köşeleri Yuvarlanmış Dikdörtgen 43">
            <a:extLst>
              <a:ext uri="{FF2B5EF4-FFF2-40B4-BE49-F238E27FC236}">
                <a16:creationId xmlns:a16="http://schemas.microsoft.com/office/drawing/2014/main" xmlns="" id="{C5F5EED2-02A9-473B-A4B0-9628419B0A4E}"/>
              </a:ext>
            </a:extLst>
          </p:cNvPr>
          <p:cNvSpPr/>
          <p:nvPr/>
        </p:nvSpPr>
        <p:spPr>
          <a:xfrm>
            <a:off x="9886912" y="2327003"/>
            <a:ext cx="1543702" cy="799145"/>
          </a:xfrm>
          <a:prstGeom prst="wedgeRoundRectCallout">
            <a:avLst>
              <a:gd name="adj1" fmla="val -83403"/>
              <a:gd name="adj2" fmla="val 197114"/>
              <a:gd name="adj3" fmla="val 16667"/>
            </a:avLst>
          </a:prstGeom>
          <a:noFill/>
          <a:ln w="28575">
            <a:solidFill>
              <a:srgbClr val="28A0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tx2"/>
                </a:solidFill>
                <a:latin typeface="Roboto" pitchFamily="2" charset="0"/>
                <a:ea typeface="Roboto" pitchFamily="2" charset="0"/>
              </a:rPr>
              <a:t>Isıtıcılar ve Kombiler</a:t>
            </a:r>
          </a:p>
        </p:txBody>
      </p:sp>
      <p:sp>
        <p:nvSpPr>
          <p:cNvPr id="46" name="Konuşma Balonu: Köşeleri Yuvarlanmış Dikdörtgen 45">
            <a:extLst>
              <a:ext uri="{FF2B5EF4-FFF2-40B4-BE49-F238E27FC236}">
                <a16:creationId xmlns:a16="http://schemas.microsoft.com/office/drawing/2014/main" xmlns="" id="{CAE0B1C9-A2EC-4AC8-BC5B-F1C15F42C693}"/>
              </a:ext>
            </a:extLst>
          </p:cNvPr>
          <p:cNvSpPr/>
          <p:nvPr/>
        </p:nvSpPr>
        <p:spPr>
          <a:xfrm>
            <a:off x="8372149" y="869855"/>
            <a:ext cx="1543702" cy="762254"/>
          </a:xfrm>
          <a:prstGeom prst="wedgeRoundRectCallout">
            <a:avLst>
              <a:gd name="adj1" fmla="val -156013"/>
              <a:gd name="adj2" fmla="val 192197"/>
              <a:gd name="adj3" fmla="val 16667"/>
            </a:avLst>
          </a:prstGeom>
          <a:noFill/>
          <a:ln w="28575">
            <a:solidFill>
              <a:srgbClr val="28A0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tx2"/>
                </a:solidFill>
                <a:latin typeface="Roboto" pitchFamily="2" charset="0"/>
                <a:ea typeface="Roboto" pitchFamily="2" charset="0"/>
              </a:rPr>
              <a:t>Elektrikli Ekipmanlar</a:t>
            </a:r>
          </a:p>
        </p:txBody>
      </p:sp>
      <p:sp>
        <p:nvSpPr>
          <p:cNvPr id="47" name="Konuşma Balonu: Köşeleri Yuvarlanmış Dikdörtgen 46">
            <a:extLst>
              <a:ext uri="{FF2B5EF4-FFF2-40B4-BE49-F238E27FC236}">
                <a16:creationId xmlns:a16="http://schemas.microsoft.com/office/drawing/2014/main" xmlns="" id="{F8125833-AA75-41A7-8183-9309C938C583}"/>
              </a:ext>
            </a:extLst>
          </p:cNvPr>
          <p:cNvSpPr/>
          <p:nvPr/>
        </p:nvSpPr>
        <p:spPr>
          <a:xfrm>
            <a:off x="5407660" y="663676"/>
            <a:ext cx="1543702" cy="762253"/>
          </a:xfrm>
          <a:prstGeom prst="wedgeRoundRectCallout">
            <a:avLst>
              <a:gd name="adj1" fmla="val -45824"/>
              <a:gd name="adj2" fmla="val 153176"/>
              <a:gd name="adj3" fmla="val 16667"/>
            </a:avLst>
          </a:prstGeom>
          <a:noFill/>
          <a:ln w="28575">
            <a:solidFill>
              <a:srgbClr val="28A0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tx2"/>
                </a:solidFill>
                <a:latin typeface="Roboto" pitchFamily="2" charset="0"/>
                <a:ea typeface="Roboto" pitchFamily="2" charset="0"/>
              </a:rPr>
              <a:t>Elektronik Eşyalar</a:t>
            </a:r>
          </a:p>
        </p:txBody>
      </p:sp>
      <p:pic>
        <p:nvPicPr>
          <p:cNvPr id="48" name="Picture 2" descr="point gif ile ilgili görsel sonucu">
            <a:extLst>
              <a:ext uri="{FF2B5EF4-FFF2-40B4-BE49-F238E27FC236}">
                <a16:creationId xmlns:a16="http://schemas.microsoft.com/office/drawing/2014/main" xmlns="" id="{2900F1A1-6817-4D93-8872-BE050323ED87}"/>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05812" y="1498508"/>
            <a:ext cx="514601" cy="51460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point gif ile ilgili görsel sonucu">
            <a:extLst>
              <a:ext uri="{FF2B5EF4-FFF2-40B4-BE49-F238E27FC236}">
                <a16:creationId xmlns:a16="http://schemas.microsoft.com/office/drawing/2014/main" xmlns="" id="{45D83123-0223-455F-9061-3069EDE0A35C}"/>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0637" y="3700934"/>
            <a:ext cx="514601" cy="51460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point gif ile ilgili görsel sonucu">
            <a:extLst>
              <a:ext uri="{FF2B5EF4-FFF2-40B4-BE49-F238E27FC236}">
                <a16:creationId xmlns:a16="http://schemas.microsoft.com/office/drawing/2014/main" xmlns="" id="{1B0D1F3E-536D-498C-908C-034768D78E53}"/>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95868" y="4514134"/>
            <a:ext cx="514601" cy="51460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point gif ile ilgili görsel sonucu">
            <a:extLst>
              <a:ext uri="{FF2B5EF4-FFF2-40B4-BE49-F238E27FC236}">
                <a16:creationId xmlns:a16="http://schemas.microsoft.com/office/drawing/2014/main" xmlns="" id="{94316606-FE4D-4A90-B970-E89529E7DB91}"/>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7754" y="2011662"/>
            <a:ext cx="514601" cy="51460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point gif ile ilgili görsel sonucu">
            <a:extLst>
              <a:ext uri="{FF2B5EF4-FFF2-40B4-BE49-F238E27FC236}">
                <a16:creationId xmlns:a16="http://schemas.microsoft.com/office/drawing/2014/main" xmlns="" id="{9863EB8F-6A12-498A-9F8B-427B8ED39E19}"/>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6394" y="2493232"/>
            <a:ext cx="514601" cy="51460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point gif ile ilgili görsel sonucu">
            <a:extLst>
              <a:ext uri="{FF2B5EF4-FFF2-40B4-BE49-F238E27FC236}">
                <a16:creationId xmlns:a16="http://schemas.microsoft.com/office/drawing/2014/main" xmlns="" id="{98CCB8CD-E373-4776-B3C1-EA4992F9CD36}"/>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02355" y="3580553"/>
            <a:ext cx="514601" cy="51460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point gif ile ilgili görsel sonucu">
            <a:extLst>
              <a:ext uri="{FF2B5EF4-FFF2-40B4-BE49-F238E27FC236}">
                <a16:creationId xmlns:a16="http://schemas.microsoft.com/office/drawing/2014/main" xmlns="" id="{D6746A0E-96ED-44B5-961C-58E7A95BECB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62968" y="4095154"/>
            <a:ext cx="514601" cy="51460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point gif ile ilgili görsel sonucu">
            <a:extLst>
              <a:ext uri="{FF2B5EF4-FFF2-40B4-BE49-F238E27FC236}">
                <a16:creationId xmlns:a16="http://schemas.microsoft.com/office/drawing/2014/main" xmlns="" id="{9AB3E5EB-3434-4FD0-9CCE-3CEFBC3E1BDC}"/>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25118" y="4530996"/>
            <a:ext cx="514601" cy="514601"/>
          </a:xfrm>
          <a:prstGeom prst="rect">
            <a:avLst/>
          </a:prstGeom>
          <a:noFill/>
          <a:extLst>
            <a:ext uri="{909E8E84-426E-40DD-AFC4-6F175D3DCCD1}">
              <a14:hiddenFill xmlns:a14="http://schemas.microsoft.com/office/drawing/2010/main">
                <a:solidFill>
                  <a:srgbClr val="FFFFFF"/>
                </a:solidFill>
              </a14:hiddenFill>
            </a:ext>
          </a:extLst>
        </p:spPr>
      </p:pic>
      <p:sp>
        <p:nvSpPr>
          <p:cNvPr id="24" name="Başlık 1">
            <a:extLst>
              <a:ext uri="{FF2B5EF4-FFF2-40B4-BE49-F238E27FC236}">
                <a16:creationId xmlns:a16="http://schemas.microsoft.com/office/drawing/2014/main" xmlns="" id="{DFF31B4D-93AC-2E44-B03C-B26D3B73454B}"/>
              </a:ext>
            </a:extLst>
          </p:cNvPr>
          <p:cNvSpPr txBox="1">
            <a:spLocks/>
          </p:cNvSpPr>
          <p:nvPr/>
        </p:nvSpPr>
        <p:spPr>
          <a:xfrm>
            <a:off x="360218" y="295564"/>
            <a:ext cx="10993582" cy="544945"/>
          </a:xfrm>
          <a:prstGeom prst="rect">
            <a:avLst/>
          </a:prstGeom>
        </p:spPr>
        <p:txBody>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tr-TR" dirty="0">
                <a:solidFill>
                  <a:srgbClr val="28A09D"/>
                </a:solidFill>
                <a:latin typeface="Roboto" pitchFamily="2" charset="0"/>
                <a:ea typeface="Roboto" pitchFamily="2" charset="0"/>
              </a:rPr>
              <a:t>Evinizin İçindeki Riskleri Belirleyin</a:t>
            </a:r>
          </a:p>
        </p:txBody>
      </p:sp>
    </p:spTree>
    <p:extLst>
      <p:ext uri="{BB962C8B-B14F-4D97-AF65-F5344CB8AC3E}">
        <p14:creationId xmlns:p14="http://schemas.microsoft.com/office/powerpoint/2010/main" val="119258107"/>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8" grpId="0" animBg="1"/>
      <p:bldP spid="40" grpId="0" animBg="1"/>
      <p:bldP spid="41" grpId="0" animBg="1"/>
      <p:bldP spid="42" grpId="0" animBg="1"/>
      <p:bldP spid="43" grpId="0" animBg="1"/>
      <p:bldP spid="44" grpId="0" animBg="1"/>
      <p:bldP spid="46" grpId="0" animBg="1"/>
      <p:bldP spid="4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içeren bir resim&#10;&#10;Açıklama otomatik olarak oluşturuldu">
            <a:extLst>
              <a:ext uri="{FF2B5EF4-FFF2-40B4-BE49-F238E27FC236}">
                <a16:creationId xmlns:a16="http://schemas.microsoft.com/office/drawing/2014/main" xmlns="" id="{0A1F753F-4975-43D1-A65F-401D031BD9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2426" y="1257865"/>
            <a:ext cx="1588699" cy="1133136"/>
          </a:xfrm>
          <a:prstGeom prst="rect">
            <a:avLst/>
          </a:prstGeom>
        </p:spPr>
      </p:pic>
      <p:sp>
        <p:nvSpPr>
          <p:cNvPr id="6" name="Dikdörtgen 5">
            <a:extLst>
              <a:ext uri="{FF2B5EF4-FFF2-40B4-BE49-F238E27FC236}">
                <a16:creationId xmlns:a16="http://schemas.microsoft.com/office/drawing/2014/main" xmlns="" id="{78C08366-0A2F-4B89-A017-EAE167121E7B}"/>
              </a:ext>
            </a:extLst>
          </p:cNvPr>
          <p:cNvSpPr/>
          <p:nvPr/>
        </p:nvSpPr>
        <p:spPr>
          <a:xfrm>
            <a:off x="3529734" y="1135340"/>
            <a:ext cx="5186523" cy="1323439"/>
          </a:xfrm>
          <a:prstGeom prst="rect">
            <a:avLst/>
          </a:prstGeom>
        </p:spPr>
        <p:txBody>
          <a:bodyPr wrap="square">
            <a:spAutoFit/>
          </a:bodyPr>
          <a:lstStyle/>
          <a:p>
            <a:pPr>
              <a:defRPr/>
            </a:pPr>
            <a:r>
              <a:rPr lang="tr-TR" sz="2000" b="1" dirty="0">
                <a:solidFill>
                  <a:schemeClr val="tx2"/>
                </a:solidFill>
                <a:latin typeface="Roboto" pitchFamily="2" charset="0"/>
                <a:ea typeface="Roboto" pitchFamily="2" charset="0"/>
              </a:rPr>
              <a:t>Tespit Edin</a:t>
            </a:r>
          </a:p>
          <a:p>
            <a:pPr>
              <a:defRPr/>
            </a:pPr>
            <a:r>
              <a:rPr lang="tr-TR" sz="2000" i="1" dirty="0">
                <a:solidFill>
                  <a:schemeClr val="tx2"/>
                </a:solidFill>
                <a:latin typeface="Roboto" pitchFamily="2" charset="0"/>
                <a:ea typeface="Roboto" pitchFamily="2" charset="0"/>
              </a:rPr>
              <a:t>	Hangi eşyalar size zarar verebilir? </a:t>
            </a:r>
          </a:p>
          <a:p>
            <a:pPr>
              <a:defRPr/>
            </a:pPr>
            <a:endParaRPr lang="tr-TR" sz="2000" b="1" dirty="0">
              <a:solidFill>
                <a:schemeClr val="tx2"/>
              </a:solidFill>
              <a:latin typeface="Roboto" pitchFamily="2" charset="0"/>
              <a:ea typeface="Roboto" pitchFamily="2" charset="0"/>
            </a:endParaRPr>
          </a:p>
          <a:p>
            <a:pPr>
              <a:defRPr/>
            </a:pPr>
            <a:r>
              <a:rPr lang="tr-TR" sz="2000" b="1" dirty="0">
                <a:solidFill>
                  <a:schemeClr val="tx2"/>
                </a:solidFill>
                <a:latin typeface="Roboto" pitchFamily="2" charset="0"/>
                <a:ea typeface="Roboto" pitchFamily="2" charset="0"/>
              </a:rPr>
              <a:t>Risklerinizi Belirleyin, Karar verin</a:t>
            </a:r>
          </a:p>
        </p:txBody>
      </p:sp>
      <p:sp>
        <p:nvSpPr>
          <p:cNvPr id="7" name="Dikdörtgen 6">
            <a:extLst>
              <a:ext uri="{FF2B5EF4-FFF2-40B4-BE49-F238E27FC236}">
                <a16:creationId xmlns:a16="http://schemas.microsoft.com/office/drawing/2014/main" xmlns="" id="{EAAE5A4B-994C-4FDF-8CD1-D4832B6DB0E9}"/>
              </a:ext>
            </a:extLst>
          </p:cNvPr>
          <p:cNvSpPr/>
          <p:nvPr/>
        </p:nvSpPr>
        <p:spPr>
          <a:xfrm>
            <a:off x="10310134" y="2489905"/>
            <a:ext cx="1683025" cy="307777"/>
          </a:xfrm>
          <a:prstGeom prst="rect">
            <a:avLst/>
          </a:prstGeom>
        </p:spPr>
        <p:txBody>
          <a:bodyPr wrap="none">
            <a:spAutoFit/>
          </a:bodyPr>
          <a:lstStyle/>
          <a:p>
            <a:pPr algn="ctr">
              <a:defRPr/>
            </a:pPr>
            <a:r>
              <a:rPr lang="tr-TR" sz="1400" b="1" dirty="0">
                <a:solidFill>
                  <a:srgbClr val="28A09D"/>
                </a:solidFill>
                <a:latin typeface="Roboto" pitchFamily="2" charset="0"/>
                <a:ea typeface="Roboto" pitchFamily="2" charset="0"/>
              </a:rPr>
              <a:t>Tehlike</a:t>
            </a:r>
            <a:r>
              <a:rPr lang="tr-TR" sz="1400" b="1" dirty="0">
                <a:solidFill>
                  <a:srgbClr val="28A09D"/>
                </a:solidFill>
                <a:latin typeface="Arial" pitchFamily="34" charset="0"/>
              </a:rPr>
              <a:t> Avı Formu</a:t>
            </a:r>
            <a:endParaRPr lang="tr-TR" sz="1200" i="1" dirty="0">
              <a:solidFill>
                <a:srgbClr val="28A09D"/>
              </a:solidFill>
              <a:latin typeface="Arial" pitchFamily="34" charset="0"/>
            </a:endParaRPr>
          </a:p>
        </p:txBody>
      </p:sp>
      <p:pic>
        <p:nvPicPr>
          <p:cNvPr id="15" name="Resim 14">
            <a:extLst>
              <a:ext uri="{FF2B5EF4-FFF2-40B4-BE49-F238E27FC236}">
                <a16:creationId xmlns:a16="http://schemas.microsoft.com/office/drawing/2014/main" xmlns="" id="{17ED95CF-0E9E-4767-804D-98C8E7806AA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642553" y="478851"/>
            <a:ext cx="1588447" cy="2228021"/>
          </a:xfrm>
          <a:prstGeom prst="rect">
            <a:avLst/>
          </a:prstGeom>
        </p:spPr>
      </p:pic>
      <p:pic>
        <p:nvPicPr>
          <p:cNvPr id="4" name="Resim 3" descr="işaret içeren bir resim&#10;&#10;Açıklama otomatik olarak oluşturuldu">
            <a:extLst>
              <a:ext uri="{FF2B5EF4-FFF2-40B4-BE49-F238E27FC236}">
                <a16:creationId xmlns:a16="http://schemas.microsoft.com/office/drawing/2014/main" xmlns="" id="{F3294503-FEB4-47AE-A315-3F89FBA8E1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4120" y="2950741"/>
            <a:ext cx="4133096" cy="3505208"/>
          </a:xfrm>
          <a:prstGeom prst="rect">
            <a:avLst/>
          </a:prstGeom>
        </p:spPr>
      </p:pic>
      <p:pic>
        <p:nvPicPr>
          <p:cNvPr id="13" name="Resim 12">
            <a:extLst>
              <a:ext uri="{FF2B5EF4-FFF2-40B4-BE49-F238E27FC236}">
                <a16:creationId xmlns:a16="http://schemas.microsoft.com/office/drawing/2014/main" xmlns="" id="{ED925779-7B2B-4C82-95D8-A4F694B655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01038" y="2950741"/>
            <a:ext cx="4133096" cy="3505208"/>
          </a:xfrm>
          <a:prstGeom prst="rect">
            <a:avLst/>
          </a:prstGeom>
        </p:spPr>
      </p:pic>
      <p:pic>
        <p:nvPicPr>
          <p:cNvPr id="22" name="Resim 21">
            <a:extLst>
              <a:ext uri="{FF2B5EF4-FFF2-40B4-BE49-F238E27FC236}">
                <a16:creationId xmlns:a16="http://schemas.microsoft.com/office/drawing/2014/main" xmlns="" id="{6F64C7C4-6A82-49DB-847E-8824C7BF64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955" y="2950741"/>
            <a:ext cx="4133096" cy="3505208"/>
          </a:xfrm>
          <a:prstGeom prst="rect">
            <a:avLst/>
          </a:prstGeom>
        </p:spPr>
      </p:pic>
      <p:sp>
        <p:nvSpPr>
          <p:cNvPr id="25" name="Dikdörtgen 24">
            <a:extLst>
              <a:ext uri="{FF2B5EF4-FFF2-40B4-BE49-F238E27FC236}">
                <a16:creationId xmlns:a16="http://schemas.microsoft.com/office/drawing/2014/main" xmlns="" id="{DC8B9BA1-5D7F-4DDC-98C3-0FB3197316E0}"/>
              </a:ext>
            </a:extLst>
          </p:cNvPr>
          <p:cNvSpPr/>
          <p:nvPr/>
        </p:nvSpPr>
        <p:spPr>
          <a:xfrm>
            <a:off x="1587447" y="3911515"/>
            <a:ext cx="2012280" cy="1323439"/>
          </a:xfrm>
          <a:prstGeom prst="rect">
            <a:avLst/>
          </a:prstGeom>
        </p:spPr>
        <p:txBody>
          <a:bodyPr wrap="square">
            <a:spAutoFit/>
          </a:bodyPr>
          <a:lstStyle/>
          <a:p>
            <a:pPr>
              <a:defRPr/>
            </a:pPr>
            <a:r>
              <a:rPr lang="tr-TR" sz="1600" b="1" dirty="0">
                <a:solidFill>
                  <a:schemeClr val="tx2"/>
                </a:solidFill>
                <a:latin typeface="Roboto" pitchFamily="2" charset="0"/>
                <a:ea typeface="Roboto" pitchFamily="2" charset="0"/>
              </a:rPr>
              <a:t>Kullanmadığınız, ender kullandığınız tehlikeli maddeleri veya eşyaları evinizde tutmayın </a:t>
            </a:r>
            <a:endParaRPr lang="tr-TR" sz="1600" i="1" dirty="0">
              <a:solidFill>
                <a:schemeClr val="tx2"/>
              </a:solidFill>
              <a:latin typeface="Roboto" pitchFamily="2" charset="0"/>
              <a:ea typeface="Roboto" pitchFamily="2" charset="0"/>
            </a:endParaRPr>
          </a:p>
        </p:txBody>
      </p:sp>
      <p:sp>
        <p:nvSpPr>
          <p:cNvPr id="26" name="Dikdörtgen 25">
            <a:extLst>
              <a:ext uri="{FF2B5EF4-FFF2-40B4-BE49-F238E27FC236}">
                <a16:creationId xmlns:a16="http://schemas.microsoft.com/office/drawing/2014/main" xmlns="" id="{DB0FDFD6-6255-4D7D-9632-590007BE1CCB}"/>
              </a:ext>
            </a:extLst>
          </p:cNvPr>
          <p:cNvSpPr/>
          <p:nvPr/>
        </p:nvSpPr>
        <p:spPr>
          <a:xfrm>
            <a:off x="5585910" y="3934665"/>
            <a:ext cx="1811625" cy="1569660"/>
          </a:xfrm>
          <a:prstGeom prst="rect">
            <a:avLst/>
          </a:prstGeom>
        </p:spPr>
        <p:txBody>
          <a:bodyPr wrap="square">
            <a:spAutoFit/>
          </a:bodyPr>
          <a:lstStyle/>
          <a:p>
            <a:pPr>
              <a:defRPr/>
            </a:pPr>
            <a:r>
              <a:rPr lang="tr-TR" sz="1600" b="1" dirty="0">
                <a:solidFill>
                  <a:schemeClr val="tx2"/>
                </a:solidFill>
                <a:latin typeface="Roboto" pitchFamily="2" charset="0"/>
                <a:ea typeface="Roboto" pitchFamily="2" charset="0"/>
              </a:rPr>
              <a:t>Kapı arkasındaki, halı, ütü masası veya dolaptaki ağır eşyaların yerlerini değiştirin</a:t>
            </a:r>
            <a:endParaRPr lang="tr-TR" sz="1600" i="1" dirty="0">
              <a:solidFill>
                <a:schemeClr val="tx2"/>
              </a:solidFill>
              <a:latin typeface="Roboto" pitchFamily="2" charset="0"/>
              <a:ea typeface="Roboto" pitchFamily="2" charset="0"/>
            </a:endParaRPr>
          </a:p>
        </p:txBody>
      </p:sp>
      <p:sp>
        <p:nvSpPr>
          <p:cNvPr id="27" name="Dikdörtgen 26">
            <a:extLst>
              <a:ext uri="{FF2B5EF4-FFF2-40B4-BE49-F238E27FC236}">
                <a16:creationId xmlns:a16="http://schemas.microsoft.com/office/drawing/2014/main" xmlns="" id="{92F12416-CF26-4511-9E10-6DE4F968DDE4}"/>
              </a:ext>
            </a:extLst>
          </p:cNvPr>
          <p:cNvSpPr/>
          <p:nvPr/>
        </p:nvSpPr>
        <p:spPr>
          <a:xfrm>
            <a:off x="9310605" y="3934665"/>
            <a:ext cx="1627471" cy="1569660"/>
          </a:xfrm>
          <a:prstGeom prst="rect">
            <a:avLst/>
          </a:prstGeom>
        </p:spPr>
        <p:txBody>
          <a:bodyPr wrap="square">
            <a:spAutoFit/>
          </a:bodyPr>
          <a:lstStyle/>
          <a:p>
            <a:pPr>
              <a:defRPr/>
            </a:pPr>
            <a:r>
              <a:rPr lang="tr-TR" sz="1600" b="1" dirty="0">
                <a:solidFill>
                  <a:schemeClr val="tx2"/>
                </a:solidFill>
                <a:latin typeface="Roboto" pitchFamily="2" charset="0"/>
                <a:ea typeface="Roboto" pitchFamily="2" charset="0"/>
              </a:rPr>
              <a:t>Yolunuzu kapatabilecek, üzerinize devrilebilecek eşyaları sabitleyin </a:t>
            </a:r>
            <a:endParaRPr lang="tr-TR" sz="1600" i="1" dirty="0">
              <a:solidFill>
                <a:schemeClr val="tx2"/>
              </a:solidFill>
              <a:latin typeface="Roboto" pitchFamily="2" charset="0"/>
              <a:ea typeface="Roboto" pitchFamily="2" charset="0"/>
            </a:endParaRPr>
          </a:p>
        </p:txBody>
      </p:sp>
      <p:sp>
        <p:nvSpPr>
          <p:cNvPr id="18" name="Başlık 1">
            <a:extLst>
              <a:ext uri="{FF2B5EF4-FFF2-40B4-BE49-F238E27FC236}">
                <a16:creationId xmlns:a16="http://schemas.microsoft.com/office/drawing/2014/main" xmlns="" id="{712A8235-148A-A743-A4CF-8896EB3A7C8B}"/>
              </a:ext>
            </a:extLst>
          </p:cNvPr>
          <p:cNvSpPr txBox="1">
            <a:spLocks/>
          </p:cNvSpPr>
          <p:nvPr/>
        </p:nvSpPr>
        <p:spPr>
          <a:xfrm>
            <a:off x="360218" y="295564"/>
            <a:ext cx="10993582" cy="544945"/>
          </a:xfrm>
          <a:prstGeom prst="rect">
            <a:avLst/>
          </a:prstGeom>
        </p:spPr>
        <p:txBody>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tr-TR" dirty="0">
                <a:solidFill>
                  <a:srgbClr val="28A09D"/>
                </a:solidFill>
                <a:latin typeface="Roboto" pitchFamily="2" charset="0"/>
                <a:ea typeface="Roboto" pitchFamily="2" charset="0"/>
              </a:rPr>
              <a:t>Tehlike Avı Yapın; Evinizdeki Riskleri Azaltın</a:t>
            </a:r>
          </a:p>
        </p:txBody>
      </p:sp>
      <p:pic>
        <p:nvPicPr>
          <p:cNvPr id="16" name="Resim 15">
            <a:extLst>
              <a:ext uri="{FF2B5EF4-FFF2-40B4-BE49-F238E27FC236}">
                <a16:creationId xmlns:a16="http://schemas.microsoft.com/office/drawing/2014/main" xmlns="" id="{38B09E19-DA86-1C45-B85F-E838726EAE71}"/>
              </a:ext>
            </a:extLst>
          </p:cNvPr>
          <p:cNvPicPr>
            <a:picLocks noChangeAspect="1"/>
          </p:cNvPicPr>
          <p:nvPr/>
        </p:nvPicPr>
        <p:blipFill>
          <a:blip r:embed="rId8"/>
          <a:stretch>
            <a:fillRect/>
          </a:stretch>
        </p:blipFill>
        <p:spPr>
          <a:xfrm>
            <a:off x="360218" y="940201"/>
            <a:ext cx="2997200" cy="2082800"/>
          </a:xfrm>
          <a:prstGeom prst="rect">
            <a:avLst/>
          </a:prstGeom>
        </p:spPr>
      </p:pic>
    </p:spTree>
    <p:extLst>
      <p:ext uri="{BB962C8B-B14F-4D97-AF65-F5344CB8AC3E}">
        <p14:creationId xmlns:p14="http://schemas.microsoft.com/office/powerpoint/2010/main" val="2128734520"/>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accel="50000" decel="50000" fill="hold" nodeType="withEffect">
                                  <p:stCondLst>
                                    <p:cond delay="0"/>
                                  </p:stCondLst>
                                  <p:childTnLst>
                                    <p:animMotion origin="layout" path="M 2.5E-6 3.7037E-7 L 0.13802 -0.0044 " pathEditMode="relative" rAng="0" ptsTypes="AA">
                                      <p:cBhvr>
                                        <p:cTn id="9" dur="2000" fill="hold"/>
                                        <p:tgtEl>
                                          <p:spTgt spid="5"/>
                                        </p:tgtEl>
                                        <p:attrNameLst>
                                          <p:attrName>ppt_x</p:attrName>
                                          <p:attrName>ppt_y</p:attrName>
                                        </p:attrNameLst>
                                      </p:cBhvr>
                                      <p:rCtr x="6901" y="-231"/>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p:bldP spid="26"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a:extLst>
              <a:ext uri="{FF2B5EF4-FFF2-40B4-BE49-F238E27FC236}">
                <a16:creationId xmlns:a16="http://schemas.microsoft.com/office/drawing/2014/main" xmlns="" id="{81474DF7-4739-DE44-95DE-C1D4DD434FE9}"/>
              </a:ext>
            </a:extLst>
          </p:cNvPr>
          <p:cNvSpPr txBox="1">
            <a:spLocks/>
          </p:cNvSpPr>
          <p:nvPr/>
        </p:nvSpPr>
        <p:spPr>
          <a:xfrm>
            <a:off x="360218" y="295564"/>
            <a:ext cx="10993582" cy="544945"/>
          </a:xfrm>
          <a:prstGeom prst="rect">
            <a:avLst/>
          </a:prstGeom>
        </p:spPr>
        <p:txBody>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tr-TR" dirty="0">
                <a:solidFill>
                  <a:srgbClr val="28A09D"/>
                </a:solidFill>
                <a:latin typeface="Roboto" pitchFamily="2" charset="0"/>
                <a:ea typeface="Roboto" pitchFamily="2" charset="0"/>
              </a:rPr>
              <a:t>Evimizin İçindeki Riskleri Azaltmak</a:t>
            </a:r>
          </a:p>
        </p:txBody>
      </p:sp>
      <p:pic>
        <p:nvPicPr>
          <p:cNvPr id="7" name="Çevrimiçi Medya 6" descr="Yaşam Alanındaki Tehlikeler.mp4">
            <a:hlinkClick r:id="" action="ppaction://media"/>
            <a:extLst>
              <a:ext uri="{FF2B5EF4-FFF2-40B4-BE49-F238E27FC236}">
                <a16:creationId xmlns:a16="http://schemas.microsoft.com/office/drawing/2014/main" xmlns="" id="{517AEB7D-CA71-844B-B22F-9453290F177B}"/>
              </a:ext>
            </a:extLst>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1319664" y="883373"/>
            <a:ext cx="9224562" cy="5188816"/>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1910391035"/>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oda, bilgisayar, adam, dik içeren bir resim&#10;&#10;Açıklama otomatik olarak oluşturuldu">
            <a:extLst>
              <a:ext uri="{FF2B5EF4-FFF2-40B4-BE49-F238E27FC236}">
                <a16:creationId xmlns:a16="http://schemas.microsoft.com/office/drawing/2014/main" xmlns="" id="{6A548DBC-78FE-437B-B060-4A140B1421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8880" y="1988017"/>
            <a:ext cx="4338320" cy="4574419"/>
          </a:xfrm>
          <a:prstGeom prst="rect">
            <a:avLst/>
          </a:prstGeom>
        </p:spPr>
      </p:pic>
      <p:sp>
        <p:nvSpPr>
          <p:cNvPr id="8" name="Dikdörtgen 7">
            <a:extLst>
              <a:ext uri="{FF2B5EF4-FFF2-40B4-BE49-F238E27FC236}">
                <a16:creationId xmlns:a16="http://schemas.microsoft.com/office/drawing/2014/main" xmlns="" id="{6933C543-65FF-4603-835F-4546DCD0F2CD}"/>
              </a:ext>
            </a:extLst>
          </p:cNvPr>
          <p:cNvSpPr/>
          <p:nvPr/>
        </p:nvSpPr>
        <p:spPr>
          <a:xfrm>
            <a:off x="537506" y="958252"/>
            <a:ext cx="6259484" cy="1785104"/>
          </a:xfrm>
          <a:prstGeom prst="rect">
            <a:avLst/>
          </a:prstGeom>
        </p:spPr>
        <p:txBody>
          <a:bodyPr wrap="square">
            <a:spAutoFit/>
          </a:bodyPr>
          <a:lstStyle/>
          <a:p>
            <a:pPr>
              <a:spcAft>
                <a:spcPts val="600"/>
              </a:spcAft>
            </a:pPr>
            <a:r>
              <a:rPr lang="tr-TR" b="1" dirty="0">
                <a:solidFill>
                  <a:schemeClr val="tx2"/>
                </a:solidFill>
                <a:latin typeface="Roboto" pitchFamily="2" charset="0"/>
                <a:ea typeface="Roboto" pitchFamily="2" charset="0"/>
              </a:rPr>
              <a:t>Acil durum telefon numaralarını aradığınızda;</a:t>
            </a:r>
          </a:p>
          <a:p>
            <a:pPr marL="342900" indent="-342900">
              <a:spcAft>
                <a:spcPts val="600"/>
              </a:spcAft>
              <a:buClr>
                <a:srgbClr val="28A09D"/>
              </a:buClr>
              <a:buSzPct val="120000"/>
              <a:buBlip>
                <a:blip r:embed="rId4"/>
              </a:buBlip>
            </a:pPr>
            <a:r>
              <a:rPr lang="tr-TR" b="1" dirty="0">
                <a:solidFill>
                  <a:srgbClr val="28A09D"/>
                </a:solidFill>
                <a:latin typeface="Roboto" pitchFamily="2" charset="0"/>
                <a:ea typeface="Roboto" pitchFamily="2" charset="0"/>
              </a:rPr>
              <a:t>Kim olduğunuzu ve hangi numaradan aradığınızı</a:t>
            </a:r>
          </a:p>
          <a:p>
            <a:pPr marL="342900" indent="-342900">
              <a:spcAft>
                <a:spcPts val="600"/>
              </a:spcAft>
              <a:buClr>
                <a:srgbClr val="28A09D"/>
              </a:buClr>
              <a:buSzPct val="120000"/>
              <a:buBlip>
                <a:blip r:embed="rId4"/>
              </a:buBlip>
            </a:pPr>
            <a:r>
              <a:rPr lang="tr-TR" b="1" dirty="0">
                <a:solidFill>
                  <a:srgbClr val="28A09D"/>
                </a:solidFill>
                <a:latin typeface="Roboto" pitchFamily="2" charset="0"/>
                <a:ea typeface="Roboto" pitchFamily="2" charset="0"/>
              </a:rPr>
              <a:t>Kesin yer ve adres bilgisini</a:t>
            </a:r>
          </a:p>
          <a:p>
            <a:pPr marL="342900" indent="-342900">
              <a:spcAft>
                <a:spcPts val="600"/>
              </a:spcAft>
              <a:buClr>
                <a:srgbClr val="28A09D"/>
              </a:buClr>
              <a:buSzPct val="120000"/>
              <a:buBlip>
                <a:blip r:embed="rId4"/>
              </a:buBlip>
            </a:pPr>
            <a:r>
              <a:rPr lang="tr-TR" b="1" dirty="0">
                <a:solidFill>
                  <a:srgbClr val="28A09D"/>
                </a:solidFill>
                <a:latin typeface="Roboto" pitchFamily="2" charset="0"/>
                <a:ea typeface="Roboto" pitchFamily="2" charset="0"/>
              </a:rPr>
              <a:t>Olayın tanımını</a:t>
            </a:r>
          </a:p>
          <a:p>
            <a:pPr marL="342900" indent="-342900">
              <a:spcAft>
                <a:spcPts val="600"/>
              </a:spcAft>
              <a:buClr>
                <a:srgbClr val="28A09D"/>
              </a:buClr>
              <a:buSzPct val="120000"/>
              <a:buBlip>
                <a:blip r:embed="rId4"/>
              </a:buBlip>
            </a:pPr>
            <a:r>
              <a:rPr lang="tr-TR" b="1" dirty="0">
                <a:solidFill>
                  <a:srgbClr val="28A09D"/>
                </a:solidFill>
                <a:latin typeface="Roboto" pitchFamily="2" charset="0"/>
                <a:ea typeface="Roboto" pitchFamily="2" charset="0"/>
              </a:rPr>
              <a:t>Olaydan etkilenenlerin durumunu ve sayısını </a:t>
            </a:r>
          </a:p>
        </p:txBody>
      </p:sp>
      <p:pic>
        <p:nvPicPr>
          <p:cNvPr id="4" name="Resim 3">
            <a:extLst>
              <a:ext uri="{FF2B5EF4-FFF2-40B4-BE49-F238E27FC236}">
                <a16:creationId xmlns:a16="http://schemas.microsoft.com/office/drawing/2014/main" xmlns="" id="{FDFE5590-621E-4D67-9E65-00FDADF050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013" y="2644609"/>
            <a:ext cx="5559973" cy="3711741"/>
          </a:xfrm>
          <a:prstGeom prst="rect">
            <a:avLst/>
          </a:prstGeom>
        </p:spPr>
      </p:pic>
      <p:sp>
        <p:nvSpPr>
          <p:cNvPr id="13" name="Başlık 1">
            <a:extLst>
              <a:ext uri="{FF2B5EF4-FFF2-40B4-BE49-F238E27FC236}">
                <a16:creationId xmlns:a16="http://schemas.microsoft.com/office/drawing/2014/main" xmlns="" id="{39EFD67D-F38A-8048-B00D-5DAFFFDC7264}"/>
              </a:ext>
            </a:extLst>
          </p:cNvPr>
          <p:cNvSpPr txBox="1">
            <a:spLocks/>
          </p:cNvSpPr>
          <p:nvPr/>
        </p:nvSpPr>
        <p:spPr>
          <a:xfrm>
            <a:off x="360218" y="295564"/>
            <a:ext cx="10993582" cy="544945"/>
          </a:xfrm>
          <a:prstGeom prst="rect">
            <a:avLst/>
          </a:prstGeom>
        </p:spPr>
        <p:txBody>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tr-TR" dirty="0">
                <a:solidFill>
                  <a:srgbClr val="28A09D"/>
                </a:solidFill>
                <a:latin typeface="Roboto" pitchFamily="2" charset="0"/>
                <a:ea typeface="Roboto" pitchFamily="2" charset="0"/>
              </a:rPr>
              <a:t>Acil Durum Telefon Numaralarını Öğrenin ve Öğretin</a:t>
            </a:r>
            <a:endParaRPr lang="tr-TR" dirty="0">
              <a:solidFill>
                <a:srgbClr val="2CB1AE"/>
              </a:solidFill>
              <a:latin typeface="Roboto" pitchFamily="2" charset="0"/>
              <a:ea typeface="Roboto" pitchFamily="2" charset="0"/>
            </a:endParaRPr>
          </a:p>
        </p:txBody>
      </p:sp>
      <p:pic>
        <p:nvPicPr>
          <p:cNvPr id="3" name="Resim 2">
            <a:extLst>
              <a:ext uri="{FF2B5EF4-FFF2-40B4-BE49-F238E27FC236}">
                <a16:creationId xmlns:a16="http://schemas.microsoft.com/office/drawing/2014/main" xmlns="" id="{C69B600C-0839-EC4A-BA84-829A2BF3E21A}"/>
              </a:ext>
            </a:extLst>
          </p:cNvPr>
          <p:cNvPicPr>
            <a:picLocks noChangeAspect="1"/>
          </p:cNvPicPr>
          <p:nvPr/>
        </p:nvPicPr>
        <p:blipFill>
          <a:blip r:embed="rId6"/>
          <a:stretch>
            <a:fillRect/>
          </a:stretch>
        </p:blipFill>
        <p:spPr>
          <a:xfrm>
            <a:off x="8021682" y="680112"/>
            <a:ext cx="3479800" cy="1562100"/>
          </a:xfrm>
          <a:prstGeom prst="rect">
            <a:avLst/>
          </a:prstGeom>
        </p:spPr>
      </p:pic>
    </p:spTree>
    <p:extLst>
      <p:ext uri="{BB962C8B-B14F-4D97-AF65-F5344CB8AC3E}">
        <p14:creationId xmlns:p14="http://schemas.microsoft.com/office/powerpoint/2010/main" val="593947240"/>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tablo içeren bir resim&#10;&#10;Açıklama otomatik olarak oluşturuldu">
            <a:extLst>
              <a:ext uri="{FF2B5EF4-FFF2-40B4-BE49-F238E27FC236}">
                <a16:creationId xmlns:a16="http://schemas.microsoft.com/office/drawing/2014/main" xmlns="" id="{8D73B705-E428-4AF0-93EA-8A61F4629B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0620" y="439231"/>
            <a:ext cx="7262788" cy="5916789"/>
          </a:xfrm>
          <a:prstGeom prst="rect">
            <a:avLst/>
          </a:prstGeom>
        </p:spPr>
      </p:pic>
      <p:sp>
        <p:nvSpPr>
          <p:cNvPr id="3" name="İçerik Yer Tutucusu 5">
            <a:extLst>
              <a:ext uri="{FF2B5EF4-FFF2-40B4-BE49-F238E27FC236}">
                <a16:creationId xmlns:a16="http://schemas.microsoft.com/office/drawing/2014/main" xmlns="" id="{D8A27BFC-7F36-4A87-80F0-86A3D9CE739F}"/>
              </a:ext>
            </a:extLst>
          </p:cNvPr>
          <p:cNvSpPr txBox="1">
            <a:spLocks/>
          </p:cNvSpPr>
          <p:nvPr/>
        </p:nvSpPr>
        <p:spPr>
          <a:xfrm>
            <a:off x="357039" y="905752"/>
            <a:ext cx="5007442" cy="389793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indent="-360000">
              <a:spcBef>
                <a:spcPts val="1200"/>
              </a:spcBef>
              <a:spcAft>
                <a:spcPts val="1200"/>
              </a:spcAft>
              <a:buClr>
                <a:schemeClr val="accent2"/>
              </a:buClr>
              <a:buSzPct val="120000"/>
              <a:buBlip>
                <a:blip r:embed="rId4"/>
              </a:buBlip>
            </a:pPr>
            <a:r>
              <a:rPr lang="tr-TR" sz="2000" b="1" dirty="0">
                <a:solidFill>
                  <a:schemeClr val="tx2"/>
                </a:solidFill>
                <a:latin typeface="Roboto" pitchFamily="2" charset="0"/>
                <a:ea typeface="Roboto" pitchFamily="2" charset="0"/>
              </a:rPr>
              <a:t>Özellikle başkent  ve büyükşehirler dışında bir bölge dışı bağlantı kişisi (iletişim kişisi) belirleyin. </a:t>
            </a:r>
          </a:p>
          <a:p>
            <a:pPr marL="360000" indent="-360000">
              <a:spcBef>
                <a:spcPts val="1200"/>
              </a:spcBef>
              <a:spcAft>
                <a:spcPts val="1200"/>
              </a:spcAft>
              <a:buClr>
                <a:schemeClr val="accent2"/>
              </a:buClr>
              <a:buSzPct val="120000"/>
              <a:buBlip>
                <a:blip r:embed="rId4"/>
              </a:buBlip>
            </a:pPr>
            <a:r>
              <a:rPr lang="tr-TR" sz="2000" b="1" dirty="0">
                <a:solidFill>
                  <a:schemeClr val="tx2"/>
                </a:solidFill>
                <a:latin typeface="Roboto" pitchFamily="2" charset="0"/>
                <a:ea typeface="Roboto" pitchFamily="2" charset="0"/>
              </a:rPr>
              <a:t>Sizi merak edecek bütün aile ve akrabalarınızın telefon numaralarını bu kişiye verin.</a:t>
            </a:r>
          </a:p>
          <a:p>
            <a:pPr marL="360000" indent="-360000">
              <a:spcBef>
                <a:spcPts val="1200"/>
              </a:spcBef>
              <a:spcAft>
                <a:spcPts val="1200"/>
              </a:spcAft>
              <a:buClr>
                <a:schemeClr val="accent2"/>
              </a:buClr>
              <a:buSzPct val="120000"/>
              <a:buBlip>
                <a:blip r:embed="rId4"/>
              </a:buBlip>
            </a:pPr>
            <a:r>
              <a:rPr lang="tr-TR" sz="2000" b="1" dirty="0">
                <a:solidFill>
                  <a:schemeClr val="tx2"/>
                </a:solidFill>
                <a:latin typeface="Roboto" pitchFamily="2" charset="0"/>
                <a:ea typeface="Roboto" pitchFamily="2" charset="0"/>
              </a:rPr>
              <a:t>Aile ve akrabalarınıza da bu kişinin telefon numarasını verin; afet sonrası durumunuzu bölge dışı bağlantı kişisine kısa mesajla bildirin.</a:t>
            </a:r>
          </a:p>
        </p:txBody>
      </p:sp>
      <p:sp>
        <p:nvSpPr>
          <p:cNvPr id="8" name="Dikdörtgen 7">
            <a:extLst>
              <a:ext uri="{FF2B5EF4-FFF2-40B4-BE49-F238E27FC236}">
                <a16:creationId xmlns:a16="http://schemas.microsoft.com/office/drawing/2014/main" xmlns="" id="{5645303C-2FD8-4151-9A71-70EA8B6763A2}"/>
              </a:ext>
            </a:extLst>
          </p:cNvPr>
          <p:cNvSpPr/>
          <p:nvPr/>
        </p:nvSpPr>
        <p:spPr>
          <a:xfrm>
            <a:off x="6025877" y="2081531"/>
            <a:ext cx="1899920" cy="815608"/>
          </a:xfrm>
          <a:prstGeom prst="rect">
            <a:avLst/>
          </a:prstGeom>
        </p:spPr>
        <p:txBody>
          <a:bodyPr wrap="square">
            <a:spAutoFit/>
          </a:bodyPr>
          <a:lstStyle/>
          <a:p>
            <a:pPr>
              <a:spcAft>
                <a:spcPts val="600"/>
              </a:spcAft>
              <a:defRPr/>
            </a:pPr>
            <a:r>
              <a:rPr lang="tr-TR" sz="1400" dirty="0">
                <a:solidFill>
                  <a:schemeClr val="bg1"/>
                </a:solidFill>
                <a:latin typeface="Roboto" pitchFamily="2" charset="0"/>
                <a:ea typeface="Roboto" pitchFamily="2" charset="0"/>
              </a:rPr>
              <a:t>Merhaba Ahmet Abi, </a:t>
            </a:r>
          </a:p>
          <a:p>
            <a:pPr>
              <a:defRPr/>
            </a:pPr>
            <a:r>
              <a:rPr lang="tr-TR" sz="1400" dirty="0">
                <a:solidFill>
                  <a:schemeClr val="bg1"/>
                </a:solidFill>
                <a:latin typeface="Arial" pitchFamily="34" charset="0"/>
                <a:ea typeface="Roboto" pitchFamily="2" charset="0"/>
              </a:rPr>
              <a:t>Burada büyük bir </a:t>
            </a:r>
          </a:p>
          <a:p>
            <a:pPr>
              <a:defRPr/>
            </a:pPr>
            <a:r>
              <a:rPr lang="tr-TR" sz="1400" dirty="0">
                <a:solidFill>
                  <a:schemeClr val="bg1"/>
                </a:solidFill>
                <a:latin typeface="Arial" pitchFamily="34" charset="0"/>
                <a:ea typeface="Roboto" pitchFamily="2" charset="0"/>
              </a:rPr>
              <a:t>deprem oldu</a:t>
            </a:r>
            <a:endParaRPr lang="tr-TR" sz="1400" dirty="0">
              <a:solidFill>
                <a:schemeClr val="bg1"/>
              </a:solidFill>
              <a:latin typeface="Roboto" pitchFamily="2" charset="0"/>
              <a:ea typeface="Roboto" pitchFamily="2" charset="0"/>
            </a:endParaRPr>
          </a:p>
        </p:txBody>
      </p:sp>
      <p:sp>
        <p:nvSpPr>
          <p:cNvPr id="9" name="Dikdörtgen 8">
            <a:extLst>
              <a:ext uri="{FF2B5EF4-FFF2-40B4-BE49-F238E27FC236}">
                <a16:creationId xmlns:a16="http://schemas.microsoft.com/office/drawing/2014/main" xmlns="" id="{F49EF4F6-52D4-4FB4-AED4-743B05DC0C8F}"/>
              </a:ext>
            </a:extLst>
          </p:cNvPr>
          <p:cNvSpPr/>
          <p:nvPr/>
        </p:nvSpPr>
        <p:spPr>
          <a:xfrm>
            <a:off x="10384517" y="2257575"/>
            <a:ext cx="1614443" cy="1031051"/>
          </a:xfrm>
          <a:prstGeom prst="rect">
            <a:avLst/>
          </a:prstGeom>
        </p:spPr>
        <p:txBody>
          <a:bodyPr wrap="square">
            <a:spAutoFit/>
          </a:bodyPr>
          <a:lstStyle/>
          <a:p>
            <a:pPr>
              <a:defRPr/>
            </a:pPr>
            <a:r>
              <a:rPr lang="tr-TR" sz="1400" dirty="0">
                <a:solidFill>
                  <a:srgbClr val="002060"/>
                </a:solidFill>
                <a:latin typeface="Arial" pitchFamily="34" charset="0"/>
                <a:ea typeface="Roboto" pitchFamily="2" charset="0"/>
              </a:rPr>
              <a:t>Çok geçmiş</a:t>
            </a:r>
          </a:p>
          <a:p>
            <a:pPr>
              <a:spcAft>
                <a:spcPts val="600"/>
              </a:spcAft>
              <a:defRPr/>
            </a:pPr>
            <a:r>
              <a:rPr lang="tr-TR" sz="1400" dirty="0">
                <a:solidFill>
                  <a:srgbClr val="002060"/>
                </a:solidFill>
                <a:latin typeface="Arial" pitchFamily="34" charset="0"/>
                <a:ea typeface="Roboto" pitchFamily="2" charset="0"/>
              </a:rPr>
              <a:t>olsun :(</a:t>
            </a:r>
          </a:p>
          <a:p>
            <a:pPr>
              <a:defRPr/>
            </a:pPr>
            <a:r>
              <a:rPr lang="tr-TR" sz="1400" dirty="0">
                <a:solidFill>
                  <a:srgbClr val="002060"/>
                </a:solidFill>
                <a:latin typeface="Arial" pitchFamily="34" charset="0"/>
                <a:ea typeface="Roboto" pitchFamily="2" charset="0"/>
              </a:rPr>
              <a:t>Şimdi neredesiniz?</a:t>
            </a:r>
            <a:endParaRPr lang="tr-TR" sz="1400" dirty="0">
              <a:solidFill>
                <a:srgbClr val="002060"/>
              </a:solidFill>
              <a:latin typeface="Roboto" pitchFamily="2" charset="0"/>
              <a:ea typeface="Roboto" pitchFamily="2" charset="0"/>
            </a:endParaRPr>
          </a:p>
        </p:txBody>
      </p:sp>
      <p:sp>
        <p:nvSpPr>
          <p:cNvPr id="10" name="Dikdörtgen 9">
            <a:extLst>
              <a:ext uri="{FF2B5EF4-FFF2-40B4-BE49-F238E27FC236}">
                <a16:creationId xmlns:a16="http://schemas.microsoft.com/office/drawing/2014/main" xmlns="" id="{5C5CCD3C-8C22-40F7-82AB-87B1885C1DE1}"/>
              </a:ext>
            </a:extLst>
          </p:cNvPr>
          <p:cNvSpPr/>
          <p:nvPr/>
        </p:nvSpPr>
        <p:spPr>
          <a:xfrm>
            <a:off x="10384517" y="3746094"/>
            <a:ext cx="1279163" cy="600164"/>
          </a:xfrm>
          <a:prstGeom prst="rect">
            <a:avLst/>
          </a:prstGeom>
        </p:spPr>
        <p:txBody>
          <a:bodyPr wrap="square">
            <a:spAutoFit/>
          </a:bodyPr>
          <a:lstStyle/>
          <a:p>
            <a:pPr>
              <a:spcAft>
                <a:spcPts val="600"/>
              </a:spcAft>
              <a:defRPr/>
            </a:pPr>
            <a:r>
              <a:rPr lang="tr-TR" sz="1400" dirty="0">
                <a:solidFill>
                  <a:srgbClr val="002060"/>
                </a:solidFill>
                <a:latin typeface="Arial" pitchFamily="34" charset="0"/>
                <a:ea typeface="Roboto" pitchFamily="2" charset="0"/>
              </a:rPr>
              <a:t>Tamam</a:t>
            </a:r>
          </a:p>
          <a:p>
            <a:pPr>
              <a:defRPr/>
            </a:pPr>
            <a:r>
              <a:rPr lang="tr-TR" sz="1400" dirty="0">
                <a:solidFill>
                  <a:srgbClr val="002060"/>
                </a:solidFill>
                <a:latin typeface="Arial" pitchFamily="34" charset="0"/>
                <a:ea typeface="Roboto" pitchFamily="2" charset="0"/>
              </a:rPr>
              <a:t>Haberleşelim</a:t>
            </a:r>
            <a:endParaRPr lang="tr-TR" sz="1400" dirty="0">
              <a:solidFill>
                <a:srgbClr val="002060"/>
              </a:solidFill>
              <a:latin typeface="Roboto" pitchFamily="2" charset="0"/>
              <a:ea typeface="Roboto" pitchFamily="2" charset="0"/>
            </a:endParaRPr>
          </a:p>
        </p:txBody>
      </p:sp>
      <p:sp>
        <p:nvSpPr>
          <p:cNvPr id="11" name="Dikdörtgen 10">
            <a:extLst>
              <a:ext uri="{FF2B5EF4-FFF2-40B4-BE49-F238E27FC236}">
                <a16:creationId xmlns:a16="http://schemas.microsoft.com/office/drawing/2014/main" xmlns="" id="{E995A4CA-E84D-43E0-94AD-964C4A6D9E39}"/>
              </a:ext>
            </a:extLst>
          </p:cNvPr>
          <p:cNvSpPr/>
          <p:nvPr/>
        </p:nvSpPr>
        <p:spPr>
          <a:xfrm>
            <a:off x="5543786" y="3116095"/>
            <a:ext cx="1852693" cy="815608"/>
          </a:xfrm>
          <a:prstGeom prst="rect">
            <a:avLst/>
          </a:prstGeom>
        </p:spPr>
        <p:txBody>
          <a:bodyPr wrap="square">
            <a:spAutoFit/>
          </a:bodyPr>
          <a:lstStyle/>
          <a:p>
            <a:pPr>
              <a:spcAft>
                <a:spcPts val="600"/>
              </a:spcAft>
              <a:defRPr/>
            </a:pPr>
            <a:r>
              <a:rPr lang="tr-TR" sz="1400" dirty="0">
                <a:solidFill>
                  <a:schemeClr val="bg1"/>
                </a:solidFill>
                <a:latin typeface="Roboto" pitchFamily="2" charset="0"/>
                <a:ea typeface="Roboto" pitchFamily="2" charset="0"/>
              </a:rPr>
              <a:t>Şu anda iyiyiz</a:t>
            </a:r>
          </a:p>
          <a:p>
            <a:pPr>
              <a:spcAft>
                <a:spcPts val="600"/>
              </a:spcAft>
              <a:defRPr/>
            </a:pPr>
            <a:r>
              <a:rPr lang="tr-TR" sz="1400" dirty="0">
                <a:solidFill>
                  <a:schemeClr val="bg1"/>
                </a:solidFill>
                <a:latin typeface="Roboto" pitchFamily="2" charset="0"/>
                <a:ea typeface="Roboto" pitchFamily="2" charset="0"/>
              </a:rPr>
              <a:t>Toplanma alanımıza gidiyoruz</a:t>
            </a:r>
          </a:p>
        </p:txBody>
      </p:sp>
      <p:sp>
        <p:nvSpPr>
          <p:cNvPr id="12" name="Dikdörtgen 11">
            <a:extLst>
              <a:ext uri="{FF2B5EF4-FFF2-40B4-BE49-F238E27FC236}">
                <a16:creationId xmlns:a16="http://schemas.microsoft.com/office/drawing/2014/main" xmlns="" id="{98DCDD71-3CD8-44A6-9335-73A47C8C9800}"/>
              </a:ext>
            </a:extLst>
          </p:cNvPr>
          <p:cNvSpPr/>
          <p:nvPr/>
        </p:nvSpPr>
        <p:spPr>
          <a:xfrm>
            <a:off x="5916547" y="4168250"/>
            <a:ext cx="1279163" cy="492443"/>
          </a:xfrm>
          <a:prstGeom prst="rect">
            <a:avLst/>
          </a:prstGeom>
        </p:spPr>
        <p:txBody>
          <a:bodyPr wrap="square">
            <a:spAutoFit/>
          </a:bodyPr>
          <a:lstStyle/>
          <a:p>
            <a:pPr>
              <a:defRPr/>
            </a:pPr>
            <a:r>
              <a:rPr lang="tr-TR" sz="1300" dirty="0">
                <a:solidFill>
                  <a:schemeClr val="bg1"/>
                </a:solidFill>
                <a:latin typeface="Roboto" pitchFamily="2" charset="0"/>
                <a:ea typeface="Roboto" pitchFamily="2" charset="0"/>
              </a:rPr>
              <a:t>Akrabalarıma durumu bildir </a:t>
            </a:r>
          </a:p>
        </p:txBody>
      </p:sp>
      <p:sp>
        <p:nvSpPr>
          <p:cNvPr id="17" name="Başlık 1">
            <a:extLst>
              <a:ext uri="{FF2B5EF4-FFF2-40B4-BE49-F238E27FC236}">
                <a16:creationId xmlns:a16="http://schemas.microsoft.com/office/drawing/2014/main" xmlns="" id="{159E916A-85DD-2148-AEC5-8B5C7B0AE5AA}"/>
              </a:ext>
            </a:extLst>
          </p:cNvPr>
          <p:cNvSpPr txBox="1">
            <a:spLocks/>
          </p:cNvSpPr>
          <p:nvPr/>
        </p:nvSpPr>
        <p:spPr>
          <a:xfrm>
            <a:off x="360218" y="295564"/>
            <a:ext cx="10993582" cy="544945"/>
          </a:xfrm>
          <a:prstGeom prst="rect">
            <a:avLst/>
          </a:prstGeom>
        </p:spPr>
        <p:txBody>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tr-TR" dirty="0">
                <a:solidFill>
                  <a:srgbClr val="2CB1AE"/>
                </a:solidFill>
                <a:latin typeface="Roboto" pitchFamily="2" charset="0"/>
                <a:ea typeface="Roboto" pitchFamily="2" charset="0"/>
              </a:rPr>
              <a:t>Bölge Dışı Bağlantı - Şehir İçi Destek Kişisi Belirleyin</a:t>
            </a:r>
          </a:p>
        </p:txBody>
      </p:sp>
      <p:pic>
        <p:nvPicPr>
          <p:cNvPr id="4" name="Resim 3">
            <a:extLst>
              <a:ext uri="{FF2B5EF4-FFF2-40B4-BE49-F238E27FC236}">
                <a16:creationId xmlns:a16="http://schemas.microsoft.com/office/drawing/2014/main" xmlns="" id="{784A328A-5269-3142-9A56-068CD0F96052}"/>
              </a:ext>
            </a:extLst>
          </p:cNvPr>
          <p:cNvPicPr>
            <a:picLocks noChangeAspect="1"/>
          </p:cNvPicPr>
          <p:nvPr/>
        </p:nvPicPr>
        <p:blipFill>
          <a:blip r:embed="rId5"/>
          <a:stretch>
            <a:fillRect/>
          </a:stretch>
        </p:blipFill>
        <p:spPr>
          <a:xfrm>
            <a:off x="337265" y="4616617"/>
            <a:ext cx="5334000" cy="1676400"/>
          </a:xfrm>
          <a:prstGeom prst="rect">
            <a:avLst/>
          </a:prstGeom>
        </p:spPr>
      </p:pic>
    </p:spTree>
    <p:extLst>
      <p:ext uri="{BB962C8B-B14F-4D97-AF65-F5344CB8AC3E}">
        <p14:creationId xmlns:p14="http://schemas.microsoft.com/office/powerpoint/2010/main" val="993625177"/>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10" presetClass="entr" presetSubtype="0" fill="hold" grpId="0" nodeType="afterEffect">
                                  <p:stCondLst>
                                    <p:cond delay="2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par>
                          <p:cTn id="12" fill="hold">
                            <p:stCondLst>
                              <p:cond delay="4000"/>
                            </p:stCondLst>
                            <p:childTnLst>
                              <p:par>
                                <p:cTn id="13" presetID="10" presetClass="entr" presetSubtype="0" fill="hold" grpId="0" nodeType="afterEffect">
                                  <p:stCondLst>
                                    <p:cond delay="20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childTnLst>
                                </p:cTn>
                              </p:par>
                            </p:childTnLst>
                          </p:cTn>
                        </p:par>
                        <p:par>
                          <p:cTn id="16" fill="hold">
                            <p:stCondLst>
                              <p:cond delay="7000"/>
                            </p:stCondLst>
                            <p:childTnLst>
                              <p:par>
                                <p:cTn id="17" presetID="10" presetClass="entr" presetSubtype="0" fill="hold" grpId="0" nodeType="afterEffect">
                                  <p:stCondLst>
                                    <p:cond delay="20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childTnLst>
                          </p:cTn>
                        </p:par>
                        <p:par>
                          <p:cTn id="20" fill="hold">
                            <p:stCondLst>
                              <p:cond delay="10000"/>
                            </p:stCondLst>
                            <p:childTnLst>
                              <p:par>
                                <p:cTn id="21" presetID="10" presetClass="entr" presetSubtype="0" fill="hold" grpId="0" nodeType="afterEffect">
                                  <p:stCondLst>
                                    <p:cond delay="20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E61FA090-CFE5-4F13-84C3-02EE4EDF50A2}"/>
              </a:ext>
            </a:extLst>
          </p:cNvPr>
          <p:cNvSpPr txBox="1">
            <a:spLocks/>
          </p:cNvSpPr>
          <p:nvPr/>
        </p:nvSpPr>
        <p:spPr>
          <a:xfrm>
            <a:off x="360218" y="295564"/>
            <a:ext cx="10993582" cy="544945"/>
          </a:xfrm>
          <a:prstGeom prst="rect">
            <a:avLst/>
          </a:prstGeom>
        </p:spPr>
        <p:txBody>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tr-TR" dirty="0">
                <a:solidFill>
                  <a:srgbClr val="2CB1AE"/>
                </a:solidFill>
                <a:latin typeface="Roboto" pitchFamily="2" charset="0"/>
                <a:ea typeface="Roboto" pitchFamily="2" charset="0"/>
              </a:rPr>
              <a:t>Afet ve Acil Durum Bilgi Kartı Hazırlayın </a:t>
            </a:r>
          </a:p>
        </p:txBody>
      </p:sp>
      <p:pic>
        <p:nvPicPr>
          <p:cNvPr id="15" name="Resim 14">
            <a:extLst>
              <a:ext uri="{FF2B5EF4-FFF2-40B4-BE49-F238E27FC236}">
                <a16:creationId xmlns:a16="http://schemas.microsoft.com/office/drawing/2014/main" xmlns="" id="{A4D7664F-0636-4A11-81E4-87EBC37230F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18705" y="988142"/>
            <a:ext cx="3107807" cy="1942379"/>
          </a:xfrm>
          <a:prstGeom prst="rect">
            <a:avLst/>
          </a:prstGeom>
        </p:spPr>
      </p:pic>
      <p:pic>
        <p:nvPicPr>
          <p:cNvPr id="17" name="Resim 16">
            <a:extLst>
              <a:ext uri="{FF2B5EF4-FFF2-40B4-BE49-F238E27FC236}">
                <a16:creationId xmlns:a16="http://schemas.microsoft.com/office/drawing/2014/main" xmlns="" id="{BBEA6891-AA79-45D1-89A7-DE79FE19BF5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180329" y="3015759"/>
            <a:ext cx="3107807" cy="1942379"/>
          </a:xfrm>
          <a:prstGeom prst="rect">
            <a:avLst/>
          </a:prstGeom>
        </p:spPr>
      </p:pic>
      <p:pic>
        <p:nvPicPr>
          <p:cNvPr id="12" name="Resim 11">
            <a:extLst>
              <a:ext uri="{FF2B5EF4-FFF2-40B4-BE49-F238E27FC236}">
                <a16:creationId xmlns:a16="http://schemas.microsoft.com/office/drawing/2014/main" xmlns="" id="{9B4DBA24-CCF6-40CC-B19D-85191750FD0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937336" y="2620082"/>
            <a:ext cx="2692364" cy="3365456"/>
          </a:xfrm>
          <a:prstGeom prst="rect">
            <a:avLst/>
          </a:prstGeom>
        </p:spPr>
      </p:pic>
      <p:pic>
        <p:nvPicPr>
          <p:cNvPr id="16" name="Resim 15">
            <a:extLst>
              <a:ext uri="{FF2B5EF4-FFF2-40B4-BE49-F238E27FC236}">
                <a16:creationId xmlns:a16="http://schemas.microsoft.com/office/drawing/2014/main" xmlns="" id="{715C57E8-EBE4-420C-9E82-4447FAB56F9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154607" y="2620082"/>
            <a:ext cx="2692364" cy="3365456"/>
          </a:xfrm>
          <a:prstGeom prst="rect">
            <a:avLst/>
          </a:prstGeom>
        </p:spPr>
      </p:pic>
      <p:pic>
        <p:nvPicPr>
          <p:cNvPr id="6" name="Resim 5">
            <a:extLst>
              <a:ext uri="{FF2B5EF4-FFF2-40B4-BE49-F238E27FC236}">
                <a16:creationId xmlns:a16="http://schemas.microsoft.com/office/drawing/2014/main" xmlns="" id="{430B34BE-E338-8D4F-BD3F-4BBE477D5B0D}"/>
              </a:ext>
            </a:extLst>
          </p:cNvPr>
          <p:cNvPicPr>
            <a:picLocks noChangeAspect="1"/>
          </p:cNvPicPr>
          <p:nvPr/>
        </p:nvPicPr>
        <p:blipFill>
          <a:blip r:embed="rId7"/>
          <a:stretch>
            <a:fillRect/>
          </a:stretch>
        </p:blipFill>
        <p:spPr>
          <a:xfrm>
            <a:off x="540646" y="4979448"/>
            <a:ext cx="5118100" cy="1117600"/>
          </a:xfrm>
          <a:prstGeom prst="rect">
            <a:avLst/>
          </a:prstGeom>
        </p:spPr>
      </p:pic>
      <p:pic>
        <p:nvPicPr>
          <p:cNvPr id="8" name="Resim 7">
            <a:extLst>
              <a:ext uri="{FF2B5EF4-FFF2-40B4-BE49-F238E27FC236}">
                <a16:creationId xmlns:a16="http://schemas.microsoft.com/office/drawing/2014/main" xmlns="" id="{1569CE41-F9E5-2B42-8902-45A3D6F44C55}"/>
              </a:ext>
            </a:extLst>
          </p:cNvPr>
          <p:cNvPicPr>
            <a:picLocks noChangeAspect="1"/>
          </p:cNvPicPr>
          <p:nvPr/>
        </p:nvPicPr>
        <p:blipFill>
          <a:blip r:embed="rId8"/>
          <a:stretch>
            <a:fillRect/>
          </a:stretch>
        </p:blipFill>
        <p:spPr>
          <a:xfrm>
            <a:off x="5988110" y="946910"/>
            <a:ext cx="5753100" cy="1384300"/>
          </a:xfrm>
          <a:prstGeom prst="rect">
            <a:avLst/>
          </a:prstGeom>
        </p:spPr>
      </p:pic>
    </p:spTree>
    <p:extLst>
      <p:ext uri="{BB962C8B-B14F-4D97-AF65-F5344CB8AC3E}">
        <p14:creationId xmlns:p14="http://schemas.microsoft.com/office/powerpoint/2010/main" val="2045881806"/>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xmlns="" id="{F61130D6-E644-47D0-BDF8-D2B11261DF21}"/>
              </a:ext>
            </a:extLst>
          </p:cNvPr>
          <p:cNvPicPr>
            <a:picLocks noChangeAspect="1"/>
          </p:cNvPicPr>
          <p:nvPr/>
        </p:nvPicPr>
        <p:blipFill rotWithShape="1">
          <a:blip r:embed="rId3">
            <a:extLst>
              <a:ext uri="{28A0092B-C50C-407E-A947-70E740481C1C}">
                <a14:useLocalDpi xmlns:a14="http://schemas.microsoft.com/office/drawing/2010/main" val="0"/>
              </a:ext>
            </a:extLst>
          </a:blip>
          <a:srcRect l="15890" t="15820" r="16211"/>
          <a:stretch/>
        </p:blipFill>
        <p:spPr>
          <a:xfrm>
            <a:off x="322722" y="1062834"/>
            <a:ext cx="7373886" cy="5136927"/>
          </a:xfrm>
          <a:prstGeom prst="rect">
            <a:avLst/>
          </a:prstGeom>
        </p:spPr>
      </p:pic>
      <p:sp>
        <p:nvSpPr>
          <p:cNvPr id="5" name="Rectangle 8">
            <a:extLst>
              <a:ext uri="{FF2B5EF4-FFF2-40B4-BE49-F238E27FC236}">
                <a16:creationId xmlns:a16="http://schemas.microsoft.com/office/drawing/2014/main" xmlns="" id="{FFE1B9FA-6652-45EF-8770-6B4E976F0B66}"/>
              </a:ext>
            </a:extLst>
          </p:cNvPr>
          <p:cNvSpPr/>
          <p:nvPr/>
        </p:nvSpPr>
        <p:spPr>
          <a:xfrm>
            <a:off x="9393754" y="2002296"/>
            <a:ext cx="2731287" cy="1477328"/>
          </a:xfrm>
          <a:prstGeom prst="rect">
            <a:avLst/>
          </a:prstGeom>
          <a:noFill/>
        </p:spPr>
        <p:txBody>
          <a:bodyPr wrap="square">
            <a:spAutoFit/>
          </a:bodyPr>
          <a:lstStyle/>
          <a:p>
            <a:pPr>
              <a:defRPr/>
            </a:pPr>
            <a:r>
              <a:rPr lang="tr-TR" dirty="0">
                <a:solidFill>
                  <a:schemeClr val="tx2"/>
                </a:solidFill>
                <a:latin typeface="Roboto" pitchFamily="2" charset="0"/>
                <a:ea typeface="Roboto" pitchFamily="2" charset="0"/>
                <a:cs typeface="Verdana" pitchFamily="34" charset="0"/>
              </a:rPr>
              <a:t>Ailenizde engelli, yaşlı, çocuk veya özel ihtiyaç sahipleri varsa onların özel malzemelerini unutmayın</a:t>
            </a:r>
          </a:p>
        </p:txBody>
      </p:sp>
      <p:sp>
        <p:nvSpPr>
          <p:cNvPr id="8" name="Rectangle 8">
            <a:extLst>
              <a:ext uri="{FF2B5EF4-FFF2-40B4-BE49-F238E27FC236}">
                <a16:creationId xmlns:a16="http://schemas.microsoft.com/office/drawing/2014/main" xmlns="" id="{B82D35DB-2C42-44D2-9CD1-CB1306835BB8}"/>
              </a:ext>
            </a:extLst>
          </p:cNvPr>
          <p:cNvSpPr/>
          <p:nvPr/>
        </p:nvSpPr>
        <p:spPr>
          <a:xfrm>
            <a:off x="7650480" y="985046"/>
            <a:ext cx="4252470" cy="646331"/>
          </a:xfrm>
          <a:prstGeom prst="rect">
            <a:avLst/>
          </a:prstGeom>
        </p:spPr>
        <p:txBody>
          <a:bodyPr wrap="square">
            <a:spAutoFit/>
          </a:bodyPr>
          <a:lstStyle/>
          <a:p>
            <a:pPr>
              <a:defRPr/>
            </a:pPr>
            <a:r>
              <a:rPr lang="tr-TR" dirty="0">
                <a:solidFill>
                  <a:schemeClr val="tx2"/>
                </a:solidFill>
                <a:latin typeface="Roboto" pitchFamily="2" charset="0"/>
                <a:ea typeface="Roboto" pitchFamily="2" charset="0"/>
                <a:cs typeface="Verdana" pitchFamily="34" charset="0"/>
              </a:rPr>
              <a:t>72 saat süresince ihtiyaçlarınıza karar verin ve çantanızı hazırlayın</a:t>
            </a:r>
          </a:p>
        </p:txBody>
      </p:sp>
      <p:sp>
        <p:nvSpPr>
          <p:cNvPr id="9" name="Rectangle 8">
            <a:extLst>
              <a:ext uri="{FF2B5EF4-FFF2-40B4-BE49-F238E27FC236}">
                <a16:creationId xmlns:a16="http://schemas.microsoft.com/office/drawing/2014/main" xmlns="" id="{677C3C9D-AE40-47C6-B62B-391DA22F8828}"/>
              </a:ext>
            </a:extLst>
          </p:cNvPr>
          <p:cNvSpPr/>
          <p:nvPr/>
        </p:nvSpPr>
        <p:spPr>
          <a:xfrm>
            <a:off x="9724881" y="3715223"/>
            <a:ext cx="2275464" cy="923330"/>
          </a:xfrm>
          <a:prstGeom prst="rect">
            <a:avLst/>
          </a:prstGeom>
        </p:spPr>
        <p:txBody>
          <a:bodyPr wrap="square">
            <a:spAutoFit/>
          </a:bodyPr>
          <a:lstStyle/>
          <a:p>
            <a:pPr>
              <a:defRPr/>
            </a:pPr>
            <a:r>
              <a:rPr lang="tr-TR" dirty="0">
                <a:solidFill>
                  <a:schemeClr val="tx2"/>
                </a:solidFill>
                <a:latin typeface="Roboto" pitchFamily="2" charset="0"/>
                <a:ea typeface="Roboto" pitchFamily="2" charset="0"/>
                <a:cs typeface="Verdana" pitchFamily="34" charset="0"/>
              </a:rPr>
              <a:t>Mevsim şartlarına göre çantanızı 6 ayda bir güncelleyin</a:t>
            </a:r>
          </a:p>
        </p:txBody>
      </p:sp>
      <p:sp>
        <p:nvSpPr>
          <p:cNvPr id="10" name="Rectangle 8">
            <a:extLst>
              <a:ext uri="{FF2B5EF4-FFF2-40B4-BE49-F238E27FC236}">
                <a16:creationId xmlns:a16="http://schemas.microsoft.com/office/drawing/2014/main" xmlns="" id="{A1615AAF-8ABA-4E72-9192-02F1232322AA}"/>
              </a:ext>
            </a:extLst>
          </p:cNvPr>
          <p:cNvSpPr/>
          <p:nvPr/>
        </p:nvSpPr>
        <p:spPr>
          <a:xfrm>
            <a:off x="9292138" y="5243182"/>
            <a:ext cx="2820681" cy="923330"/>
          </a:xfrm>
          <a:prstGeom prst="rect">
            <a:avLst/>
          </a:prstGeom>
        </p:spPr>
        <p:txBody>
          <a:bodyPr wrap="square">
            <a:spAutoFit/>
          </a:bodyPr>
          <a:lstStyle/>
          <a:p>
            <a:pPr>
              <a:defRPr/>
            </a:pPr>
            <a:r>
              <a:rPr lang="tr-TR" dirty="0">
                <a:solidFill>
                  <a:schemeClr val="tx2"/>
                </a:solidFill>
                <a:latin typeface="Roboto" pitchFamily="2" charset="0"/>
                <a:ea typeface="Roboto" pitchFamily="2" charset="0"/>
                <a:cs typeface="Verdana" pitchFamily="34" charset="0"/>
              </a:rPr>
              <a:t>Çantanıza evcil hayvanlarınızın ihtiyaçları için de yer açın</a:t>
            </a:r>
          </a:p>
        </p:txBody>
      </p:sp>
      <p:pic>
        <p:nvPicPr>
          <p:cNvPr id="2050" name="Picture 2" descr="cats png gif ile ilgili görsel sonucu">
            <a:extLst>
              <a:ext uri="{FF2B5EF4-FFF2-40B4-BE49-F238E27FC236}">
                <a16:creationId xmlns:a16="http://schemas.microsoft.com/office/drawing/2014/main" xmlns="" id="{CBAB766C-A5AC-42F3-B347-1104FC583633}"/>
              </a:ext>
            </a:extLst>
          </p:cNvPr>
          <p:cNvPicPr>
            <a:picLocks noChangeAspect="1" noChangeArrowheads="1" noCrop="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96178" y="4758969"/>
            <a:ext cx="2760562" cy="17253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ime gif ile ilgili görsel sonucu">
            <a:extLst>
              <a:ext uri="{FF2B5EF4-FFF2-40B4-BE49-F238E27FC236}">
                <a16:creationId xmlns:a16="http://schemas.microsoft.com/office/drawing/2014/main" xmlns="" id="{F4603FA8-41E3-4812-83E4-023E68388E36}"/>
              </a:ext>
            </a:extLst>
          </p:cNvPr>
          <p:cNvPicPr>
            <a:picLocks noChangeAspect="1" noChangeArrowheads="1" noCrop="1"/>
          </p:cNvPicPr>
          <p:nvPr/>
        </p:nvPicPr>
        <p:blipFill>
          <a:blip r:embed="rId5"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25920" y="823436"/>
            <a:ext cx="1208524" cy="90639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isability gif ile ilgili görsel sonucu">
            <a:extLst>
              <a:ext uri="{FF2B5EF4-FFF2-40B4-BE49-F238E27FC236}">
                <a16:creationId xmlns:a16="http://schemas.microsoft.com/office/drawing/2014/main" xmlns="" id="{47957410-34BD-4B9F-9746-382117D42A8A}"/>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8059218" y="2251299"/>
            <a:ext cx="1191516" cy="97932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alender gif png ile ilgili görsel sonucu">
            <a:extLst>
              <a:ext uri="{FF2B5EF4-FFF2-40B4-BE49-F238E27FC236}">
                <a16:creationId xmlns:a16="http://schemas.microsoft.com/office/drawing/2014/main" xmlns="" id="{8CBB0B1C-8C6A-44D3-B35D-C1C31CD03C43}"/>
              </a:ext>
            </a:extLst>
          </p:cNvPr>
          <p:cNvPicPr>
            <a:picLocks noChangeAspect="1" noChangeArrowheads="1" noCrop="1"/>
          </p:cNvPicPr>
          <p:nvPr/>
        </p:nvPicPr>
        <p:blipFill>
          <a:blip r:embed="rId7"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83742" y="3880505"/>
            <a:ext cx="1191515" cy="893636"/>
          </a:xfrm>
          <a:prstGeom prst="rect">
            <a:avLst/>
          </a:prstGeom>
          <a:noFill/>
          <a:extLst>
            <a:ext uri="{909E8E84-426E-40DD-AFC4-6F175D3DCCD1}">
              <a14:hiddenFill xmlns:a14="http://schemas.microsoft.com/office/drawing/2010/main">
                <a:solidFill>
                  <a:srgbClr val="FFFFFF"/>
                </a:solidFill>
              </a14:hiddenFill>
            </a:ext>
          </a:extLst>
        </p:spPr>
      </p:pic>
      <p:sp>
        <p:nvSpPr>
          <p:cNvPr id="15" name="Başlık 1">
            <a:extLst>
              <a:ext uri="{FF2B5EF4-FFF2-40B4-BE49-F238E27FC236}">
                <a16:creationId xmlns:a16="http://schemas.microsoft.com/office/drawing/2014/main" xmlns="" id="{918FCC29-D32D-EB4F-9FA3-1BC3C3998A73}"/>
              </a:ext>
            </a:extLst>
          </p:cNvPr>
          <p:cNvSpPr txBox="1">
            <a:spLocks/>
          </p:cNvSpPr>
          <p:nvPr/>
        </p:nvSpPr>
        <p:spPr>
          <a:xfrm>
            <a:off x="360218" y="295564"/>
            <a:ext cx="10993582" cy="544945"/>
          </a:xfrm>
          <a:prstGeom prst="rect">
            <a:avLst/>
          </a:prstGeom>
        </p:spPr>
        <p:txBody>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tr-TR" dirty="0">
                <a:solidFill>
                  <a:srgbClr val="2CB1AE"/>
                </a:solidFill>
                <a:latin typeface="Roboto" pitchFamily="2" charset="0"/>
                <a:ea typeface="Roboto" pitchFamily="2" charset="0"/>
              </a:rPr>
              <a:t>Afet ve Acil Durum Çantanızı Hazırlayın</a:t>
            </a:r>
            <a:endParaRPr lang="tr-TR" dirty="0">
              <a:solidFill>
                <a:srgbClr val="28A09D"/>
              </a:solidFill>
              <a:latin typeface="Roboto" pitchFamily="2" charset="0"/>
              <a:ea typeface="Roboto" pitchFamily="2" charset="0"/>
            </a:endParaRPr>
          </a:p>
        </p:txBody>
      </p:sp>
    </p:spTree>
    <p:extLst>
      <p:ext uri="{BB962C8B-B14F-4D97-AF65-F5344CB8AC3E}">
        <p14:creationId xmlns:p14="http://schemas.microsoft.com/office/powerpoint/2010/main" val="915984953"/>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fade">
                                      <p:cBhvr>
                                        <p:cTn id="15" dur="500"/>
                                        <p:tgtEl>
                                          <p:spTgt spid="205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56"/>
                                        </p:tgtEl>
                                        <p:attrNameLst>
                                          <p:attrName>style.visibility</p:attrName>
                                        </p:attrNameLst>
                                      </p:cBhvr>
                                      <p:to>
                                        <p:strVal val="visible"/>
                                      </p:to>
                                    </p:set>
                                    <p:animEffect transition="in" filter="fade">
                                      <p:cBhvr>
                                        <p:cTn id="23" dur="500"/>
                                        <p:tgtEl>
                                          <p:spTgt spid="205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fade">
                                      <p:cBhvr>
                                        <p:cTn id="31" dur="500"/>
                                        <p:tgtEl>
                                          <p:spTgt spid="205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xmlns="" id="{4AF3D9D2-9C57-409B-B3CB-1078DC3383D2}"/>
              </a:ext>
            </a:extLst>
          </p:cNvPr>
          <p:cNvPicPr>
            <a:picLocks noChangeAspect="1"/>
          </p:cNvPicPr>
          <p:nvPr/>
        </p:nvPicPr>
        <p:blipFill rotWithShape="1">
          <a:blip r:embed="rId3">
            <a:extLst>
              <a:ext uri="{28A0092B-C50C-407E-A947-70E740481C1C}">
                <a14:useLocalDpi xmlns:a14="http://schemas.microsoft.com/office/drawing/2010/main" val="0"/>
              </a:ext>
            </a:extLst>
          </a:blip>
          <a:srcRect t="17765"/>
          <a:stretch/>
        </p:blipFill>
        <p:spPr>
          <a:xfrm>
            <a:off x="4481" y="1218662"/>
            <a:ext cx="12182319" cy="5639338"/>
          </a:xfrm>
          <a:prstGeom prst="rect">
            <a:avLst/>
          </a:prstGeom>
        </p:spPr>
      </p:pic>
      <p:sp>
        <p:nvSpPr>
          <p:cNvPr id="11" name="Başlık 1">
            <a:extLst>
              <a:ext uri="{FF2B5EF4-FFF2-40B4-BE49-F238E27FC236}">
                <a16:creationId xmlns:a16="http://schemas.microsoft.com/office/drawing/2014/main" xmlns="" id="{BBD02E0E-7776-C544-83CC-6B590920AC3C}"/>
              </a:ext>
            </a:extLst>
          </p:cNvPr>
          <p:cNvSpPr txBox="1">
            <a:spLocks/>
          </p:cNvSpPr>
          <p:nvPr/>
        </p:nvSpPr>
        <p:spPr>
          <a:xfrm>
            <a:off x="360218" y="295564"/>
            <a:ext cx="10993582" cy="544945"/>
          </a:xfrm>
          <a:prstGeom prst="rect">
            <a:avLst/>
          </a:prstGeom>
        </p:spPr>
        <p:txBody>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tr-TR" dirty="0">
                <a:solidFill>
                  <a:schemeClr val="accent1">
                    <a:lumMod val="75000"/>
                  </a:schemeClr>
                </a:solidFill>
                <a:latin typeface="Roboto" pitchFamily="2" charset="0"/>
                <a:ea typeface="Roboto" pitchFamily="2" charset="0"/>
              </a:rPr>
              <a:t>AFETE HAZIR </a:t>
            </a:r>
            <a:r>
              <a:rPr lang="tr-TR" dirty="0">
                <a:solidFill>
                  <a:srgbClr val="FF0000"/>
                </a:solidFill>
                <a:latin typeface="Roboto" pitchFamily="2" charset="0"/>
                <a:ea typeface="Roboto" pitchFamily="2" charset="0"/>
              </a:rPr>
              <a:t>TÜRKİYE</a:t>
            </a:r>
          </a:p>
        </p:txBody>
      </p:sp>
    </p:spTree>
    <p:extLst>
      <p:ext uri="{BB962C8B-B14F-4D97-AF65-F5344CB8AC3E}">
        <p14:creationId xmlns:p14="http://schemas.microsoft.com/office/powerpoint/2010/main" val="3885054191"/>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içeren bir resim&#10;&#10;Açıklama otomatik olarak oluşturuldu">
            <a:extLst>
              <a:ext uri="{FF2B5EF4-FFF2-40B4-BE49-F238E27FC236}">
                <a16:creationId xmlns:a16="http://schemas.microsoft.com/office/drawing/2014/main" xmlns="" id="{075C3375-F054-4443-BB18-D9365C8478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699" y="271237"/>
            <a:ext cx="8853757" cy="6472685"/>
          </a:xfrm>
          <a:prstGeom prst="rect">
            <a:avLst/>
          </a:prstGeom>
        </p:spPr>
      </p:pic>
      <p:sp>
        <p:nvSpPr>
          <p:cNvPr id="5" name="5 İçerik Yer Tutucusu">
            <a:extLst>
              <a:ext uri="{FF2B5EF4-FFF2-40B4-BE49-F238E27FC236}">
                <a16:creationId xmlns:a16="http://schemas.microsoft.com/office/drawing/2014/main" xmlns="" id="{A1B3DC5C-5C8A-4FF0-A7E5-D56C99BE0D77}"/>
              </a:ext>
            </a:extLst>
          </p:cNvPr>
          <p:cNvSpPr txBox="1">
            <a:spLocks/>
          </p:cNvSpPr>
          <p:nvPr/>
        </p:nvSpPr>
        <p:spPr>
          <a:xfrm>
            <a:off x="7297437" y="3233305"/>
            <a:ext cx="4038600" cy="301379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F05A28"/>
              </a:buClr>
              <a:buSzPct val="120000"/>
              <a:buFont typeface="Wingdings" pitchFamily="2" charset="2"/>
              <a:buChar char=""/>
              <a:defRPr sz="28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Clr>
                <a:srgbClr val="F05A28"/>
              </a:buClr>
              <a:buSzPct val="120000"/>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F05A28"/>
              </a:buClr>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742950" marR="0" lvl="1" indent="-285750" algn="l" defTabSz="914400" rtl="0" eaLnBrk="1" fontAlgn="auto" latinLnBrk="0" hangingPunct="1">
              <a:lnSpc>
                <a:spcPct val="100000"/>
              </a:lnSpc>
              <a:spcBef>
                <a:spcPct val="20000"/>
              </a:spcBef>
              <a:spcAft>
                <a:spcPts val="0"/>
              </a:spcAft>
              <a:buClr>
                <a:srgbClr val="F05A28"/>
              </a:buClr>
              <a:buSzPct val="120000"/>
              <a:buFont typeface="Wingdings" pitchFamily="2" charset="2"/>
              <a:buChar char=""/>
              <a:tabLst/>
              <a:defRPr/>
            </a:pPr>
            <a:endParaRPr kumimoji="0" lang="tr-TR" sz="24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15" name="Başlık 1">
            <a:extLst>
              <a:ext uri="{FF2B5EF4-FFF2-40B4-BE49-F238E27FC236}">
                <a16:creationId xmlns:a16="http://schemas.microsoft.com/office/drawing/2014/main" xmlns="" id="{8069F8CB-FB2B-C84D-98A9-6C1AE893AD27}"/>
              </a:ext>
            </a:extLst>
          </p:cNvPr>
          <p:cNvSpPr txBox="1">
            <a:spLocks/>
          </p:cNvSpPr>
          <p:nvPr/>
        </p:nvSpPr>
        <p:spPr>
          <a:xfrm>
            <a:off x="360218" y="295564"/>
            <a:ext cx="10993582" cy="544945"/>
          </a:xfrm>
          <a:prstGeom prst="rect">
            <a:avLst/>
          </a:prstGeom>
        </p:spPr>
        <p:txBody>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tr-TR" dirty="0">
                <a:solidFill>
                  <a:srgbClr val="28A09D"/>
                </a:solidFill>
                <a:latin typeface="Roboto" pitchFamily="2" charset="0"/>
                <a:ea typeface="Roboto" pitchFamily="2" charset="0"/>
              </a:rPr>
              <a:t>Önemli Evrakınızı Yedekleyin ve Bilgilerinizi Kaydedin</a:t>
            </a:r>
          </a:p>
        </p:txBody>
      </p:sp>
      <p:pic>
        <p:nvPicPr>
          <p:cNvPr id="3" name="Resim 2">
            <a:extLst>
              <a:ext uri="{FF2B5EF4-FFF2-40B4-BE49-F238E27FC236}">
                <a16:creationId xmlns:a16="http://schemas.microsoft.com/office/drawing/2014/main" xmlns="" id="{9E266B0E-056A-C84B-9FE4-119B5C572F0A}"/>
              </a:ext>
            </a:extLst>
          </p:cNvPr>
          <p:cNvPicPr>
            <a:picLocks noChangeAspect="1"/>
          </p:cNvPicPr>
          <p:nvPr/>
        </p:nvPicPr>
        <p:blipFill>
          <a:blip r:embed="rId4"/>
          <a:stretch>
            <a:fillRect/>
          </a:stretch>
        </p:blipFill>
        <p:spPr>
          <a:xfrm>
            <a:off x="490765" y="926522"/>
            <a:ext cx="4127500" cy="1257300"/>
          </a:xfrm>
          <a:prstGeom prst="rect">
            <a:avLst/>
          </a:prstGeom>
        </p:spPr>
      </p:pic>
      <p:pic>
        <p:nvPicPr>
          <p:cNvPr id="9" name="Resim 8">
            <a:extLst>
              <a:ext uri="{FF2B5EF4-FFF2-40B4-BE49-F238E27FC236}">
                <a16:creationId xmlns:a16="http://schemas.microsoft.com/office/drawing/2014/main" xmlns="" id="{D8D0D4AE-DCE7-DB4C-B99E-5B8CC888227F}"/>
              </a:ext>
            </a:extLst>
          </p:cNvPr>
          <p:cNvPicPr>
            <a:picLocks noChangeAspect="1"/>
          </p:cNvPicPr>
          <p:nvPr/>
        </p:nvPicPr>
        <p:blipFill rotWithShape="1">
          <a:blip r:embed="rId5">
            <a:extLst>
              <a:ext uri="{28A0092B-C50C-407E-A947-70E740481C1C}">
                <a14:useLocalDpi xmlns:a14="http://schemas.microsoft.com/office/drawing/2010/main" val="0"/>
              </a:ext>
            </a:extLst>
          </a:blip>
          <a:srcRect l="5294" t="13918" r="5007" b="13093"/>
          <a:stretch/>
        </p:blipFill>
        <p:spPr>
          <a:xfrm>
            <a:off x="6840267" y="4002865"/>
            <a:ext cx="4900348" cy="2215207"/>
          </a:xfrm>
          <a:prstGeom prst="rect">
            <a:avLst/>
          </a:prstGeom>
        </p:spPr>
      </p:pic>
    </p:spTree>
    <p:extLst>
      <p:ext uri="{BB962C8B-B14F-4D97-AF65-F5344CB8AC3E}">
        <p14:creationId xmlns:p14="http://schemas.microsoft.com/office/powerpoint/2010/main" val="3215739544"/>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iç mekan, oda, yaşama, tablo içeren bir resim&#10;&#10;Açıklama otomatik olarak oluşturuldu">
            <a:extLst>
              <a:ext uri="{FF2B5EF4-FFF2-40B4-BE49-F238E27FC236}">
                <a16:creationId xmlns:a16="http://schemas.microsoft.com/office/drawing/2014/main" xmlns="" id="{FCA078E1-0065-4E67-848B-4B0CE3B897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2"/>
            <a:ext cx="12192000" cy="6857195"/>
          </a:xfrm>
          <a:prstGeom prst="rect">
            <a:avLst/>
          </a:prstGeom>
        </p:spPr>
      </p:pic>
      <p:sp>
        <p:nvSpPr>
          <p:cNvPr id="4" name="Başlık 1">
            <a:extLst>
              <a:ext uri="{FF2B5EF4-FFF2-40B4-BE49-F238E27FC236}">
                <a16:creationId xmlns:a16="http://schemas.microsoft.com/office/drawing/2014/main" xmlns="" id="{70E10421-87EC-409B-9FB4-6AD007F4FF93}"/>
              </a:ext>
            </a:extLst>
          </p:cNvPr>
          <p:cNvSpPr txBox="1">
            <a:spLocks/>
          </p:cNvSpPr>
          <p:nvPr/>
        </p:nvSpPr>
        <p:spPr>
          <a:xfrm>
            <a:off x="360218" y="295564"/>
            <a:ext cx="10993582" cy="544945"/>
          </a:xfrm>
          <a:prstGeom prst="rect">
            <a:avLst/>
          </a:prstGeom>
        </p:spPr>
        <p:txBody>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tr-TR" dirty="0">
                <a:solidFill>
                  <a:srgbClr val="28A09D"/>
                </a:solidFill>
                <a:latin typeface="Roboto" pitchFamily="2" charset="0"/>
                <a:ea typeface="Roboto" pitchFamily="2" charset="0"/>
              </a:rPr>
              <a:t>Tahliye Öncesine Yönelik Hazırlıklarınızı Yapın </a:t>
            </a:r>
          </a:p>
        </p:txBody>
      </p:sp>
      <p:pic>
        <p:nvPicPr>
          <p:cNvPr id="12" name="Picture 6" descr="evacuation plan ile ilgili görsel sonucu">
            <a:extLst>
              <a:ext uri="{FF2B5EF4-FFF2-40B4-BE49-F238E27FC236}">
                <a16:creationId xmlns:a16="http://schemas.microsoft.com/office/drawing/2014/main" xmlns="" id="{9DB4FDA5-BB11-48A4-88CE-EF02508DC95A}"/>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26003"/>
          <a:stretch/>
        </p:blipFill>
        <p:spPr bwMode="auto">
          <a:xfrm>
            <a:off x="10513701" y="2487561"/>
            <a:ext cx="1678299" cy="12419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point gif ile ilgili görsel sonucu">
            <a:extLst>
              <a:ext uri="{FF2B5EF4-FFF2-40B4-BE49-F238E27FC236}">
                <a16:creationId xmlns:a16="http://schemas.microsoft.com/office/drawing/2014/main" xmlns="" id="{67A84C4B-91E2-4A2F-A2F7-927B0C53F61A}"/>
              </a:ext>
            </a:extLst>
          </p:cNvPr>
          <p:cNvPicPr>
            <a:picLocks noChangeAspect="1" noChangeArrowheads="1" noCrop="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76340" y="5936431"/>
            <a:ext cx="709132" cy="70913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point gif ile ilgili görsel sonucu">
            <a:extLst>
              <a:ext uri="{FF2B5EF4-FFF2-40B4-BE49-F238E27FC236}">
                <a16:creationId xmlns:a16="http://schemas.microsoft.com/office/drawing/2014/main" xmlns="" id="{B14AEEF2-43F5-4DB1-A0D2-1CFEC05C27A5}"/>
              </a:ext>
            </a:extLst>
          </p:cNvPr>
          <p:cNvPicPr>
            <a:picLocks noChangeAspect="1" noChangeArrowheads="1" noCrop="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81767" y="5581865"/>
            <a:ext cx="709132" cy="7091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point gif ile ilgili görsel sonucu">
            <a:extLst>
              <a:ext uri="{FF2B5EF4-FFF2-40B4-BE49-F238E27FC236}">
                <a16:creationId xmlns:a16="http://schemas.microsoft.com/office/drawing/2014/main" xmlns="" id="{BE746A19-27D9-4DCA-B1AE-DF19571B893F}"/>
              </a:ext>
            </a:extLst>
          </p:cNvPr>
          <p:cNvPicPr>
            <a:picLocks noChangeAspect="1" noChangeArrowheads="1" noCrop="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72404" y="3738022"/>
            <a:ext cx="709132" cy="70913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oint gif ile ilgili görsel sonucu">
            <a:extLst>
              <a:ext uri="{FF2B5EF4-FFF2-40B4-BE49-F238E27FC236}">
                <a16:creationId xmlns:a16="http://schemas.microsoft.com/office/drawing/2014/main" xmlns="" id="{CE93DF0E-B856-4803-905D-E298B218B343}"/>
              </a:ext>
            </a:extLst>
          </p:cNvPr>
          <p:cNvPicPr>
            <a:picLocks noChangeAspect="1" noChangeArrowheads="1" noCrop="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50396" y="4173613"/>
            <a:ext cx="709132" cy="709132"/>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xmlns="" id="{AFD53935-3369-FB48-A421-36C8901ECBAC}"/>
              </a:ext>
            </a:extLst>
          </p:cNvPr>
          <p:cNvPicPr>
            <a:picLocks noChangeAspect="1"/>
          </p:cNvPicPr>
          <p:nvPr/>
        </p:nvPicPr>
        <p:blipFill>
          <a:blip r:embed="rId6"/>
          <a:stretch>
            <a:fillRect/>
          </a:stretch>
        </p:blipFill>
        <p:spPr>
          <a:xfrm>
            <a:off x="3884752" y="6000339"/>
            <a:ext cx="2667000" cy="762000"/>
          </a:xfrm>
          <a:prstGeom prst="rect">
            <a:avLst/>
          </a:prstGeom>
        </p:spPr>
      </p:pic>
      <p:pic>
        <p:nvPicPr>
          <p:cNvPr id="5" name="Resim 4">
            <a:extLst>
              <a:ext uri="{FF2B5EF4-FFF2-40B4-BE49-F238E27FC236}">
                <a16:creationId xmlns:a16="http://schemas.microsoft.com/office/drawing/2014/main" xmlns="" id="{F48EF2E4-EA03-2946-9F26-5E1D436C906F}"/>
              </a:ext>
            </a:extLst>
          </p:cNvPr>
          <p:cNvPicPr>
            <a:picLocks noChangeAspect="1"/>
          </p:cNvPicPr>
          <p:nvPr/>
        </p:nvPicPr>
        <p:blipFill>
          <a:blip r:embed="rId7"/>
          <a:stretch>
            <a:fillRect/>
          </a:stretch>
        </p:blipFill>
        <p:spPr>
          <a:xfrm>
            <a:off x="10515215" y="3434313"/>
            <a:ext cx="1651000" cy="762000"/>
          </a:xfrm>
          <a:prstGeom prst="rect">
            <a:avLst/>
          </a:prstGeom>
        </p:spPr>
      </p:pic>
      <p:pic>
        <p:nvPicPr>
          <p:cNvPr id="6" name="Resim 5">
            <a:extLst>
              <a:ext uri="{FF2B5EF4-FFF2-40B4-BE49-F238E27FC236}">
                <a16:creationId xmlns:a16="http://schemas.microsoft.com/office/drawing/2014/main" xmlns="" id="{9EB2DAB2-F232-AF45-BF7D-1F0CC590FE3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658365" y="3272399"/>
            <a:ext cx="2997200" cy="733754"/>
          </a:xfrm>
          <a:prstGeom prst="rect">
            <a:avLst/>
          </a:prstGeom>
        </p:spPr>
      </p:pic>
      <p:pic>
        <p:nvPicPr>
          <p:cNvPr id="7" name="Resim 6">
            <a:extLst>
              <a:ext uri="{FF2B5EF4-FFF2-40B4-BE49-F238E27FC236}">
                <a16:creationId xmlns:a16="http://schemas.microsoft.com/office/drawing/2014/main" xmlns="" id="{60BFDC9F-88EB-2945-80E4-B889E137D708}"/>
              </a:ext>
            </a:extLst>
          </p:cNvPr>
          <p:cNvPicPr>
            <a:picLocks noChangeAspect="1"/>
          </p:cNvPicPr>
          <p:nvPr/>
        </p:nvPicPr>
        <p:blipFill>
          <a:blip r:embed="rId9"/>
          <a:stretch>
            <a:fillRect/>
          </a:stretch>
        </p:blipFill>
        <p:spPr>
          <a:xfrm>
            <a:off x="4850196" y="3055824"/>
            <a:ext cx="1422400" cy="1041400"/>
          </a:xfrm>
          <a:prstGeom prst="rect">
            <a:avLst/>
          </a:prstGeom>
        </p:spPr>
      </p:pic>
      <p:pic>
        <p:nvPicPr>
          <p:cNvPr id="20" name="Resim 19">
            <a:extLst>
              <a:ext uri="{FF2B5EF4-FFF2-40B4-BE49-F238E27FC236}">
                <a16:creationId xmlns:a16="http://schemas.microsoft.com/office/drawing/2014/main" xmlns="" id="{C6234C7A-FA1F-8F42-84F3-3F142B092818}"/>
              </a:ext>
            </a:extLst>
          </p:cNvPr>
          <p:cNvPicPr>
            <a:picLocks noChangeAspect="1"/>
          </p:cNvPicPr>
          <p:nvPr/>
        </p:nvPicPr>
        <p:blipFill>
          <a:blip r:embed="rId10"/>
          <a:stretch>
            <a:fillRect/>
          </a:stretch>
        </p:blipFill>
        <p:spPr>
          <a:xfrm>
            <a:off x="3698592" y="956483"/>
            <a:ext cx="3594100" cy="774700"/>
          </a:xfrm>
          <a:prstGeom prst="rect">
            <a:avLst/>
          </a:prstGeom>
        </p:spPr>
      </p:pic>
      <p:pic>
        <p:nvPicPr>
          <p:cNvPr id="21" name="Resim 20">
            <a:extLst>
              <a:ext uri="{FF2B5EF4-FFF2-40B4-BE49-F238E27FC236}">
                <a16:creationId xmlns:a16="http://schemas.microsoft.com/office/drawing/2014/main" xmlns="" id="{7EA9E013-395C-FF42-BA05-1DB462948F07}"/>
              </a:ext>
            </a:extLst>
          </p:cNvPr>
          <p:cNvPicPr>
            <a:picLocks noChangeAspect="1"/>
          </p:cNvPicPr>
          <p:nvPr/>
        </p:nvPicPr>
        <p:blipFill>
          <a:blip r:embed="rId11"/>
          <a:stretch>
            <a:fillRect/>
          </a:stretch>
        </p:blipFill>
        <p:spPr>
          <a:xfrm>
            <a:off x="8641725" y="2297547"/>
            <a:ext cx="1473200" cy="762000"/>
          </a:xfrm>
          <a:prstGeom prst="rect">
            <a:avLst/>
          </a:prstGeom>
        </p:spPr>
      </p:pic>
      <p:pic>
        <p:nvPicPr>
          <p:cNvPr id="18" name="Picture 2">
            <a:extLst>
              <a:ext uri="{FF2B5EF4-FFF2-40B4-BE49-F238E27FC236}">
                <a16:creationId xmlns:a16="http://schemas.microsoft.com/office/drawing/2014/main" xmlns="" id="{5298604B-DC88-4F49-A0D5-2799702D4151}"/>
              </a:ext>
            </a:extLst>
          </p:cNvPr>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21579" r="18797"/>
          <a:stretch/>
        </p:blipFill>
        <p:spPr bwMode="auto">
          <a:xfrm>
            <a:off x="11151647" y="106487"/>
            <a:ext cx="973394" cy="923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531229"/>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descr="ekran, oturma, bilgisayar, yüzey içeren bir resim&#10;&#10;Açıklama otomatik olarak oluşturuldu">
            <a:extLst>
              <a:ext uri="{FF2B5EF4-FFF2-40B4-BE49-F238E27FC236}">
                <a16:creationId xmlns:a16="http://schemas.microsoft.com/office/drawing/2014/main" xmlns="" id="{61219B4F-675F-4447-93C7-5B06B33DA7FC}"/>
              </a:ext>
            </a:extLst>
          </p:cNvPr>
          <p:cNvPicPr>
            <a:picLocks noChangeAspect="1"/>
          </p:cNvPicPr>
          <p:nvPr/>
        </p:nvPicPr>
        <p:blipFill rotWithShape="1">
          <a:blip r:embed="rId5">
            <a:extLst>
              <a:ext uri="{28A0092B-C50C-407E-A947-70E740481C1C}">
                <a14:useLocalDpi xmlns:a14="http://schemas.microsoft.com/office/drawing/2010/main" val="0"/>
              </a:ext>
            </a:extLst>
          </a:blip>
          <a:srcRect t="23606" b="18040"/>
          <a:stretch/>
        </p:blipFill>
        <p:spPr>
          <a:xfrm>
            <a:off x="488555" y="2971800"/>
            <a:ext cx="4860619" cy="3070944"/>
          </a:xfrm>
          <a:prstGeom prst="rect">
            <a:avLst/>
          </a:prstGeom>
        </p:spPr>
      </p:pic>
      <p:pic>
        <p:nvPicPr>
          <p:cNvPr id="5" name="Resim 4" descr="tablo, iç mekan, pasta, oyuncak içeren bir resim&#10;&#10;Açıklama otomatik olarak oluşturuldu">
            <a:extLst>
              <a:ext uri="{FF2B5EF4-FFF2-40B4-BE49-F238E27FC236}">
                <a16:creationId xmlns:a16="http://schemas.microsoft.com/office/drawing/2014/main" xmlns="" id="{50CF2686-79BD-41F9-8CBD-B20F51B710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3885" y="438733"/>
            <a:ext cx="5944404" cy="4651728"/>
          </a:xfrm>
          <a:prstGeom prst="rect">
            <a:avLst/>
          </a:prstGeom>
        </p:spPr>
      </p:pic>
      <p:pic>
        <p:nvPicPr>
          <p:cNvPr id="7" name="Resim 6">
            <a:extLst>
              <a:ext uri="{FF2B5EF4-FFF2-40B4-BE49-F238E27FC236}">
                <a16:creationId xmlns:a16="http://schemas.microsoft.com/office/drawing/2014/main" xmlns="" id="{5CA2003E-E73A-4691-A5C8-A361120A10C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032426" y="1391604"/>
            <a:ext cx="5944404" cy="4650550"/>
          </a:xfrm>
          <a:prstGeom prst="rect">
            <a:avLst/>
          </a:prstGeom>
        </p:spPr>
      </p:pic>
      <p:pic>
        <p:nvPicPr>
          <p:cNvPr id="1026" name="Picture 2">
            <a:extLst>
              <a:ext uri="{FF2B5EF4-FFF2-40B4-BE49-F238E27FC236}">
                <a16:creationId xmlns:a16="http://schemas.microsoft.com/office/drawing/2014/main" xmlns="" id="{A7EF3AC1-3710-4EE3-AB07-23CAA24E7B6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4154795" y="917135"/>
            <a:ext cx="1276483" cy="1276483"/>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xmlns="" id="{45EAD0BD-A396-4294-B7D8-59D5B8135EDB}"/>
              </a:ext>
            </a:extLst>
          </p:cNvPr>
          <p:cNvSpPr txBox="1"/>
          <p:nvPr/>
        </p:nvSpPr>
        <p:spPr>
          <a:xfrm>
            <a:off x="579621" y="1321826"/>
            <a:ext cx="3509157" cy="1308050"/>
          </a:xfrm>
          <a:prstGeom prst="rect">
            <a:avLst/>
          </a:prstGeom>
          <a:noFill/>
        </p:spPr>
        <p:txBody>
          <a:bodyPr wrap="square" rtlCol="0">
            <a:spAutoFit/>
          </a:bodyPr>
          <a:lstStyle/>
          <a:p>
            <a:pPr>
              <a:spcAft>
                <a:spcPts val="600"/>
              </a:spcAft>
            </a:pPr>
            <a:r>
              <a:rPr lang="tr-TR" sz="2000" b="1" dirty="0">
                <a:solidFill>
                  <a:srgbClr val="28A09D"/>
                </a:solidFill>
                <a:latin typeface="Roboto" pitchFamily="2" charset="0"/>
                <a:ea typeface="Roboto" pitchFamily="2" charset="0"/>
              </a:rPr>
              <a:t>Toplanma Alanı </a:t>
            </a:r>
            <a:endParaRPr lang="tr-TR" b="1" dirty="0">
              <a:solidFill>
                <a:schemeClr val="accent2"/>
              </a:solidFill>
              <a:latin typeface="Roboto" pitchFamily="2" charset="0"/>
              <a:ea typeface="Roboto" pitchFamily="2" charset="0"/>
            </a:endParaRPr>
          </a:p>
          <a:p>
            <a:r>
              <a:rPr lang="tr-TR" b="1" dirty="0">
                <a:solidFill>
                  <a:schemeClr val="tx2"/>
                </a:solidFill>
                <a:latin typeface="Roboto" pitchFamily="2" charset="0"/>
                <a:ea typeface="Roboto" pitchFamily="2" charset="0"/>
              </a:rPr>
              <a:t>Tehlikeli bölgeden uzaklaşarak toplanabileceğimiz güvenli alanlardır.</a:t>
            </a:r>
          </a:p>
        </p:txBody>
      </p:sp>
      <p:sp>
        <p:nvSpPr>
          <p:cNvPr id="9" name="Metin kutusu 8">
            <a:extLst>
              <a:ext uri="{FF2B5EF4-FFF2-40B4-BE49-F238E27FC236}">
                <a16:creationId xmlns:a16="http://schemas.microsoft.com/office/drawing/2014/main" xmlns="" id="{0590A5E1-7DCE-4036-A60F-1AF5CB116EDD}"/>
              </a:ext>
            </a:extLst>
          </p:cNvPr>
          <p:cNvSpPr txBox="1"/>
          <p:nvPr/>
        </p:nvSpPr>
        <p:spPr>
          <a:xfrm>
            <a:off x="6069925" y="4849021"/>
            <a:ext cx="5954382" cy="1107996"/>
          </a:xfrm>
          <a:prstGeom prst="rect">
            <a:avLst/>
          </a:prstGeom>
          <a:noFill/>
        </p:spPr>
        <p:txBody>
          <a:bodyPr wrap="square" rtlCol="0">
            <a:spAutoFit/>
          </a:bodyPr>
          <a:lstStyle/>
          <a:p>
            <a:pPr>
              <a:spcAft>
                <a:spcPts val="1200"/>
              </a:spcAft>
            </a:pPr>
            <a:r>
              <a:rPr lang="tr-TR" sz="2000" b="1" dirty="0">
                <a:solidFill>
                  <a:srgbClr val="28A09D"/>
                </a:solidFill>
                <a:latin typeface="Roboto" pitchFamily="2" charset="0"/>
                <a:ea typeface="Roboto" pitchFamily="2" charset="0"/>
              </a:rPr>
              <a:t>Barınma Alanı </a:t>
            </a:r>
            <a:endParaRPr lang="tr-TR" dirty="0">
              <a:solidFill>
                <a:schemeClr val="tx2"/>
              </a:solidFill>
              <a:latin typeface="Roboto" pitchFamily="2" charset="0"/>
              <a:ea typeface="Roboto" pitchFamily="2" charset="0"/>
            </a:endParaRPr>
          </a:p>
          <a:p>
            <a:r>
              <a:rPr lang="tr-TR" b="1" dirty="0">
                <a:solidFill>
                  <a:schemeClr val="tx2"/>
                </a:solidFill>
                <a:latin typeface="Roboto" pitchFamily="2" charset="0"/>
                <a:ea typeface="Roboto" pitchFamily="2" charset="0"/>
              </a:rPr>
              <a:t>Barınma ihtiyacımızı gidermek için kullanacağımız </a:t>
            </a:r>
          </a:p>
          <a:p>
            <a:r>
              <a:rPr lang="tr-TR" b="1" dirty="0" err="1">
                <a:solidFill>
                  <a:schemeClr val="tx2"/>
                </a:solidFill>
                <a:latin typeface="Roboto" pitchFamily="2" charset="0"/>
                <a:ea typeface="Roboto" pitchFamily="2" charset="0"/>
              </a:rPr>
              <a:t>çadırkent</a:t>
            </a:r>
            <a:r>
              <a:rPr lang="tr-TR" b="1" dirty="0">
                <a:solidFill>
                  <a:schemeClr val="tx2"/>
                </a:solidFill>
                <a:latin typeface="Roboto" pitchFamily="2" charset="0"/>
                <a:ea typeface="Roboto" pitchFamily="2" charset="0"/>
              </a:rPr>
              <a:t> - </a:t>
            </a:r>
            <a:r>
              <a:rPr lang="tr-TR" b="1" dirty="0" err="1">
                <a:solidFill>
                  <a:schemeClr val="tx2"/>
                </a:solidFill>
                <a:latin typeface="Roboto" pitchFamily="2" charset="0"/>
                <a:ea typeface="Roboto" pitchFamily="2" charset="0"/>
              </a:rPr>
              <a:t>konteynerkent</a:t>
            </a:r>
            <a:r>
              <a:rPr lang="tr-TR" b="1" dirty="0">
                <a:solidFill>
                  <a:schemeClr val="tx2"/>
                </a:solidFill>
                <a:latin typeface="Roboto" pitchFamily="2" charset="0"/>
                <a:ea typeface="Roboto" pitchFamily="2" charset="0"/>
              </a:rPr>
              <a:t> kurulacak alanlardır. </a:t>
            </a:r>
          </a:p>
        </p:txBody>
      </p:sp>
      <p:pic>
        <p:nvPicPr>
          <p:cNvPr id="12" name="XD30jdjw2yu4nTcC">
            <a:hlinkClick r:id="" action="ppaction://media"/>
            <a:extLst>
              <a:ext uri="{FF2B5EF4-FFF2-40B4-BE49-F238E27FC236}">
                <a16:creationId xmlns:a16="http://schemas.microsoft.com/office/drawing/2014/main" xmlns="" id="{AD6209F0-D458-4CB7-8530-B55D6B995134}"/>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307963" y="3363130"/>
            <a:ext cx="3097530" cy="2316480"/>
          </a:xfrm>
          <a:prstGeom prst="rect">
            <a:avLst/>
          </a:prstGeom>
        </p:spPr>
      </p:pic>
      <p:pic>
        <p:nvPicPr>
          <p:cNvPr id="13" name="Resim 12">
            <a:extLst>
              <a:ext uri="{FF2B5EF4-FFF2-40B4-BE49-F238E27FC236}">
                <a16:creationId xmlns:a16="http://schemas.microsoft.com/office/drawing/2014/main" xmlns="" id="{2EA30AE7-AFC4-4666-8201-25C91A14E44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86310" y="4799001"/>
            <a:ext cx="1639878" cy="1639878"/>
          </a:xfrm>
          <a:prstGeom prst="rect">
            <a:avLst/>
          </a:prstGeom>
        </p:spPr>
      </p:pic>
      <p:pic>
        <p:nvPicPr>
          <p:cNvPr id="17" name="Resim 16">
            <a:extLst>
              <a:ext uri="{FF2B5EF4-FFF2-40B4-BE49-F238E27FC236}">
                <a16:creationId xmlns:a16="http://schemas.microsoft.com/office/drawing/2014/main" xmlns="" id="{9AC4AAC0-1AAA-4045-9631-0CD62E585AC4}"/>
              </a:ext>
            </a:extLst>
          </p:cNvPr>
          <p:cNvPicPr>
            <a:picLocks noChangeAspect="1"/>
          </p:cNvPicPr>
          <p:nvPr/>
        </p:nvPicPr>
        <p:blipFill rotWithShape="1">
          <a:blip r:embed="rId11">
            <a:extLst>
              <a:ext uri="{28A0092B-C50C-407E-A947-70E740481C1C}">
                <a14:useLocalDpi xmlns:a14="http://schemas.microsoft.com/office/drawing/2010/main" val="0"/>
              </a:ext>
            </a:extLst>
          </a:blip>
          <a:srcRect l="5321" r="56661" b="55647"/>
          <a:stretch/>
        </p:blipFill>
        <p:spPr>
          <a:xfrm>
            <a:off x="5344647" y="1396189"/>
            <a:ext cx="2259874" cy="2060637"/>
          </a:xfrm>
          <a:prstGeom prst="rect">
            <a:avLst/>
          </a:prstGeom>
        </p:spPr>
      </p:pic>
      <p:pic>
        <p:nvPicPr>
          <p:cNvPr id="18" name="Resim 17">
            <a:extLst>
              <a:ext uri="{FF2B5EF4-FFF2-40B4-BE49-F238E27FC236}">
                <a16:creationId xmlns:a16="http://schemas.microsoft.com/office/drawing/2014/main" xmlns="" id="{48E07774-E207-2444-B47E-36D8896813B2}"/>
              </a:ext>
            </a:extLst>
          </p:cNvPr>
          <p:cNvPicPr>
            <a:picLocks noChangeAspect="1"/>
          </p:cNvPicPr>
          <p:nvPr/>
        </p:nvPicPr>
        <p:blipFill rotWithShape="1">
          <a:blip r:embed="rId11">
            <a:extLst>
              <a:ext uri="{28A0092B-C50C-407E-A947-70E740481C1C}">
                <a14:useLocalDpi xmlns:a14="http://schemas.microsoft.com/office/drawing/2010/main" val="0"/>
              </a:ext>
            </a:extLst>
          </a:blip>
          <a:srcRect l="31912" t="44493" r="8976" b="14317"/>
          <a:stretch/>
        </p:blipFill>
        <p:spPr>
          <a:xfrm>
            <a:off x="6913104" y="3461658"/>
            <a:ext cx="3513909" cy="1913710"/>
          </a:xfrm>
          <a:prstGeom prst="rect">
            <a:avLst/>
          </a:prstGeom>
        </p:spPr>
      </p:pic>
      <p:pic>
        <p:nvPicPr>
          <p:cNvPr id="8" name="Resim 7">
            <a:extLst>
              <a:ext uri="{FF2B5EF4-FFF2-40B4-BE49-F238E27FC236}">
                <a16:creationId xmlns:a16="http://schemas.microsoft.com/office/drawing/2014/main" xmlns="" id="{05ADDCE1-DFC7-974D-83D1-E06751B18B50}"/>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4151886" y="2203282"/>
            <a:ext cx="1279091" cy="555313"/>
          </a:xfrm>
          <a:prstGeom prst="rect">
            <a:avLst/>
          </a:prstGeom>
        </p:spPr>
      </p:pic>
      <p:sp>
        <p:nvSpPr>
          <p:cNvPr id="16" name="Başlık 1">
            <a:extLst>
              <a:ext uri="{FF2B5EF4-FFF2-40B4-BE49-F238E27FC236}">
                <a16:creationId xmlns:a16="http://schemas.microsoft.com/office/drawing/2014/main" xmlns="" id="{DF19E11E-BB8D-5048-AB1D-E78F317350A7}"/>
              </a:ext>
            </a:extLst>
          </p:cNvPr>
          <p:cNvSpPr txBox="1">
            <a:spLocks/>
          </p:cNvSpPr>
          <p:nvPr/>
        </p:nvSpPr>
        <p:spPr>
          <a:xfrm>
            <a:off x="360218" y="295564"/>
            <a:ext cx="10993582" cy="544945"/>
          </a:xfrm>
          <a:prstGeom prst="rect">
            <a:avLst/>
          </a:prstGeom>
        </p:spPr>
        <p:txBody>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tr-TR" dirty="0">
                <a:solidFill>
                  <a:srgbClr val="28A09D"/>
                </a:solidFill>
                <a:latin typeface="Roboto" pitchFamily="2" charset="0"/>
                <a:ea typeface="Roboto" pitchFamily="2" charset="0"/>
              </a:rPr>
              <a:t>Toplanma ve Barınma Alanları</a:t>
            </a:r>
          </a:p>
        </p:txBody>
      </p:sp>
    </p:spTree>
    <p:extLst>
      <p:ext uri="{BB962C8B-B14F-4D97-AF65-F5344CB8AC3E}">
        <p14:creationId xmlns:p14="http://schemas.microsoft.com/office/powerpoint/2010/main" val="3273870674"/>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0"/>
                                        <p:tgtEl>
                                          <p:spTgt spid="8"/>
                                        </p:tgtEl>
                                      </p:cBhvr>
                                    </p:animEffect>
                                  </p:childTnLst>
                                </p:cTn>
                              </p:par>
                              <p:par>
                                <p:cTn id="14" presetID="10" presetClass="entr" presetSubtype="0" fill="hold" nodeType="withEffect">
                                  <p:stCondLst>
                                    <p:cond delay="100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 presetClass="mediacall" presetSubtype="0" fill="hold" nodeType="withEffect">
                                  <p:stCondLst>
                                    <p:cond delay="0"/>
                                  </p:stCondLst>
                                  <p:childTnLst>
                                    <p:cmd type="call" cmd="playFrom(0.0)">
                                      <p:cBhvr>
                                        <p:cTn id="23" dur="45034" fill="hold"/>
                                        <p:tgtEl>
                                          <p:spTgt spid="12"/>
                                        </p:tgtEl>
                                      </p:cBhvr>
                                    </p:cmd>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mph" presetSubtype="0" fill="hold" nodeType="clickEffect">
                                  <p:stCondLst>
                                    <p:cond delay="0"/>
                                  </p:stCondLst>
                                  <p:childTnLst>
                                    <p:animScale>
                                      <p:cBhvr>
                                        <p:cTn id="33" dur="2000" fill="hold"/>
                                        <p:tgtEl>
                                          <p:spTgt spid="8"/>
                                        </p:tgtEl>
                                      </p:cBhvr>
                                      <p:by x="400000" y="400000"/>
                                    </p:animScale>
                                  </p:childTnLst>
                                </p:cTn>
                              </p:par>
                            </p:childTnLst>
                          </p:cTn>
                        </p:par>
                      </p:childTnLst>
                    </p:cTn>
                  </p:par>
                  <p:par>
                    <p:cTn id="34" fill="hold">
                      <p:stCondLst>
                        <p:cond delay="indefinite"/>
                      </p:stCondLst>
                      <p:childTnLst>
                        <p:par>
                          <p:cTn id="35" fill="hold">
                            <p:stCondLst>
                              <p:cond delay="0"/>
                            </p:stCondLst>
                            <p:childTnLst>
                              <p:par>
                                <p:cTn id="36" presetID="6" presetClass="emph" presetSubtype="0" fill="hold" nodeType="clickEffect">
                                  <p:stCondLst>
                                    <p:cond delay="0"/>
                                  </p:stCondLst>
                                  <p:childTnLst>
                                    <p:animScale>
                                      <p:cBhvr>
                                        <p:cTn id="37" dur="500" fill="hold"/>
                                        <p:tgtEl>
                                          <p:spTgt spid="8"/>
                                        </p:tgtEl>
                                      </p:cBhvr>
                                      <p:by x="25000" y="25000"/>
                                    </p:animScale>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2000"/>
                                        <p:tgtEl>
                                          <p:spTgt spid="9"/>
                                        </p:tgtEl>
                                      </p:cBhvr>
                                    </p:animEffect>
                                  </p:childTnLst>
                                </p:cTn>
                              </p:par>
                              <p:par>
                                <p:cTn id="42" presetID="10" presetClass="entr" presetSubtype="0"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fill="hold" display="0">
                  <p:stCondLst>
                    <p:cond delay="indefinite"/>
                  </p:stCondLst>
                </p:cTn>
                <p:tgtEl>
                  <p:spTgt spid="12"/>
                </p:tgtEl>
              </p:cMediaNode>
            </p:video>
          </p:childTnLst>
        </p:cTn>
      </p:par>
    </p:tnLst>
    <p:bldLst>
      <p:bldP spid="4"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Resim 15" descr="çizim içeren bir resim&#10;&#10;Açıklama otomatik olarak oluşturuldu">
            <a:extLst>
              <a:ext uri="{FF2B5EF4-FFF2-40B4-BE49-F238E27FC236}">
                <a16:creationId xmlns:a16="http://schemas.microsoft.com/office/drawing/2014/main" xmlns="" id="{C4B0282B-AF1D-482E-950F-2DD36BCA55B8}"/>
              </a:ext>
            </a:extLst>
          </p:cNvPr>
          <p:cNvPicPr>
            <a:picLocks noChangeAspect="1"/>
          </p:cNvPicPr>
          <p:nvPr/>
        </p:nvPicPr>
        <p:blipFill>
          <a:blip r:embed="rId3">
            <a:clrChange>
              <a:clrFrom>
                <a:srgbClr val="F4F4F5"/>
              </a:clrFrom>
              <a:clrTo>
                <a:srgbClr val="F4F4F5">
                  <a:alpha val="0"/>
                </a:srgbClr>
              </a:clrTo>
            </a:clrChange>
            <a:extLst>
              <a:ext uri="{28A0092B-C50C-407E-A947-70E740481C1C}">
                <a14:useLocalDpi xmlns:a14="http://schemas.microsoft.com/office/drawing/2010/main" val="0"/>
              </a:ext>
            </a:extLst>
          </a:blip>
          <a:stretch>
            <a:fillRect/>
          </a:stretch>
        </p:blipFill>
        <p:spPr>
          <a:xfrm>
            <a:off x="-880829" y="188969"/>
            <a:ext cx="11521464" cy="6480062"/>
          </a:xfrm>
          <a:prstGeom prst="rect">
            <a:avLst/>
          </a:prstGeom>
        </p:spPr>
      </p:pic>
      <p:sp>
        <p:nvSpPr>
          <p:cNvPr id="12" name="Metin kutusu 11">
            <a:extLst>
              <a:ext uri="{FF2B5EF4-FFF2-40B4-BE49-F238E27FC236}">
                <a16:creationId xmlns:a16="http://schemas.microsoft.com/office/drawing/2014/main" xmlns="" id="{98E27D39-3F24-4252-A561-E96DD4903182}"/>
              </a:ext>
            </a:extLst>
          </p:cNvPr>
          <p:cNvSpPr txBox="1"/>
          <p:nvPr/>
        </p:nvSpPr>
        <p:spPr>
          <a:xfrm>
            <a:off x="6278635" y="1914225"/>
            <a:ext cx="5754328" cy="3354765"/>
          </a:xfrm>
          <a:prstGeom prst="rect">
            <a:avLst/>
          </a:prstGeom>
          <a:noFill/>
        </p:spPr>
        <p:txBody>
          <a:bodyPr wrap="square" rtlCol="0">
            <a:spAutoFit/>
          </a:bodyPr>
          <a:lstStyle/>
          <a:p>
            <a:pPr marL="360000" indent="-360000">
              <a:lnSpc>
                <a:spcPct val="150000"/>
              </a:lnSpc>
              <a:buClr>
                <a:schemeClr val="accent1">
                  <a:lumMod val="75000"/>
                </a:schemeClr>
              </a:buClr>
              <a:buSzPct val="120000"/>
              <a:buBlip>
                <a:blip r:embed="rId4"/>
              </a:buBlip>
            </a:pPr>
            <a:r>
              <a:rPr lang="tr-TR" sz="2400" b="1" dirty="0">
                <a:solidFill>
                  <a:schemeClr val="tx2"/>
                </a:solidFill>
                <a:latin typeface="Roboto" pitchFamily="2" charset="0"/>
                <a:ea typeface="Roboto" pitchFamily="2" charset="0"/>
              </a:rPr>
              <a:t>Standart Malzeme</a:t>
            </a:r>
          </a:p>
          <a:p>
            <a:pPr marL="360000" indent="-360000">
              <a:lnSpc>
                <a:spcPct val="150000"/>
              </a:lnSpc>
              <a:buClr>
                <a:schemeClr val="accent1">
                  <a:lumMod val="75000"/>
                </a:schemeClr>
              </a:buClr>
              <a:buSzPct val="120000"/>
              <a:buBlip>
                <a:blip r:embed="rId4"/>
              </a:buBlip>
            </a:pPr>
            <a:r>
              <a:rPr lang="tr-TR" sz="2400" b="1" dirty="0">
                <a:solidFill>
                  <a:schemeClr val="tx2"/>
                </a:solidFill>
                <a:latin typeface="Roboto" pitchFamily="2" charset="0"/>
                <a:ea typeface="Roboto" pitchFamily="2" charset="0"/>
              </a:rPr>
              <a:t>Güvenli Kullanım</a:t>
            </a:r>
          </a:p>
          <a:p>
            <a:pPr marL="360000" indent="-360000">
              <a:lnSpc>
                <a:spcPct val="150000"/>
              </a:lnSpc>
              <a:buClr>
                <a:schemeClr val="accent1">
                  <a:lumMod val="75000"/>
                </a:schemeClr>
              </a:buClr>
              <a:buSzPct val="120000"/>
              <a:buBlip>
                <a:blip r:embed="rId4"/>
              </a:buBlip>
            </a:pPr>
            <a:r>
              <a:rPr lang="tr-TR" sz="2400" b="1" dirty="0">
                <a:solidFill>
                  <a:schemeClr val="tx2"/>
                </a:solidFill>
                <a:latin typeface="Roboto" pitchFamily="2" charset="0"/>
                <a:ea typeface="Roboto" pitchFamily="2" charset="0"/>
              </a:rPr>
              <a:t>Bakım ve Kontrol</a:t>
            </a:r>
          </a:p>
          <a:p>
            <a:pPr marL="360000" indent="-360000">
              <a:lnSpc>
                <a:spcPct val="150000"/>
              </a:lnSpc>
              <a:buClr>
                <a:schemeClr val="accent1">
                  <a:lumMod val="75000"/>
                </a:schemeClr>
              </a:buClr>
              <a:buSzPct val="120000"/>
              <a:buBlip>
                <a:blip r:embed="rId4"/>
              </a:buBlip>
            </a:pPr>
            <a:r>
              <a:rPr lang="tr-TR" sz="2400" b="1" dirty="0">
                <a:solidFill>
                  <a:schemeClr val="tx2"/>
                </a:solidFill>
                <a:latin typeface="Roboto" pitchFamily="2" charset="0"/>
                <a:ea typeface="Roboto" pitchFamily="2" charset="0"/>
              </a:rPr>
              <a:t>Yangın </a:t>
            </a:r>
            <a:r>
              <a:rPr lang="tr-TR" sz="2400" b="1" dirty="0" err="1">
                <a:solidFill>
                  <a:schemeClr val="tx2"/>
                </a:solidFill>
                <a:latin typeface="Roboto" pitchFamily="2" charset="0"/>
                <a:ea typeface="Roboto" pitchFamily="2" charset="0"/>
              </a:rPr>
              <a:t>Dedektörü</a:t>
            </a:r>
            <a:endParaRPr lang="tr-TR" sz="2400" b="1" dirty="0">
              <a:solidFill>
                <a:schemeClr val="tx2"/>
              </a:solidFill>
              <a:latin typeface="Roboto" pitchFamily="2" charset="0"/>
              <a:ea typeface="Roboto" pitchFamily="2" charset="0"/>
            </a:endParaRPr>
          </a:p>
          <a:p>
            <a:pPr marL="360000" indent="-360000">
              <a:lnSpc>
                <a:spcPct val="150000"/>
              </a:lnSpc>
              <a:buClr>
                <a:schemeClr val="accent1">
                  <a:lumMod val="75000"/>
                </a:schemeClr>
              </a:buClr>
              <a:buSzPct val="120000"/>
              <a:buBlip>
                <a:blip r:embed="rId4"/>
              </a:buBlip>
            </a:pPr>
            <a:r>
              <a:rPr lang="tr-TR" sz="2400" b="1" dirty="0">
                <a:solidFill>
                  <a:schemeClr val="tx2"/>
                </a:solidFill>
                <a:latin typeface="Roboto" pitchFamily="2" charset="0"/>
                <a:ea typeface="Roboto" pitchFamily="2" charset="0"/>
              </a:rPr>
              <a:t>Taşınabilir Yangın Söndürme Cihazı</a:t>
            </a:r>
          </a:p>
          <a:p>
            <a:pPr marL="360000" indent="-360000">
              <a:lnSpc>
                <a:spcPct val="150000"/>
              </a:lnSpc>
              <a:buClr>
                <a:schemeClr val="accent1">
                  <a:lumMod val="75000"/>
                </a:schemeClr>
              </a:buClr>
              <a:buSzPct val="120000"/>
              <a:buBlip>
                <a:blip r:embed="rId4"/>
              </a:buBlip>
            </a:pPr>
            <a:r>
              <a:rPr lang="tr-TR" sz="2400" b="1" dirty="0">
                <a:solidFill>
                  <a:schemeClr val="tx2"/>
                </a:solidFill>
                <a:latin typeface="Roboto" pitchFamily="2" charset="0"/>
                <a:ea typeface="Roboto" pitchFamily="2" charset="0"/>
              </a:rPr>
              <a:t>Eğitim</a:t>
            </a:r>
          </a:p>
        </p:txBody>
      </p:sp>
      <p:pic>
        <p:nvPicPr>
          <p:cNvPr id="18" name="Resim 17">
            <a:extLst>
              <a:ext uri="{FF2B5EF4-FFF2-40B4-BE49-F238E27FC236}">
                <a16:creationId xmlns:a16="http://schemas.microsoft.com/office/drawing/2014/main" xmlns="" id="{D824817D-6918-4EEC-92B0-A8A9A8F572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1396" y="2216473"/>
            <a:ext cx="3084582" cy="2932182"/>
          </a:xfrm>
          <a:prstGeom prst="rect">
            <a:avLst/>
          </a:prstGeom>
        </p:spPr>
      </p:pic>
      <p:pic>
        <p:nvPicPr>
          <p:cNvPr id="20" name="Resim 19">
            <a:extLst>
              <a:ext uri="{FF2B5EF4-FFF2-40B4-BE49-F238E27FC236}">
                <a16:creationId xmlns:a16="http://schemas.microsoft.com/office/drawing/2014/main" xmlns="" id="{B79B3900-7E58-4B62-8DB9-028956FE36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0675" y="42572"/>
            <a:ext cx="3084582" cy="2932182"/>
          </a:xfrm>
          <a:prstGeom prst="rect">
            <a:avLst/>
          </a:prstGeom>
        </p:spPr>
      </p:pic>
      <p:pic>
        <p:nvPicPr>
          <p:cNvPr id="22" name="Resim 21">
            <a:extLst>
              <a:ext uri="{FF2B5EF4-FFF2-40B4-BE49-F238E27FC236}">
                <a16:creationId xmlns:a16="http://schemas.microsoft.com/office/drawing/2014/main" xmlns="" id="{6B7A1919-760D-4994-AC44-F35E4C3FDC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485" y="1921444"/>
            <a:ext cx="3084582" cy="2932182"/>
          </a:xfrm>
          <a:prstGeom prst="rect">
            <a:avLst/>
          </a:prstGeom>
        </p:spPr>
      </p:pic>
      <p:pic>
        <p:nvPicPr>
          <p:cNvPr id="24" name="Resim 23">
            <a:extLst>
              <a:ext uri="{FF2B5EF4-FFF2-40B4-BE49-F238E27FC236}">
                <a16:creationId xmlns:a16="http://schemas.microsoft.com/office/drawing/2014/main" xmlns="" id="{D38E5821-6FBF-4D22-B63E-C90CED716C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52141" y="615925"/>
            <a:ext cx="3084582" cy="2932182"/>
          </a:xfrm>
          <a:prstGeom prst="rect">
            <a:avLst/>
          </a:prstGeom>
        </p:spPr>
      </p:pic>
      <p:pic>
        <p:nvPicPr>
          <p:cNvPr id="26" name="Resim 25">
            <a:extLst>
              <a:ext uri="{FF2B5EF4-FFF2-40B4-BE49-F238E27FC236}">
                <a16:creationId xmlns:a16="http://schemas.microsoft.com/office/drawing/2014/main" xmlns="" id="{F80A615C-F4CC-43CF-9D9A-7C2BFCF35AF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0626" y="3583483"/>
            <a:ext cx="3084582" cy="2932182"/>
          </a:xfrm>
          <a:prstGeom prst="rect">
            <a:avLst/>
          </a:prstGeom>
        </p:spPr>
      </p:pic>
      <p:pic>
        <p:nvPicPr>
          <p:cNvPr id="30" name="Resim 29">
            <a:extLst>
              <a:ext uri="{FF2B5EF4-FFF2-40B4-BE49-F238E27FC236}">
                <a16:creationId xmlns:a16="http://schemas.microsoft.com/office/drawing/2014/main" xmlns="" id="{4E9B8B4E-F584-407E-8E96-73BEB554FE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08887" y="3682564"/>
            <a:ext cx="2779782" cy="2670054"/>
          </a:xfrm>
          <a:prstGeom prst="rect">
            <a:avLst/>
          </a:prstGeom>
        </p:spPr>
      </p:pic>
      <p:pic>
        <p:nvPicPr>
          <p:cNvPr id="32" name="Resim 31">
            <a:extLst>
              <a:ext uri="{FF2B5EF4-FFF2-40B4-BE49-F238E27FC236}">
                <a16:creationId xmlns:a16="http://schemas.microsoft.com/office/drawing/2014/main" xmlns="" id="{E4312A89-73A7-4F53-A5A8-667B0BEFAAC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4283" y="778972"/>
            <a:ext cx="2779782" cy="2670054"/>
          </a:xfrm>
          <a:prstGeom prst="rect">
            <a:avLst/>
          </a:prstGeom>
        </p:spPr>
      </p:pic>
      <p:sp>
        <p:nvSpPr>
          <p:cNvPr id="17" name="Başlık 1">
            <a:extLst>
              <a:ext uri="{FF2B5EF4-FFF2-40B4-BE49-F238E27FC236}">
                <a16:creationId xmlns:a16="http://schemas.microsoft.com/office/drawing/2014/main" xmlns="" id="{903FDEDE-345A-B042-8538-37BF9B7AF0F1}"/>
              </a:ext>
            </a:extLst>
          </p:cNvPr>
          <p:cNvSpPr txBox="1">
            <a:spLocks/>
          </p:cNvSpPr>
          <p:nvPr/>
        </p:nvSpPr>
        <p:spPr>
          <a:xfrm>
            <a:off x="360218" y="295564"/>
            <a:ext cx="10993582" cy="544945"/>
          </a:xfrm>
          <a:prstGeom prst="rect">
            <a:avLst/>
          </a:prstGeom>
        </p:spPr>
        <p:txBody>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tr-TR" dirty="0">
                <a:solidFill>
                  <a:srgbClr val="28A09D"/>
                </a:solidFill>
                <a:latin typeface="Roboto" pitchFamily="2" charset="0"/>
                <a:ea typeface="Roboto" pitchFamily="2" charset="0"/>
              </a:rPr>
              <a:t>Planınızı Hazırlarken Yangın Risklerini Değerlendirin</a:t>
            </a:r>
          </a:p>
        </p:txBody>
      </p:sp>
    </p:spTree>
    <p:extLst>
      <p:ext uri="{BB962C8B-B14F-4D97-AF65-F5344CB8AC3E}">
        <p14:creationId xmlns:p14="http://schemas.microsoft.com/office/powerpoint/2010/main" val="2272170023"/>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000"/>
                                        <p:tgtEl>
                                          <p:spTgt spid="2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1000"/>
                                        <p:tgtEl>
                                          <p:spTgt spid="26"/>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0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xEl>
                                              <p:pRg st="0" end="0"/>
                                            </p:txEl>
                                          </p:spTgt>
                                        </p:tgtEl>
                                        <p:attrNameLst>
                                          <p:attrName>style.visibility</p:attrName>
                                        </p:attrNameLst>
                                      </p:cBhvr>
                                      <p:to>
                                        <p:strVal val="visible"/>
                                      </p:to>
                                    </p:set>
                                    <p:animEffect transition="in" filter="fade">
                                      <p:cBhvr>
                                        <p:cTn id="36" dur="500"/>
                                        <p:tgtEl>
                                          <p:spTgt spid="1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
                                            <p:txEl>
                                              <p:pRg st="1" end="1"/>
                                            </p:txEl>
                                          </p:spTgt>
                                        </p:tgtEl>
                                        <p:attrNameLst>
                                          <p:attrName>style.visibility</p:attrName>
                                        </p:attrNameLst>
                                      </p:cBhvr>
                                      <p:to>
                                        <p:strVal val="visible"/>
                                      </p:to>
                                    </p:set>
                                    <p:animEffect transition="in" filter="fade">
                                      <p:cBhvr>
                                        <p:cTn id="41" dur="500"/>
                                        <p:tgtEl>
                                          <p:spTgt spid="12">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
                                            <p:txEl>
                                              <p:pRg st="2" end="2"/>
                                            </p:txEl>
                                          </p:spTgt>
                                        </p:tgtEl>
                                        <p:attrNameLst>
                                          <p:attrName>style.visibility</p:attrName>
                                        </p:attrNameLst>
                                      </p:cBhvr>
                                      <p:to>
                                        <p:strVal val="visible"/>
                                      </p:to>
                                    </p:set>
                                    <p:animEffect transition="in" filter="fade">
                                      <p:cBhvr>
                                        <p:cTn id="46" dur="500"/>
                                        <p:tgtEl>
                                          <p:spTgt spid="12">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2">
                                            <p:txEl>
                                              <p:pRg st="3" end="3"/>
                                            </p:txEl>
                                          </p:spTgt>
                                        </p:tgtEl>
                                        <p:attrNameLst>
                                          <p:attrName>style.visibility</p:attrName>
                                        </p:attrNameLst>
                                      </p:cBhvr>
                                      <p:to>
                                        <p:strVal val="visible"/>
                                      </p:to>
                                    </p:set>
                                    <p:animEffect transition="in" filter="fade">
                                      <p:cBhvr>
                                        <p:cTn id="51" dur="500"/>
                                        <p:tgtEl>
                                          <p:spTgt spid="12">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2">
                                            <p:txEl>
                                              <p:pRg st="4" end="4"/>
                                            </p:txEl>
                                          </p:spTgt>
                                        </p:tgtEl>
                                        <p:attrNameLst>
                                          <p:attrName>style.visibility</p:attrName>
                                        </p:attrNameLst>
                                      </p:cBhvr>
                                      <p:to>
                                        <p:strVal val="visible"/>
                                      </p:to>
                                    </p:set>
                                    <p:animEffect transition="in" filter="fade">
                                      <p:cBhvr>
                                        <p:cTn id="56" dur="500"/>
                                        <p:tgtEl>
                                          <p:spTgt spid="12">
                                            <p:txEl>
                                              <p:pRg st="4" end="4"/>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2">
                                            <p:txEl>
                                              <p:pRg st="5" end="5"/>
                                            </p:txEl>
                                          </p:spTgt>
                                        </p:tgtEl>
                                        <p:attrNameLst>
                                          <p:attrName>style.visibility</p:attrName>
                                        </p:attrNameLst>
                                      </p:cBhvr>
                                      <p:to>
                                        <p:strVal val="visible"/>
                                      </p:to>
                                    </p:set>
                                    <p:animEffect transition="in" filter="fade">
                                      <p:cBhvr>
                                        <p:cTn id="61"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Resim 7" descr="çizim içeren bir resim&#10;&#10;Açıklama otomatik olarak oluşturuldu">
            <a:extLst>
              <a:ext uri="{FF2B5EF4-FFF2-40B4-BE49-F238E27FC236}">
                <a16:creationId xmlns:a16="http://schemas.microsoft.com/office/drawing/2014/main" xmlns="" id="{AD87E115-8E42-414D-878D-3B1D201C5153}"/>
              </a:ext>
            </a:extLst>
          </p:cNvPr>
          <p:cNvPicPr>
            <a:picLocks noChangeAspect="1"/>
          </p:cNvPicPr>
          <p:nvPr/>
        </p:nvPicPr>
        <p:blipFill>
          <a:blip r:embed="rId3">
            <a:clrChange>
              <a:clrFrom>
                <a:srgbClr val="F4F4F5"/>
              </a:clrFrom>
              <a:clrTo>
                <a:srgbClr val="F4F4F5">
                  <a:alpha val="0"/>
                </a:srgbClr>
              </a:clrTo>
            </a:clrChange>
            <a:extLst>
              <a:ext uri="{28A0092B-C50C-407E-A947-70E740481C1C}">
                <a14:useLocalDpi xmlns:a14="http://schemas.microsoft.com/office/drawing/2010/main" val="0"/>
              </a:ext>
            </a:extLst>
          </a:blip>
          <a:stretch>
            <a:fillRect/>
          </a:stretch>
        </p:blipFill>
        <p:spPr>
          <a:xfrm>
            <a:off x="3065166" y="-100562"/>
            <a:ext cx="11521464" cy="6480062"/>
          </a:xfrm>
          <a:prstGeom prst="rect">
            <a:avLst/>
          </a:prstGeom>
          <a:noFill/>
        </p:spPr>
      </p:pic>
      <p:sp>
        <p:nvSpPr>
          <p:cNvPr id="5" name="Başlık 1">
            <a:extLst>
              <a:ext uri="{FF2B5EF4-FFF2-40B4-BE49-F238E27FC236}">
                <a16:creationId xmlns:a16="http://schemas.microsoft.com/office/drawing/2014/main" xmlns="" id="{295B43C1-DCAE-4D81-AFDA-3987D3D25A24}"/>
              </a:ext>
            </a:extLst>
          </p:cNvPr>
          <p:cNvSpPr txBox="1">
            <a:spLocks/>
          </p:cNvSpPr>
          <p:nvPr/>
        </p:nvSpPr>
        <p:spPr>
          <a:xfrm>
            <a:off x="360218" y="295564"/>
            <a:ext cx="10993582" cy="544945"/>
          </a:xfrm>
          <a:prstGeom prst="rect">
            <a:avLst/>
          </a:prstGeom>
        </p:spPr>
        <p:txBody>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tr-TR" dirty="0">
                <a:solidFill>
                  <a:srgbClr val="28A09D"/>
                </a:solidFill>
                <a:latin typeface="Roboto" pitchFamily="2" charset="0"/>
                <a:ea typeface="Roboto" pitchFamily="2" charset="0"/>
              </a:rPr>
              <a:t>Sel ve Taşkınlara Karşı; "Hazırlıklı Olun"</a:t>
            </a:r>
          </a:p>
        </p:txBody>
      </p:sp>
      <p:pic>
        <p:nvPicPr>
          <p:cNvPr id="3" name="Resim 2">
            <a:extLst>
              <a:ext uri="{FF2B5EF4-FFF2-40B4-BE49-F238E27FC236}">
                <a16:creationId xmlns:a16="http://schemas.microsoft.com/office/drawing/2014/main" xmlns="" id="{C39DD0F1-B6DC-4FC2-A880-FA6BAA507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2267" y="499701"/>
            <a:ext cx="2072482" cy="2262813"/>
          </a:xfrm>
          <a:prstGeom prst="rect">
            <a:avLst/>
          </a:prstGeom>
        </p:spPr>
      </p:pic>
      <p:pic>
        <p:nvPicPr>
          <p:cNvPr id="9" name="Resim 8">
            <a:extLst>
              <a:ext uri="{FF2B5EF4-FFF2-40B4-BE49-F238E27FC236}">
                <a16:creationId xmlns:a16="http://schemas.microsoft.com/office/drawing/2014/main" xmlns="" id="{CAA9315F-9F6F-4AD8-9703-24C7EB50D2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0658" y="1317320"/>
            <a:ext cx="2005809" cy="2190017"/>
          </a:xfrm>
          <a:prstGeom prst="rect">
            <a:avLst/>
          </a:prstGeom>
        </p:spPr>
      </p:pic>
      <p:pic>
        <p:nvPicPr>
          <p:cNvPr id="13" name="Resim 12">
            <a:extLst>
              <a:ext uri="{FF2B5EF4-FFF2-40B4-BE49-F238E27FC236}">
                <a16:creationId xmlns:a16="http://schemas.microsoft.com/office/drawing/2014/main" xmlns="" id="{525637FF-9D8D-45D0-891B-577FAE4CBD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0943" y="3231436"/>
            <a:ext cx="2005809" cy="2190017"/>
          </a:xfrm>
          <a:prstGeom prst="rect">
            <a:avLst/>
          </a:prstGeom>
        </p:spPr>
      </p:pic>
      <p:pic>
        <p:nvPicPr>
          <p:cNvPr id="19" name="Resim 18">
            <a:extLst>
              <a:ext uri="{FF2B5EF4-FFF2-40B4-BE49-F238E27FC236}">
                <a16:creationId xmlns:a16="http://schemas.microsoft.com/office/drawing/2014/main" xmlns="" id="{5EDDB9A3-35DD-42BC-BC94-898B29976A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6183" y="3976259"/>
            <a:ext cx="2072482" cy="2262813"/>
          </a:xfrm>
          <a:prstGeom prst="rect">
            <a:avLst/>
          </a:prstGeom>
        </p:spPr>
      </p:pic>
      <p:pic>
        <p:nvPicPr>
          <p:cNvPr id="25" name="Resim 24">
            <a:extLst>
              <a:ext uri="{FF2B5EF4-FFF2-40B4-BE49-F238E27FC236}">
                <a16:creationId xmlns:a16="http://schemas.microsoft.com/office/drawing/2014/main" xmlns="" id="{42EACA83-40BC-45DD-ABC8-A5908C8B61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17239" y="2908255"/>
            <a:ext cx="2389636" cy="2609094"/>
          </a:xfrm>
          <a:prstGeom prst="rect">
            <a:avLst/>
          </a:prstGeom>
        </p:spPr>
      </p:pic>
      <p:pic>
        <p:nvPicPr>
          <p:cNvPr id="27" name="Resim 26">
            <a:extLst>
              <a:ext uri="{FF2B5EF4-FFF2-40B4-BE49-F238E27FC236}">
                <a16:creationId xmlns:a16="http://schemas.microsoft.com/office/drawing/2014/main" xmlns="" id="{3E023FD3-5BC7-457C-9D2B-042819B86F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11266" y="1236635"/>
            <a:ext cx="2072482" cy="2262813"/>
          </a:xfrm>
          <a:prstGeom prst="rect">
            <a:avLst/>
          </a:prstGeom>
        </p:spPr>
      </p:pic>
      <p:pic>
        <p:nvPicPr>
          <p:cNvPr id="2" name="Resim 1">
            <a:extLst>
              <a:ext uri="{FF2B5EF4-FFF2-40B4-BE49-F238E27FC236}">
                <a16:creationId xmlns:a16="http://schemas.microsoft.com/office/drawing/2014/main" xmlns="" id="{D838CF0D-C2CC-C74B-8275-936700D6292E}"/>
              </a:ext>
            </a:extLst>
          </p:cNvPr>
          <p:cNvPicPr>
            <a:picLocks noChangeAspect="1"/>
          </p:cNvPicPr>
          <p:nvPr/>
        </p:nvPicPr>
        <p:blipFill>
          <a:blip r:embed="rId10"/>
          <a:stretch>
            <a:fillRect/>
          </a:stretch>
        </p:blipFill>
        <p:spPr>
          <a:xfrm>
            <a:off x="914381" y="1847349"/>
            <a:ext cx="4356100" cy="3048000"/>
          </a:xfrm>
          <a:prstGeom prst="rect">
            <a:avLst/>
          </a:prstGeom>
        </p:spPr>
      </p:pic>
    </p:spTree>
    <p:extLst>
      <p:ext uri="{BB962C8B-B14F-4D97-AF65-F5344CB8AC3E}">
        <p14:creationId xmlns:p14="http://schemas.microsoft.com/office/powerpoint/2010/main" val="3971927644"/>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10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par>
                                <p:cTn id="11" presetID="10" presetClass="entr" presetSubtype="0" fill="hold" nodeType="withEffect">
                                  <p:stCondLst>
                                    <p:cond delay="2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par>
                                <p:cTn id="14" presetID="10" presetClass="entr" presetSubtype="0" fill="hold" nodeType="withEffect">
                                  <p:stCondLst>
                                    <p:cond delay="300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childTnLst>
                                </p:cTn>
                              </p:par>
                              <p:par>
                                <p:cTn id="17" presetID="10" presetClass="entr" presetSubtype="0" fill="hold" nodeType="withEffect">
                                  <p:stCondLst>
                                    <p:cond delay="400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childTnLst>
                                </p:cTn>
                              </p:par>
                              <p:par>
                                <p:cTn id="20" presetID="10" presetClass="entr" presetSubtype="0" fill="hold" nodeType="withEffect">
                                  <p:stCondLst>
                                    <p:cond delay="500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xmlns="" id="{295B43C1-DCAE-4D81-AFDA-3987D3D25A24}"/>
              </a:ext>
            </a:extLst>
          </p:cNvPr>
          <p:cNvSpPr txBox="1">
            <a:spLocks/>
          </p:cNvSpPr>
          <p:nvPr/>
        </p:nvSpPr>
        <p:spPr>
          <a:xfrm>
            <a:off x="360218" y="295564"/>
            <a:ext cx="10993582" cy="544945"/>
          </a:xfrm>
          <a:prstGeom prst="rect">
            <a:avLst/>
          </a:prstGeom>
        </p:spPr>
        <p:txBody>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tr-TR" dirty="0">
                <a:solidFill>
                  <a:srgbClr val="28A09D"/>
                </a:solidFill>
                <a:latin typeface="Roboto" pitchFamily="2" charset="0"/>
                <a:ea typeface="Roboto" pitchFamily="2" charset="0"/>
              </a:rPr>
              <a:t>Heyelan Öncesinde</a:t>
            </a:r>
          </a:p>
        </p:txBody>
      </p:sp>
      <p:pic>
        <p:nvPicPr>
          <p:cNvPr id="7" name="Resim 6">
            <a:extLst>
              <a:ext uri="{FF2B5EF4-FFF2-40B4-BE49-F238E27FC236}">
                <a16:creationId xmlns:a16="http://schemas.microsoft.com/office/drawing/2014/main" xmlns="" id="{09D4FA2C-1F71-4B4E-801D-D1145A0681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49" y="219709"/>
            <a:ext cx="6382524" cy="6480062"/>
          </a:xfrm>
          <a:prstGeom prst="rect">
            <a:avLst/>
          </a:prstGeom>
        </p:spPr>
      </p:pic>
      <p:pic>
        <p:nvPicPr>
          <p:cNvPr id="20" name="Resim 19">
            <a:extLst>
              <a:ext uri="{FF2B5EF4-FFF2-40B4-BE49-F238E27FC236}">
                <a16:creationId xmlns:a16="http://schemas.microsoft.com/office/drawing/2014/main" xmlns="" id="{81E8E7FD-53AE-4F1F-8962-0FE97FB4775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83568" y="3120222"/>
            <a:ext cx="2389636" cy="2593009"/>
          </a:xfrm>
          <a:prstGeom prst="rect">
            <a:avLst/>
          </a:prstGeom>
        </p:spPr>
      </p:pic>
      <p:pic>
        <p:nvPicPr>
          <p:cNvPr id="24" name="Resim 23">
            <a:extLst>
              <a:ext uri="{FF2B5EF4-FFF2-40B4-BE49-F238E27FC236}">
                <a16:creationId xmlns:a16="http://schemas.microsoft.com/office/drawing/2014/main" xmlns="" id="{4BE04BAF-AC9D-4C18-B244-E807B99DDE6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227577" y="4176480"/>
            <a:ext cx="1975776" cy="2143928"/>
          </a:xfrm>
          <a:prstGeom prst="rect">
            <a:avLst/>
          </a:prstGeom>
        </p:spPr>
      </p:pic>
      <p:pic>
        <p:nvPicPr>
          <p:cNvPr id="26" name="Resim 25">
            <a:extLst>
              <a:ext uri="{FF2B5EF4-FFF2-40B4-BE49-F238E27FC236}">
                <a16:creationId xmlns:a16="http://schemas.microsoft.com/office/drawing/2014/main" xmlns="" id="{3D86BEF9-FE07-4DAF-80BD-FF42142F854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766831" y="3092075"/>
            <a:ext cx="2230273" cy="2420084"/>
          </a:xfrm>
          <a:prstGeom prst="rect">
            <a:avLst/>
          </a:prstGeom>
        </p:spPr>
      </p:pic>
      <p:pic>
        <p:nvPicPr>
          <p:cNvPr id="28" name="Resim 27">
            <a:extLst>
              <a:ext uri="{FF2B5EF4-FFF2-40B4-BE49-F238E27FC236}">
                <a16:creationId xmlns:a16="http://schemas.microsoft.com/office/drawing/2014/main" xmlns="" id="{F410B9F5-23A3-4A6E-A984-C69D5F7AE6D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0538" y="1551032"/>
            <a:ext cx="1962802" cy="2129849"/>
          </a:xfrm>
          <a:prstGeom prst="rect">
            <a:avLst/>
          </a:prstGeom>
        </p:spPr>
      </p:pic>
      <p:pic>
        <p:nvPicPr>
          <p:cNvPr id="29" name="Resim 28">
            <a:extLst>
              <a:ext uri="{FF2B5EF4-FFF2-40B4-BE49-F238E27FC236}">
                <a16:creationId xmlns:a16="http://schemas.microsoft.com/office/drawing/2014/main" xmlns="" id="{167617EC-1FCF-4F2E-834B-5DF5B36FA46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423312" y="581125"/>
            <a:ext cx="1975776" cy="2143927"/>
          </a:xfrm>
          <a:prstGeom prst="rect">
            <a:avLst/>
          </a:prstGeom>
        </p:spPr>
      </p:pic>
      <p:pic>
        <p:nvPicPr>
          <p:cNvPr id="30" name="Resim 29">
            <a:extLst>
              <a:ext uri="{FF2B5EF4-FFF2-40B4-BE49-F238E27FC236}">
                <a16:creationId xmlns:a16="http://schemas.microsoft.com/office/drawing/2014/main" xmlns="" id="{4EB6053E-573F-4294-9FE7-EACDAA06A39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24660" y="1440755"/>
            <a:ext cx="1962802" cy="2129849"/>
          </a:xfrm>
          <a:prstGeom prst="rect">
            <a:avLst/>
          </a:prstGeom>
        </p:spPr>
      </p:pic>
      <p:pic>
        <p:nvPicPr>
          <p:cNvPr id="3" name="Resim 2">
            <a:extLst>
              <a:ext uri="{FF2B5EF4-FFF2-40B4-BE49-F238E27FC236}">
                <a16:creationId xmlns:a16="http://schemas.microsoft.com/office/drawing/2014/main" xmlns="" id="{4FB9F21C-CBD2-0D42-9244-7BDEC585C1C2}"/>
              </a:ext>
            </a:extLst>
          </p:cNvPr>
          <p:cNvPicPr>
            <a:picLocks noChangeAspect="1"/>
          </p:cNvPicPr>
          <p:nvPr/>
        </p:nvPicPr>
        <p:blipFill>
          <a:blip r:embed="rId10"/>
          <a:stretch>
            <a:fillRect/>
          </a:stretch>
        </p:blipFill>
        <p:spPr>
          <a:xfrm>
            <a:off x="6816436" y="694689"/>
            <a:ext cx="2336800" cy="1181100"/>
          </a:xfrm>
          <a:prstGeom prst="rect">
            <a:avLst/>
          </a:prstGeom>
        </p:spPr>
      </p:pic>
      <p:sp>
        <p:nvSpPr>
          <p:cNvPr id="14" name="Metin kutusu 13">
            <a:extLst>
              <a:ext uri="{FF2B5EF4-FFF2-40B4-BE49-F238E27FC236}">
                <a16:creationId xmlns:a16="http://schemas.microsoft.com/office/drawing/2014/main" xmlns="" id="{9184D131-9B6F-4646-BE85-9DAD39389B68}"/>
              </a:ext>
            </a:extLst>
          </p:cNvPr>
          <p:cNvSpPr txBox="1"/>
          <p:nvPr/>
        </p:nvSpPr>
        <p:spPr>
          <a:xfrm>
            <a:off x="6816436" y="2306479"/>
            <a:ext cx="4782149" cy="3631763"/>
          </a:xfrm>
          <a:prstGeom prst="rect">
            <a:avLst/>
          </a:prstGeom>
          <a:noFill/>
        </p:spPr>
        <p:txBody>
          <a:bodyPr wrap="square" rtlCol="0">
            <a:spAutoFit/>
          </a:bodyPr>
          <a:lstStyle/>
          <a:p>
            <a:pPr marL="360000" indent="-360000">
              <a:spcAft>
                <a:spcPts val="1200"/>
              </a:spcAft>
              <a:buClr>
                <a:schemeClr val="accent1">
                  <a:lumMod val="75000"/>
                </a:schemeClr>
              </a:buClr>
              <a:buSzPct val="120000"/>
              <a:buBlip>
                <a:blip r:embed="rId11"/>
              </a:buBlip>
            </a:pPr>
            <a:r>
              <a:rPr lang="tr-TR" b="1" dirty="0">
                <a:solidFill>
                  <a:schemeClr val="tx2"/>
                </a:solidFill>
                <a:latin typeface="Roboto" pitchFamily="2" charset="0"/>
                <a:ea typeface="Roboto" pitchFamily="2" charset="0"/>
              </a:rPr>
              <a:t>Kapı ve pencerelerde sıkışmalar</a:t>
            </a:r>
          </a:p>
          <a:p>
            <a:pPr marL="360000" indent="-360000">
              <a:spcAft>
                <a:spcPts val="1200"/>
              </a:spcAft>
              <a:buClr>
                <a:schemeClr val="accent1">
                  <a:lumMod val="75000"/>
                </a:schemeClr>
              </a:buClr>
              <a:buSzPct val="120000"/>
              <a:buBlip>
                <a:blip r:embed="rId11"/>
              </a:buBlip>
            </a:pPr>
            <a:r>
              <a:rPr lang="tr-TR" b="1" dirty="0">
                <a:solidFill>
                  <a:schemeClr val="tx2"/>
                </a:solidFill>
                <a:latin typeface="Roboto" pitchFamily="2" charset="0"/>
                <a:ea typeface="Roboto" pitchFamily="2" charset="0"/>
              </a:rPr>
              <a:t>Borularda sızıntı, kırılma ve çatlaklar</a:t>
            </a:r>
          </a:p>
          <a:p>
            <a:pPr marL="360000" indent="-360000">
              <a:spcAft>
                <a:spcPts val="1200"/>
              </a:spcAft>
              <a:buClr>
                <a:schemeClr val="accent1">
                  <a:lumMod val="75000"/>
                </a:schemeClr>
              </a:buClr>
              <a:buSzPct val="120000"/>
              <a:buBlip>
                <a:blip r:embed="rId11"/>
              </a:buBlip>
            </a:pPr>
            <a:r>
              <a:rPr lang="tr-TR" b="1" dirty="0">
                <a:solidFill>
                  <a:schemeClr val="tx2"/>
                </a:solidFill>
                <a:latin typeface="Roboto" pitchFamily="2" charset="0"/>
                <a:ea typeface="Roboto" pitchFamily="2" charset="0"/>
              </a:rPr>
              <a:t>Daha önce bölgede heyelan meydana gelmesi</a:t>
            </a:r>
          </a:p>
          <a:p>
            <a:pPr marL="360000" indent="-360000">
              <a:spcAft>
                <a:spcPts val="1200"/>
              </a:spcAft>
              <a:buClr>
                <a:schemeClr val="accent1">
                  <a:lumMod val="75000"/>
                </a:schemeClr>
              </a:buClr>
              <a:buSzPct val="120000"/>
              <a:buBlip>
                <a:blip r:embed="rId11"/>
              </a:buBlip>
            </a:pPr>
            <a:r>
              <a:rPr lang="tr-TR" b="1" dirty="0">
                <a:solidFill>
                  <a:schemeClr val="tx2"/>
                </a:solidFill>
                <a:latin typeface="Roboto" pitchFamily="2" charset="0"/>
                <a:ea typeface="Roboto" pitchFamily="2" charset="0"/>
              </a:rPr>
              <a:t>Arazi veya yollarda çatlak, yarık veya açılmalar</a:t>
            </a:r>
          </a:p>
          <a:p>
            <a:pPr marL="360000" indent="-360000">
              <a:spcAft>
                <a:spcPts val="1200"/>
              </a:spcAft>
              <a:buClr>
                <a:schemeClr val="accent1">
                  <a:lumMod val="75000"/>
                </a:schemeClr>
              </a:buClr>
              <a:buSzPct val="120000"/>
              <a:buBlip>
                <a:blip r:embed="rId11"/>
              </a:buBlip>
            </a:pPr>
            <a:r>
              <a:rPr lang="tr-TR" b="1" dirty="0">
                <a:solidFill>
                  <a:schemeClr val="tx2"/>
                </a:solidFill>
                <a:latin typeface="Roboto" pitchFamily="2" charset="0"/>
                <a:ea typeface="Roboto" pitchFamily="2" charset="0"/>
              </a:rPr>
              <a:t>Telefon direkleri, çitler ve ağaçlarda yer değiştirme, eğime ve yatmalar</a:t>
            </a:r>
          </a:p>
          <a:p>
            <a:pPr marL="360000" indent="-360000">
              <a:spcAft>
                <a:spcPts val="1200"/>
              </a:spcAft>
              <a:buClr>
                <a:schemeClr val="accent1">
                  <a:lumMod val="75000"/>
                </a:schemeClr>
              </a:buClr>
              <a:buSzPct val="120000"/>
              <a:buBlip>
                <a:blip r:embed="rId11"/>
              </a:buBlip>
            </a:pPr>
            <a:r>
              <a:rPr lang="tr-TR" b="1" dirty="0">
                <a:solidFill>
                  <a:schemeClr val="tx2"/>
                </a:solidFill>
                <a:latin typeface="Roboto" pitchFamily="2" charset="0"/>
                <a:ea typeface="Roboto" pitchFamily="2" charset="0"/>
              </a:rPr>
              <a:t>Bina temelleri altında çatlama, yarılma veya ayrılmalar </a:t>
            </a:r>
          </a:p>
        </p:txBody>
      </p:sp>
    </p:spTree>
    <p:extLst>
      <p:ext uri="{BB962C8B-B14F-4D97-AF65-F5344CB8AC3E}">
        <p14:creationId xmlns:p14="http://schemas.microsoft.com/office/powerpoint/2010/main" val="731466957"/>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150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2500"/>
                            </p:stCondLst>
                            <p:childTnLst>
                              <p:par>
                                <p:cTn id="13" presetID="10" presetClass="entr" presetSubtype="0" fill="hold" nodeType="afterEffect">
                                  <p:stCondLst>
                                    <p:cond delay="150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4500"/>
                            </p:stCondLst>
                            <p:childTnLst>
                              <p:par>
                                <p:cTn id="17" presetID="10" presetClass="entr" presetSubtype="0" fill="hold" nodeType="afterEffect">
                                  <p:stCondLst>
                                    <p:cond delay="150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p:stCondLst>
                              <p:cond delay="6500"/>
                            </p:stCondLst>
                            <p:childTnLst>
                              <p:par>
                                <p:cTn id="21" presetID="10" presetClass="entr" presetSubtype="0" fill="hold" nodeType="afterEffect">
                                  <p:stCondLst>
                                    <p:cond delay="150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8500"/>
                            </p:stCondLst>
                            <p:childTnLst>
                              <p:par>
                                <p:cTn id="25" presetID="10" presetClass="entr" presetSubtype="0" fill="hold" nodeType="afterEffect">
                                  <p:stCondLst>
                                    <p:cond delay="150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xmlns="" id="{295B43C1-DCAE-4D81-AFDA-3987D3D25A24}"/>
              </a:ext>
            </a:extLst>
          </p:cNvPr>
          <p:cNvSpPr txBox="1">
            <a:spLocks/>
          </p:cNvSpPr>
          <p:nvPr/>
        </p:nvSpPr>
        <p:spPr>
          <a:xfrm>
            <a:off x="360218" y="295564"/>
            <a:ext cx="10993582" cy="544945"/>
          </a:xfrm>
          <a:prstGeom prst="rect">
            <a:avLst/>
          </a:prstGeom>
        </p:spPr>
        <p:txBody>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pPr lvl="0">
              <a:defRPr/>
            </a:pPr>
            <a:r>
              <a:rPr lang="tr-TR" dirty="0">
                <a:solidFill>
                  <a:srgbClr val="28A09D"/>
                </a:solidFill>
                <a:latin typeface="Roboto" pitchFamily="2" charset="0"/>
                <a:ea typeface="Roboto" pitchFamily="2" charset="0"/>
              </a:rPr>
              <a:t>Çığ Öncesinde</a:t>
            </a:r>
          </a:p>
        </p:txBody>
      </p:sp>
      <p:pic>
        <p:nvPicPr>
          <p:cNvPr id="8" name="Resim 7" descr="ayna içeren bir resim&#10;&#10;Açıklama otomatik olarak oluşturuldu">
            <a:extLst>
              <a:ext uri="{FF2B5EF4-FFF2-40B4-BE49-F238E27FC236}">
                <a16:creationId xmlns:a16="http://schemas.microsoft.com/office/drawing/2014/main" xmlns="" id="{E4643FF4-F24B-448F-A1A4-3A84FA066B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0010" y="189043"/>
            <a:ext cx="6431239" cy="6529522"/>
          </a:xfrm>
          <a:prstGeom prst="rect">
            <a:avLst/>
          </a:prstGeom>
        </p:spPr>
      </p:pic>
      <p:pic>
        <p:nvPicPr>
          <p:cNvPr id="31" name="Resim 30">
            <a:extLst>
              <a:ext uri="{FF2B5EF4-FFF2-40B4-BE49-F238E27FC236}">
                <a16:creationId xmlns:a16="http://schemas.microsoft.com/office/drawing/2014/main" xmlns="" id="{9617205A-324B-4B1C-BAAF-8CAF0114E00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95651" y="1155634"/>
            <a:ext cx="2343974" cy="2543461"/>
          </a:xfrm>
          <a:prstGeom prst="rect">
            <a:avLst/>
          </a:prstGeom>
        </p:spPr>
      </p:pic>
      <p:pic>
        <p:nvPicPr>
          <p:cNvPr id="32" name="Resim 31">
            <a:extLst>
              <a:ext uri="{FF2B5EF4-FFF2-40B4-BE49-F238E27FC236}">
                <a16:creationId xmlns:a16="http://schemas.microsoft.com/office/drawing/2014/main" xmlns="" id="{D18B5793-73D4-48AF-8714-E94836143F6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67120" y="416437"/>
            <a:ext cx="2182670" cy="2368429"/>
          </a:xfrm>
          <a:prstGeom prst="rect">
            <a:avLst/>
          </a:prstGeom>
        </p:spPr>
      </p:pic>
      <p:pic>
        <p:nvPicPr>
          <p:cNvPr id="33" name="Resim 32">
            <a:extLst>
              <a:ext uri="{FF2B5EF4-FFF2-40B4-BE49-F238E27FC236}">
                <a16:creationId xmlns:a16="http://schemas.microsoft.com/office/drawing/2014/main" xmlns="" id="{310A5AFE-02DF-4441-B139-68B8FD9F5E8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595570" y="1177835"/>
            <a:ext cx="2182671" cy="2368430"/>
          </a:xfrm>
          <a:prstGeom prst="rect">
            <a:avLst/>
          </a:prstGeom>
        </p:spPr>
      </p:pic>
      <p:pic>
        <p:nvPicPr>
          <p:cNvPr id="34" name="Resim 33">
            <a:extLst>
              <a:ext uri="{FF2B5EF4-FFF2-40B4-BE49-F238E27FC236}">
                <a16:creationId xmlns:a16="http://schemas.microsoft.com/office/drawing/2014/main" xmlns="" id="{105125D2-EB34-4144-BD0A-01AD524CF89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502887" y="3241029"/>
            <a:ext cx="2280283" cy="2474349"/>
          </a:xfrm>
          <a:prstGeom prst="rect">
            <a:avLst/>
          </a:prstGeom>
        </p:spPr>
      </p:pic>
      <p:pic>
        <p:nvPicPr>
          <p:cNvPr id="35" name="Resim 34">
            <a:extLst>
              <a:ext uri="{FF2B5EF4-FFF2-40B4-BE49-F238E27FC236}">
                <a16:creationId xmlns:a16="http://schemas.microsoft.com/office/drawing/2014/main" xmlns="" id="{0695D212-4B45-4CFA-A5A9-542DB611B85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004664" y="4314020"/>
            <a:ext cx="2017503" cy="2189205"/>
          </a:xfrm>
          <a:prstGeom prst="rect">
            <a:avLst/>
          </a:prstGeom>
        </p:spPr>
      </p:pic>
      <p:pic>
        <p:nvPicPr>
          <p:cNvPr id="36" name="Resim 35">
            <a:extLst>
              <a:ext uri="{FF2B5EF4-FFF2-40B4-BE49-F238E27FC236}">
                <a16:creationId xmlns:a16="http://schemas.microsoft.com/office/drawing/2014/main" xmlns="" id="{B2A8F2D8-6E14-4E18-84BA-13A099BEE6E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225016" y="3109294"/>
            <a:ext cx="2385721" cy="2588761"/>
          </a:xfrm>
          <a:prstGeom prst="rect">
            <a:avLst/>
          </a:prstGeom>
        </p:spPr>
      </p:pic>
      <p:sp>
        <p:nvSpPr>
          <p:cNvPr id="2" name="Metin kutusu 1">
            <a:extLst>
              <a:ext uri="{FF2B5EF4-FFF2-40B4-BE49-F238E27FC236}">
                <a16:creationId xmlns:a16="http://schemas.microsoft.com/office/drawing/2014/main" xmlns="" id="{21488249-89A3-5E4C-AB4F-F0EB840418A5}"/>
              </a:ext>
            </a:extLst>
          </p:cNvPr>
          <p:cNvSpPr txBox="1"/>
          <p:nvPr/>
        </p:nvSpPr>
        <p:spPr>
          <a:xfrm>
            <a:off x="5892124" y="2311575"/>
            <a:ext cx="407751" cy="307777"/>
          </a:xfrm>
          <a:prstGeom prst="rect">
            <a:avLst/>
          </a:prstGeom>
          <a:noFill/>
        </p:spPr>
        <p:txBody>
          <a:bodyPr wrap="square" rtlCol="0">
            <a:spAutoFit/>
          </a:bodyPr>
          <a:lstStyle/>
          <a:p>
            <a:r>
              <a:rPr lang="tr-TR" sz="1400" b="1" dirty="0">
                <a:solidFill>
                  <a:schemeClr val="bg1"/>
                </a:solidFill>
              </a:rPr>
              <a:t>01</a:t>
            </a:r>
          </a:p>
        </p:txBody>
      </p:sp>
      <p:sp>
        <p:nvSpPr>
          <p:cNvPr id="13" name="Metin kutusu 12">
            <a:extLst>
              <a:ext uri="{FF2B5EF4-FFF2-40B4-BE49-F238E27FC236}">
                <a16:creationId xmlns:a16="http://schemas.microsoft.com/office/drawing/2014/main" xmlns="" id="{BCB59A36-A01E-814A-A361-68BC7B2493DE}"/>
              </a:ext>
            </a:extLst>
          </p:cNvPr>
          <p:cNvSpPr txBox="1"/>
          <p:nvPr/>
        </p:nvSpPr>
        <p:spPr>
          <a:xfrm>
            <a:off x="6693703" y="2717870"/>
            <a:ext cx="407751" cy="307777"/>
          </a:xfrm>
          <a:prstGeom prst="rect">
            <a:avLst/>
          </a:prstGeom>
          <a:noFill/>
        </p:spPr>
        <p:txBody>
          <a:bodyPr wrap="square" rtlCol="0">
            <a:spAutoFit/>
          </a:bodyPr>
          <a:lstStyle/>
          <a:p>
            <a:r>
              <a:rPr lang="tr-TR" sz="1400" b="1" dirty="0">
                <a:solidFill>
                  <a:schemeClr val="bg1"/>
                </a:solidFill>
              </a:rPr>
              <a:t>02</a:t>
            </a:r>
          </a:p>
        </p:txBody>
      </p:sp>
      <p:sp>
        <p:nvSpPr>
          <p:cNvPr id="14" name="Metin kutusu 13">
            <a:extLst>
              <a:ext uri="{FF2B5EF4-FFF2-40B4-BE49-F238E27FC236}">
                <a16:creationId xmlns:a16="http://schemas.microsoft.com/office/drawing/2014/main" xmlns="" id="{31C3799B-466D-5A47-BC83-161D8B91EE58}"/>
              </a:ext>
            </a:extLst>
          </p:cNvPr>
          <p:cNvSpPr txBox="1"/>
          <p:nvPr/>
        </p:nvSpPr>
        <p:spPr>
          <a:xfrm>
            <a:off x="6701209" y="3853413"/>
            <a:ext cx="407751" cy="307777"/>
          </a:xfrm>
          <a:prstGeom prst="rect">
            <a:avLst/>
          </a:prstGeom>
          <a:noFill/>
        </p:spPr>
        <p:txBody>
          <a:bodyPr wrap="square" rtlCol="0">
            <a:spAutoFit/>
          </a:bodyPr>
          <a:lstStyle/>
          <a:p>
            <a:r>
              <a:rPr lang="tr-TR" sz="1400" b="1" dirty="0">
                <a:solidFill>
                  <a:schemeClr val="bg1"/>
                </a:solidFill>
              </a:rPr>
              <a:t>03</a:t>
            </a:r>
          </a:p>
        </p:txBody>
      </p:sp>
      <p:sp>
        <p:nvSpPr>
          <p:cNvPr id="15" name="Metin kutusu 14">
            <a:extLst>
              <a:ext uri="{FF2B5EF4-FFF2-40B4-BE49-F238E27FC236}">
                <a16:creationId xmlns:a16="http://schemas.microsoft.com/office/drawing/2014/main" xmlns="" id="{349CB8CD-B836-CC41-9E97-C2148BE313C9}"/>
              </a:ext>
            </a:extLst>
          </p:cNvPr>
          <p:cNvSpPr txBox="1"/>
          <p:nvPr/>
        </p:nvSpPr>
        <p:spPr>
          <a:xfrm>
            <a:off x="5824909" y="4336013"/>
            <a:ext cx="407751" cy="307777"/>
          </a:xfrm>
          <a:prstGeom prst="rect">
            <a:avLst/>
          </a:prstGeom>
          <a:noFill/>
        </p:spPr>
        <p:txBody>
          <a:bodyPr wrap="square" rtlCol="0">
            <a:spAutoFit/>
          </a:bodyPr>
          <a:lstStyle/>
          <a:p>
            <a:r>
              <a:rPr lang="tr-TR" sz="1400" b="1" dirty="0">
                <a:solidFill>
                  <a:schemeClr val="bg1"/>
                </a:solidFill>
              </a:rPr>
              <a:t>04</a:t>
            </a:r>
          </a:p>
        </p:txBody>
      </p:sp>
      <p:sp>
        <p:nvSpPr>
          <p:cNvPr id="16" name="Metin kutusu 15">
            <a:extLst>
              <a:ext uri="{FF2B5EF4-FFF2-40B4-BE49-F238E27FC236}">
                <a16:creationId xmlns:a16="http://schemas.microsoft.com/office/drawing/2014/main" xmlns="" id="{2178A924-BF89-0F41-8E8F-B36AA74513C5}"/>
              </a:ext>
            </a:extLst>
          </p:cNvPr>
          <p:cNvSpPr txBox="1"/>
          <p:nvPr/>
        </p:nvSpPr>
        <p:spPr>
          <a:xfrm>
            <a:off x="4851588" y="3793434"/>
            <a:ext cx="407751" cy="307777"/>
          </a:xfrm>
          <a:prstGeom prst="rect">
            <a:avLst/>
          </a:prstGeom>
          <a:noFill/>
        </p:spPr>
        <p:txBody>
          <a:bodyPr wrap="square" rtlCol="0">
            <a:spAutoFit/>
          </a:bodyPr>
          <a:lstStyle/>
          <a:p>
            <a:r>
              <a:rPr lang="tr-TR" sz="1400" b="1" dirty="0">
                <a:solidFill>
                  <a:schemeClr val="bg1"/>
                </a:solidFill>
              </a:rPr>
              <a:t>05</a:t>
            </a:r>
          </a:p>
        </p:txBody>
      </p:sp>
      <p:sp>
        <p:nvSpPr>
          <p:cNvPr id="17" name="Metin kutusu 16">
            <a:extLst>
              <a:ext uri="{FF2B5EF4-FFF2-40B4-BE49-F238E27FC236}">
                <a16:creationId xmlns:a16="http://schemas.microsoft.com/office/drawing/2014/main" xmlns="" id="{0DEC6C4A-93F2-DF4C-93B9-28BD88D860CF}"/>
              </a:ext>
            </a:extLst>
          </p:cNvPr>
          <p:cNvSpPr txBox="1"/>
          <p:nvPr/>
        </p:nvSpPr>
        <p:spPr>
          <a:xfrm>
            <a:off x="4927788" y="2826917"/>
            <a:ext cx="407751" cy="307777"/>
          </a:xfrm>
          <a:prstGeom prst="rect">
            <a:avLst/>
          </a:prstGeom>
          <a:noFill/>
        </p:spPr>
        <p:txBody>
          <a:bodyPr wrap="square" rtlCol="0">
            <a:spAutoFit/>
          </a:bodyPr>
          <a:lstStyle/>
          <a:p>
            <a:r>
              <a:rPr lang="tr-TR" sz="1400" b="1" dirty="0">
                <a:solidFill>
                  <a:schemeClr val="bg1"/>
                </a:solidFill>
              </a:rPr>
              <a:t>06</a:t>
            </a:r>
          </a:p>
        </p:txBody>
      </p:sp>
    </p:spTree>
    <p:extLst>
      <p:ext uri="{BB962C8B-B14F-4D97-AF65-F5344CB8AC3E}">
        <p14:creationId xmlns:p14="http://schemas.microsoft.com/office/powerpoint/2010/main" val="1618572573"/>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20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childTnLst>
                          </p:cTn>
                        </p:par>
                        <p:par>
                          <p:cTn id="18" fill="hold">
                            <p:stCondLst>
                              <p:cond delay="4000"/>
                            </p:stCondLst>
                            <p:childTnLst>
                              <p:par>
                                <p:cTn id="19" presetID="10" presetClass="entr" presetSubtype="0" fill="hold" nodeType="after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2000"/>
                                        <p:tgtEl>
                                          <p:spTgt spid="3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000"/>
                                        <p:tgtEl>
                                          <p:spTgt spid="14"/>
                                        </p:tgtEl>
                                      </p:cBhvr>
                                    </p:animEffect>
                                  </p:childTnLst>
                                </p:cTn>
                              </p:par>
                            </p:childTnLst>
                          </p:cTn>
                        </p:par>
                        <p:par>
                          <p:cTn id="25" fill="hold">
                            <p:stCondLst>
                              <p:cond delay="6000"/>
                            </p:stCondLst>
                            <p:childTnLst>
                              <p:par>
                                <p:cTn id="26" presetID="10" presetClass="entr" presetSubtype="0" fill="hold" nodeType="after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2000"/>
                                        <p:tgtEl>
                                          <p:spTgt spid="3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2000"/>
                                        <p:tgtEl>
                                          <p:spTgt spid="15"/>
                                        </p:tgtEl>
                                      </p:cBhvr>
                                    </p:animEffect>
                                  </p:childTnLst>
                                </p:cTn>
                              </p:par>
                            </p:childTnLst>
                          </p:cTn>
                        </p:par>
                        <p:par>
                          <p:cTn id="32" fill="hold">
                            <p:stCondLst>
                              <p:cond delay="8000"/>
                            </p:stCondLst>
                            <p:childTnLst>
                              <p:par>
                                <p:cTn id="33" presetID="10" presetClass="entr" presetSubtype="0" fill="hold"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2000"/>
                                        <p:tgtEl>
                                          <p:spTgt spid="3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2000"/>
                                        <p:tgtEl>
                                          <p:spTgt spid="16"/>
                                        </p:tgtEl>
                                      </p:cBhvr>
                                    </p:animEffect>
                                  </p:childTnLst>
                                </p:cTn>
                              </p:par>
                            </p:childTnLst>
                          </p:cTn>
                        </p:par>
                        <p:par>
                          <p:cTn id="39" fill="hold">
                            <p:stCondLst>
                              <p:cond delay="10000"/>
                            </p:stCondLst>
                            <p:childTnLst>
                              <p:par>
                                <p:cTn id="40" presetID="10" presetClass="entr" presetSubtype="0" fill="hold" nodeType="after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2000"/>
                                        <p:tgtEl>
                                          <p:spTgt spid="3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15" grpId="0"/>
      <p:bldP spid="16"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şlık 1">
            <a:extLst>
              <a:ext uri="{FF2B5EF4-FFF2-40B4-BE49-F238E27FC236}">
                <a16:creationId xmlns:a16="http://schemas.microsoft.com/office/drawing/2014/main" xmlns="" id="{064A4C96-0253-4FC1-8C25-8043422BDDF4}"/>
              </a:ext>
            </a:extLst>
          </p:cNvPr>
          <p:cNvSpPr txBox="1">
            <a:spLocks/>
          </p:cNvSpPr>
          <p:nvPr/>
        </p:nvSpPr>
        <p:spPr>
          <a:xfrm>
            <a:off x="360218" y="295564"/>
            <a:ext cx="10993582" cy="544945"/>
          </a:xfrm>
          <a:prstGeom prst="rect">
            <a:avLst/>
          </a:prstGeom>
        </p:spPr>
        <p:txBody>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tr-TR" dirty="0">
                <a:solidFill>
                  <a:srgbClr val="FF3300"/>
                </a:solidFill>
                <a:latin typeface="Roboto" pitchFamily="2" charset="0"/>
                <a:ea typeface="Roboto" pitchFamily="2" charset="0"/>
              </a:rPr>
              <a:t>Afet Sırası İçin Yapılması Gereken Hazırlıklar</a:t>
            </a:r>
          </a:p>
        </p:txBody>
      </p:sp>
      <p:pic>
        <p:nvPicPr>
          <p:cNvPr id="19" name="Resim 18">
            <a:extLst>
              <a:ext uri="{FF2B5EF4-FFF2-40B4-BE49-F238E27FC236}">
                <a16:creationId xmlns:a16="http://schemas.microsoft.com/office/drawing/2014/main" xmlns="" id="{7557B483-D5DA-104C-B3D2-061E4D125DB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37078" y="2213296"/>
            <a:ext cx="7513335" cy="4425226"/>
          </a:xfrm>
          <a:prstGeom prst="rect">
            <a:avLst/>
          </a:prstGeom>
        </p:spPr>
      </p:pic>
      <p:pic>
        <p:nvPicPr>
          <p:cNvPr id="21" name="Resim 20">
            <a:extLst>
              <a:ext uri="{FF2B5EF4-FFF2-40B4-BE49-F238E27FC236}">
                <a16:creationId xmlns:a16="http://schemas.microsoft.com/office/drawing/2014/main" xmlns="" id="{129EA13E-9014-DA48-8463-B4E4EA6C8CB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72212" y="1577945"/>
            <a:ext cx="3754990" cy="5059690"/>
          </a:xfrm>
          <a:prstGeom prst="rect">
            <a:avLst/>
          </a:prstGeom>
        </p:spPr>
      </p:pic>
      <p:pic>
        <p:nvPicPr>
          <p:cNvPr id="23" name="Resim 22">
            <a:extLst>
              <a:ext uri="{FF2B5EF4-FFF2-40B4-BE49-F238E27FC236}">
                <a16:creationId xmlns:a16="http://schemas.microsoft.com/office/drawing/2014/main" xmlns="" id="{153289B9-8B08-EF49-A25B-667E7C22663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82734" y="466764"/>
            <a:ext cx="7216155" cy="6548581"/>
          </a:xfrm>
          <a:prstGeom prst="rect">
            <a:avLst/>
          </a:prstGeom>
        </p:spPr>
      </p:pic>
      <p:pic>
        <p:nvPicPr>
          <p:cNvPr id="25" name="Resim 24">
            <a:extLst>
              <a:ext uri="{FF2B5EF4-FFF2-40B4-BE49-F238E27FC236}">
                <a16:creationId xmlns:a16="http://schemas.microsoft.com/office/drawing/2014/main" xmlns="" id="{A9801873-EC88-624F-941E-BC0E54668FCF}"/>
              </a:ext>
            </a:extLst>
          </p:cNvPr>
          <p:cNvPicPr>
            <a:picLocks noChangeAspect="1"/>
          </p:cNvPicPr>
          <p:nvPr/>
        </p:nvPicPr>
        <p:blipFill rotWithShape="1">
          <a:blip r:embed="rId6">
            <a:extLst>
              <a:ext uri="{28A0092B-C50C-407E-A947-70E740481C1C}">
                <a14:useLocalDpi xmlns:a14="http://schemas.microsoft.com/office/drawing/2010/main" val="0"/>
              </a:ext>
            </a:extLst>
          </a:blip>
          <a:srcRect l="14739" t="36238" r="28263" b="20371"/>
          <a:stretch/>
        </p:blipFill>
        <p:spPr>
          <a:xfrm>
            <a:off x="9483222" y="1936569"/>
            <a:ext cx="2296288" cy="1044000"/>
          </a:xfrm>
          <a:prstGeom prst="rect">
            <a:avLst/>
          </a:prstGeom>
        </p:spPr>
      </p:pic>
      <p:pic>
        <p:nvPicPr>
          <p:cNvPr id="27" name="Resim 26">
            <a:extLst>
              <a:ext uri="{FF2B5EF4-FFF2-40B4-BE49-F238E27FC236}">
                <a16:creationId xmlns:a16="http://schemas.microsoft.com/office/drawing/2014/main" xmlns="" id="{AAB62F91-3FDD-9C48-BF70-C55049A40E6B}"/>
              </a:ext>
            </a:extLst>
          </p:cNvPr>
          <p:cNvPicPr>
            <a:picLocks noChangeAspect="1"/>
          </p:cNvPicPr>
          <p:nvPr/>
        </p:nvPicPr>
        <p:blipFill rotWithShape="1">
          <a:blip r:embed="rId7">
            <a:extLst>
              <a:ext uri="{28A0092B-C50C-407E-A947-70E740481C1C}">
                <a14:useLocalDpi xmlns:a14="http://schemas.microsoft.com/office/drawing/2010/main" val="0"/>
              </a:ext>
            </a:extLst>
          </a:blip>
          <a:srcRect l="25666" t="31977" r="17759" b="27039"/>
          <a:stretch/>
        </p:blipFill>
        <p:spPr>
          <a:xfrm>
            <a:off x="495620" y="1256141"/>
            <a:ext cx="2233797" cy="966412"/>
          </a:xfrm>
          <a:prstGeom prst="rect">
            <a:avLst/>
          </a:prstGeom>
        </p:spPr>
      </p:pic>
      <p:pic>
        <p:nvPicPr>
          <p:cNvPr id="29" name="Resim 28">
            <a:extLst>
              <a:ext uri="{FF2B5EF4-FFF2-40B4-BE49-F238E27FC236}">
                <a16:creationId xmlns:a16="http://schemas.microsoft.com/office/drawing/2014/main" xmlns="" id="{DCE8CCD5-ED23-E941-A0BD-D4D20193FB60}"/>
              </a:ext>
            </a:extLst>
          </p:cNvPr>
          <p:cNvPicPr>
            <a:picLocks noChangeAspect="1"/>
          </p:cNvPicPr>
          <p:nvPr/>
        </p:nvPicPr>
        <p:blipFill rotWithShape="1">
          <a:blip r:embed="rId8">
            <a:extLst>
              <a:ext uri="{28A0092B-C50C-407E-A947-70E740481C1C}">
                <a14:useLocalDpi xmlns:a14="http://schemas.microsoft.com/office/drawing/2010/main" val="0"/>
              </a:ext>
            </a:extLst>
          </a:blip>
          <a:srcRect l="18342" t="28273" r="19246" b="26515"/>
          <a:stretch/>
        </p:blipFill>
        <p:spPr>
          <a:xfrm>
            <a:off x="6120383" y="1416536"/>
            <a:ext cx="2496344" cy="1080000"/>
          </a:xfrm>
          <a:prstGeom prst="rect">
            <a:avLst/>
          </a:prstGeom>
        </p:spPr>
      </p:pic>
      <p:pic>
        <p:nvPicPr>
          <p:cNvPr id="30" name="Resim 29" descr="bilgisayar, tablo içeren bir resim&#10;&#10;Açıklama otomatik olarak oluşturuldu">
            <a:extLst>
              <a:ext uri="{FF2B5EF4-FFF2-40B4-BE49-F238E27FC236}">
                <a16:creationId xmlns:a16="http://schemas.microsoft.com/office/drawing/2014/main" xmlns="" id="{9C1B2EEA-18D9-CD4C-A2A5-F1DDE67045C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36611" y="3982520"/>
            <a:ext cx="18468000" cy="6378124"/>
          </a:xfrm>
          <a:prstGeom prst="rect">
            <a:avLst/>
          </a:prstGeom>
        </p:spPr>
      </p:pic>
    </p:spTree>
    <p:extLst>
      <p:ext uri="{BB962C8B-B14F-4D97-AF65-F5344CB8AC3E}">
        <p14:creationId xmlns:p14="http://schemas.microsoft.com/office/powerpoint/2010/main" val="4198715906"/>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afterEffect">
                                  <p:stCondLst>
                                    <p:cond delay="1000"/>
                                  </p:stCondLst>
                                  <p:childTnLst>
                                    <p:set>
                                      <p:cBhvr>
                                        <p:cTn id="6" dur="indefinite"/>
                                        <p:tgtEl>
                                          <p:spTgt spid="27"/>
                                        </p:tgtEl>
                                        <p:attrNameLst>
                                          <p:attrName>style.opacity</p:attrName>
                                        </p:attrNameLst>
                                      </p:cBhvr>
                                      <p:to>
                                        <p:strVal val="0.25"/>
                                      </p:to>
                                    </p:set>
                                    <p:animEffect filter="image" prLst="opacity: 0.25">
                                      <p:cBhvr rctx="IE">
                                        <p:cTn id="7" dur="indefinite"/>
                                        <p:tgtEl>
                                          <p:spTgt spid="27"/>
                                        </p:tgtEl>
                                      </p:cBhvr>
                                    </p:animEffect>
                                  </p:childTnLst>
                                </p:cTn>
                              </p:par>
                            </p:childTnLst>
                          </p:cTn>
                        </p:par>
                        <p:par>
                          <p:cTn id="8" fill="hold">
                            <p:stCondLst>
                              <p:cond delay="1000"/>
                            </p:stCondLst>
                            <p:childTnLst>
                              <p:par>
                                <p:cTn id="9" presetID="9" presetClass="emph" presetSubtype="0" nodeType="afterEffect">
                                  <p:stCondLst>
                                    <p:cond delay="0"/>
                                  </p:stCondLst>
                                  <p:childTnLst>
                                    <p:set>
                                      <p:cBhvr>
                                        <p:cTn id="10" dur="indefinite"/>
                                        <p:tgtEl>
                                          <p:spTgt spid="23"/>
                                        </p:tgtEl>
                                        <p:attrNameLst>
                                          <p:attrName>style.opacity</p:attrName>
                                        </p:attrNameLst>
                                      </p:cBhvr>
                                      <p:to>
                                        <p:strVal val="0.25"/>
                                      </p:to>
                                    </p:set>
                                    <p:animEffect filter="image" prLst="opacity: 0.25">
                                      <p:cBhvr rctx="IE">
                                        <p:cTn id="11" dur="indefinite"/>
                                        <p:tgtEl>
                                          <p:spTgt spid="23"/>
                                        </p:tgtEl>
                                      </p:cBhvr>
                                    </p:animEffect>
                                  </p:childTnLst>
                                </p:cTn>
                              </p:par>
                            </p:childTnLst>
                          </p:cTn>
                        </p:par>
                        <p:par>
                          <p:cTn id="12" fill="hold">
                            <p:stCondLst>
                              <p:cond delay="1000"/>
                            </p:stCondLst>
                            <p:childTnLst>
                              <p:par>
                                <p:cTn id="13" presetID="9" presetClass="emph" presetSubtype="0" nodeType="afterEffect">
                                  <p:stCondLst>
                                    <p:cond delay="1000"/>
                                  </p:stCondLst>
                                  <p:childTnLst>
                                    <p:set>
                                      <p:cBhvr>
                                        <p:cTn id="14" dur="indefinite"/>
                                        <p:tgtEl>
                                          <p:spTgt spid="25"/>
                                        </p:tgtEl>
                                        <p:attrNameLst>
                                          <p:attrName>style.opacity</p:attrName>
                                        </p:attrNameLst>
                                      </p:cBhvr>
                                      <p:to>
                                        <p:strVal val="0.25"/>
                                      </p:to>
                                    </p:set>
                                    <p:animEffect filter="image" prLst="opacity: 0.25">
                                      <p:cBhvr rctx="IE">
                                        <p:cTn id="15" dur="indefinite"/>
                                        <p:tgtEl>
                                          <p:spTgt spid="25"/>
                                        </p:tgtEl>
                                      </p:cBhvr>
                                    </p:animEffect>
                                  </p:childTnLst>
                                </p:cTn>
                              </p:par>
                            </p:childTnLst>
                          </p:cTn>
                        </p:par>
                        <p:par>
                          <p:cTn id="16" fill="hold">
                            <p:stCondLst>
                              <p:cond delay="2000"/>
                            </p:stCondLst>
                            <p:childTnLst>
                              <p:par>
                                <p:cTn id="17" presetID="9" presetClass="emph" presetSubtype="0" nodeType="afterEffect">
                                  <p:stCondLst>
                                    <p:cond delay="0"/>
                                  </p:stCondLst>
                                  <p:childTnLst>
                                    <p:set>
                                      <p:cBhvr>
                                        <p:cTn id="18" dur="indefinite"/>
                                        <p:tgtEl>
                                          <p:spTgt spid="19"/>
                                        </p:tgtEl>
                                        <p:attrNameLst>
                                          <p:attrName>style.opacity</p:attrName>
                                        </p:attrNameLst>
                                      </p:cBhvr>
                                      <p:to>
                                        <p:strVal val="0.25"/>
                                      </p:to>
                                    </p:set>
                                    <p:animEffect filter="image" prLst="opacity: 0.25">
                                      <p:cBhvr rctx="IE">
                                        <p:cTn id="19" dur="indefinite"/>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a:extLst>
              <a:ext uri="{FF2B5EF4-FFF2-40B4-BE49-F238E27FC236}">
                <a16:creationId xmlns:a16="http://schemas.microsoft.com/office/drawing/2014/main" xmlns="" id="{035A3FE8-BCA4-4B91-9DE1-D2552FA4AB09}"/>
              </a:ext>
            </a:extLst>
          </p:cNvPr>
          <p:cNvSpPr txBox="1">
            <a:spLocks/>
          </p:cNvSpPr>
          <p:nvPr/>
        </p:nvSpPr>
        <p:spPr>
          <a:xfrm>
            <a:off x="360218" y="295564"/>
            <a:ext cx="10993582" cy="544945"/>
          </a:xfrm>
          <a:prstGeom prst="rect">
            <a:avLst/>
          </a:prstGeom>
        </p:spPr>
        <p:txBody>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tr-TR" dirty="0">
                <a:solidFill>
                  <a:srgbClr val="FF0000"/>
                </a:solidFill>
                <a:latin typeface="Roboto" pitchFamily="2" charset="0"/>
                <a:ea typeface="Roboto" pitchFamily="2" charset="0"/>
              </a:rPr>
              <a:t>Deprem Sırasında; Hedef Küçült, ÇÖK – KAPAN – TUTUN</a:t>
            </a:r>
          </a:p>
        </p:txBody>
      </p:sp>
      <p:pic>
        <p:nvPicPr>
          <p:cNvPr id="10" name="Resim 9" descr="işaret içeren bir resim&#10;&#10;Açıklama otomatik olarak oluşturuldu">
            <a:extLst>
              <a:ext uri="{FF2B5EF4-FFF2-40B4-BE49-F238E27FC236}">
                <a16:creationId xmlns:a16="http://schemas.microsoft.com/office/drawing/2014/main" xmlns="" id="{B6953C19-D900-6A49-A5B8-87DC884577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4154" y="578196"/>
            <a:ext cx="2066548" cy="2791974"/>
          </a:xfrm>
          <a:prstGeom prst="rect">
            <a:avLst/>
          </a:prstGeom>
        </p:spPr>
      </p:pic>
      <p:pic>
        <p:nvPicPr>
          <p:cNvPr id="12" name="Resim 11">
            <a:extLst>
              <a:ext uri="{FF2B5EF4-FFF2-40B4-BE49-F238E27FC236}">
                <a16:creationId xmlns:a16="http://schemas.microsoft.com/office/drawing/2014/main" xmlns="" id="{F2E74099-6664-4444-A7B3-15E2C7E632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5088" y="387004"/>
            <a:ext cx="3621032" cy="2895606"/>
          </a:xfrm>
          <a:prstGeom prst="rect">
            <a:avLst/>
          </a:prstGeom>
        </p:spPr>
      </p:pic>
      <p:pic>
        <p:nvPicPr>
          <p:cNvPr id="14" name="Resim 13">
            <a:extLst>
              <a:ext uri="{FF2B5EF4-FFF2-40B4-BE49-F238E27FC236}">
                <a16:creationId xmlns:a16="http://schemas.microsoft.com/office/drawing/2014/main" xmlns="" id="{26F2C838-5E4A-8048-94CC-C38C9DAB0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648" y="3314195"/>
            <a:ext cx="3438150" cy="3084582"/>
          </a:xfrm>
          <a:prstGeom prst="rect">
            <a:avLst/>
          </a:prstGeom>
        </p:spPr>
      </p:pic>
      <p:pic>
        <p:nvPicPr>
          <p:cNvPr id="15" name="Resim 14" descr="ekran, bilgisayar içeren bir resim&#10;&#10;Açıklama otomatik olarak oluşturuldu">
            <a:extLst>
              <a:ext uri="{FF2B5EF4-FFF2-40B4-BE49-F238E27FC236}">
                <a16:creationId xmlns:a16="http://schemas.microsoft.com/office/drawing/2014/main" xmlns="" id="{524CDF46-5542-D640-B6E9-B02112DEB5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4615" y="2987463"/>
            <a:ext cx="3675896" cy="3523496"/>
          </a:xfrm>
          <a:prstGeom prst="rect">
            <a:avLst/>
          </a:prstGeom>
        </p:spPr>
      </p:pic>
      <p:pic>
        <p:nvPicPr>
          <p:cNvPr id="16" name="Resim 15" descr="işaret içeren bir resim&#10;&#10;Açıklama otomatik olarak oluşturuldu">
            <a:extLst>
              <a:ext uri="{FF2B5EF4-FFF2-40B4-BE49-F238E27FC236}">
                <a16:creationId xmlns:a16="http://schemas.microsoft.com/office/drawing/2014/main" xmlns="" id="{31784D37-62F6-8745-8499-3E3D300DA9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66444" y="3229177"/>
            <a:ext cx="3791720" cy="3084582"/>
          </a:xfrm>
          <a:prstGeom prst="rect">
            <a:avLst/>
          </a:prstGeom>
        </p:spPr>
      </p:pic>
    </p:spTree>
    <p:extLst>
      <p:ext uri="{BB962C8B-B14F-4D97-AF65-F5344CB8AC3E}">
        <p14:creationId xmlns:p14="http://schemas.microsoft.com/office/powerpoint/2010/main" val="2497193215"/>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a:extLst>
              <a:ext uri="{FF2B5EF4-FFF2-40B4-BE49-F238E27FC236}">
                <a16:creationId xmlns:a16="http://schemas.microsoft.com/office/drawing/2014/main" xmlns="" id="{DA7D5C46-4544-A640-AF34-F2874D76F23A}"/>
              </a:ext>
            </a:extLst>
          </p:cNvPr>
          <p:cNvSpPr txBox="1">
            <a:spLocks/>
          </p:cNvSpPr>
          <p:nvPr/>
        </p:nvSpPr>
        <p:spPr>
          <a:xfrm>
            <a:off x="360218" y="295564"/>
            <a:ext cx="10993582" cy="544945"/>
          </a:xfrm>
          <a:prstGeom prst="rect">
            <a:avLst/>
          </a:prstGeom>
        </p:spPr>
        <p:txBody>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tr-TR" dirty="0">
                <a:solidFill>
                  <a:srgbClr val="FF0000"/>
                </a:solidFill>
                <a:latin typeface="Roboto" pitchFamily="2" charset="0"/>
                <a:ea typeface="Roboto" pitchFamily="2" charset="0"/>
              </a:rPr>
              <a:t>Hedef Küçült; ÇÖK – KAPAN – TUTUN</a:t>
            </a:r>
          </a:p>
        </p:txBody>
      </p:sp>
      <p:pic>
        <p:nvPicPr>
          <p:cNvPr id="2" name="Çevrimiçi Medya 1" descr="Çök-Kapan-Tutun.mp4">
            <a:hlinkClick r:id="" action="ppaction://media"/>
            <a:extLst>
              <a:ext uri="{FF2B5EF4-FFF2-40B4-BE49-F238E27FC236}">
                <a16:creationId xmlns:a16="http://schemas.microsoft.com/office/drawing/2014/main" xmlns="" id="{BB2DECD0-A99F-A142-A469-DDA72BC2654E}"/>
              </a:ext>
            </a:extLst>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1316722" y="883372"/>
            <a:ext cx="9284603" cy="5222589"/>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913764370"/>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xmlns="" id="{B1963829-1C9D-4D71-9129-AEC84C059D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2478"/>
            <a:ext cx="12192000" cy="6857195"/>
          </a:xfrm>
          <a:prstGeom prst="rect">
            <a:avLst/>
          </a:prstGeom>
        </p:spPr>
      </p:pic>
      <p:pic>
        <p:nvPicPr>
          <p:cNvPr id="6" name="Picture 2" descr="presentation png ile ilgili görsel sonucu">
            <a:extLst>
              <a:ext uri="{FF2B5EF4-FFF2-40B4-BE49-F238E27FC236}">
                <a16:creationId xmlns:a16="http://schemas.microsoft.com/office/drawing/2014/main" xmlns="" id="{A8E2B6BE-EB89-4211-9838-FEDFF198D9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9465" y="2113281"/>
            <a:ext cx="4569276" cy="3022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27">
            <a:extLst>
              <a:ext uri="{FF2B5EF4-FFF2-40B4-BE49-F238E27FC236}">
                <a16:creationId xmlns:a16="http://schemas.microsoft.com/office/drawing/2014/main" xmlns="" id="{460F0AC3-9A4E-4F02-8300-7695F5716EAD}"/>
              </a:ext>
            </a:extLst>
          </p:cNvPr>
          <p:cNvSpPr txBox="1"/>
          <p:nvPr/>
        </p:nvSpPr>
        <p:spPr>
          <a:xfrm>
            <a:off x="351296" y="1628482"/>
            <a:ext cx="1712206" cy="646331"/>
          </a:xfrm>
          <a:prstGeom prst="rect">
            <a:avLst/>
          </a:prstGeom>
          <a:noFill/>
        </p:spPr>
        <p:txBody>
          <a:bodyPr wrap="square" rtlCol="0">
            <a:spAutoFit/>
          </a:bodyPr>
          <a:lstStyle/>
          <a:p>
            <a:pPr algn="ctr"/>
            <a:r>
              <a:rPr lang="tr-TR" altLang="ko-KR" b="1" dirty="0">
                <a:solidFill>
                  <a:schemeClr val="accent6"/>
                </a:solidFill>
                <a:latin typeface="Roboto" pitchFamily="2" charset="0"/>
                <a:ea typeface="Roboto" pitchFamily="2" charset="0"/>
                <a:cs typeface="Arial" pitchFamily="34" charset="0"/>
              </a:rPr>
              <a:t>Çevremizdeki Riskler</a:t>
            </a:r>
            <a:endParaRPr lang="ko-KR" altLang="en-US" b="1" dirty="0">
              <a:solidFill>
                <a:schemeClr val="accent6"/>
              </a:solidFill>
              <a:latin typeface="Roboto" pitchFamily="2" charset="0"/>
              <a:cs typeface="Arial" pitchFamily="34" charset="0"/>
            </a:endParaRPr>
          </a:p>
        </p:txBody>
      </p:sp>
      <p:sp>
        <p:nvSpPr>
          <p:cNvPr id="10" name="TextBox 27">
            <a:extLst>
              <a:ext uri="{FF2B5EF4-FFF2-40B4-BE49-F238E27FC236}">
                <a16:creationId xmlns:a16="http://schemas.microsoft.com/office/drawing/2014/main" xmlns="" id="{E67C5B6E-FDCA-4585-BD67-5510FBAEB4B0}"/>
              </a:ext>
            </a:extLst>
          </p:cNvPr>
          <p:cNvSpPr txBox="1"/>
          <p:nvPr/>
        </p:nvSpPr>
        <p:spPr>
          <a:xfrm>
            <a:off x="9841688" y="4925420"/>
            <a:ext cx="1985391" cy="923330"/>
          </a:xfrm>
          <a:prstGeom prst="rect">
            <a:avLst/>
          </a:prstGeom>
          <a:noFill/>
        </p:spPr>
        <p:txBody>
          <a:bodyPr wrap="square" rtlCol="0">
            <a:spAutoFit/>
          </a:bodyPr>
          <a:lstStyle/>
          <a:p>
            <a:pPr algn="ctr"/>
            <a:r>
              <a:rPr lang="tr-TR" altLang="ko-KR" b="1" dirty="0">
                <a:solidFill>
                  <a:srgbClr val="FF0000"/>
                </a:solidFill>
                <a:latin typeface="Roboto" pitchFamily="2" charset="0"/>
                <a:ea typeface="Roboto" pitchFamily="2" charset="0"/>
                <a:cs typeface="Arial" pitchFamily="34" charset="0"/>
              </a:rPr>
              <a:t>Afet Sırasında Doğru Davranışlar</a:t>
            </a:r>
            <a:endParaRPr lang="ko-KR" altLang="en-US" b="1" dirty="0">
              <a:solidFill>
                <a:srgbClr val="FF0000"/>
              </a:solidFill>
              <a:latin typeface="Roboto" pitchFamily="2" charset="0"/>
              <a:ea typeface="Roboto" pitchFamily="2" charset="0"/>
              <a:cs typeface="Arial" pitchFamily="34" charset="0"/>
            </a:endParaRPr>
          </a:p>
        </p:txBody>
      </p:sp>
      <p:sp>
        <p:nvSpPr>
          <p:cNvPr id="11" name="TextBox 27">
            <a:extLst>
              <a:ext uri="{FF2B5EF4-FFF2-40B4-BE49-F238E27FC236}">
                <a16:creationId xmlns:a16="http://schemas.microsoft.com/office/drawing/2014/main" xmlns="" id="{CFF5476C-71EE-4172-826A-117FA15A9FBC}"/>
              </a:ext>
            </a:extLst>
          </p:cNvPr>
          <p:cNvSpPr txBox="1"/>
          <p:nvPr/>
        </p:nvSpPr>
        <p:spPr>
          <a:xfrm>
            <a:off x="351296" y="4922045"/>
            <a:ext cx="1730052" cy="923330"/>
          </a:xfrm>
          <a:prstGeom prst="rect">
            <a:avLst/>
          </a:prstGeom>
          <a:noFill/>
        </p:spPr>
        <p:txBody>
          <a:bodyPr wrap="square" rtlCol="0">
            <a:spAutoFit/>
          </a:bodyPr>
          <a:lstStyle/>
          <a:p>
            <a:pPr algn="ctr"/>
            <a:r>
              <a:rPr lang="tr-TR" altLang="ko-KR" b="1" dirty="0">
                <a:solidFill>
                  <a:schemeClr val="accent2"/>
                </a:solidFill>
                <a:latin typeface="Roboto" pitchFamily="2" charset="0"/>
                <a:ea typeface="Roboto" pitchFamily="2" charset="0"/>
                <a:cs typeface="Arial" pitchFamily="34" charset="0"/>
              </a:rPr>
              <a:t>Afet Sonrasında</a:t>
            </a:r>
          </a:p>
          <a:p>
            <a:pPr algn="ctr"/>
            <a:r>
              <a:rPr lang="tr-TR" altLang="ko-KR" b="1" dirty="0">
                <a:solidFill>
                  <a:schemeClr val="accent2"/>
                </a:solidFill>
                <a:latin typeface="Roboto" pitchFamily="2" charset="0"/>
                <a:ea typeface="Roboto" pitchFamily="2" charset="0"/>
                <a:cs typeface="Arial" pitchFamily="34" charset="0"/>
              </a:rPr>
              <a:t>İlk Saatler</a:t>
            </a:r>
            <a:endParaRPr lang="ko-KR" altLang="en-US" b="1" dirty="0">
              <a:solidFill>
                <a:schemeClr val="accent2"/>
              </a:solidFill>
              <a:latin typeface="Roboto" pitchFamily="2" charset="0"/>
              <a:ea typeface="Roboto" pitchFamily="2" charset="0"/>
              <a:cs typeface="Arial" pitchFamily="34" charset="0"/>
            </a:endParaRPr>
          </a:p>
        </p:txBody>
      </p:sp>
      <p:sp>
        <p:nvSpPr>
          <p:cNvPr id="12" name="TextBox 27">
            <a:extLst>
              <a:ext uri="{FF2B5EF4-FFF2-40B4-BE49-F238E27FC236}">
                <a16:creationId xmlns:a16="http://schemas.microsoft.com/office/drawing/2014/main" xmlns="" id="{68707BEA-EE1D-47DC-9357-BAA15E42E8FD}"/>
              </a:ext>
            </a:extLst>
          </p:cNvPr>
          <p:cNvSpPr txBox="1"/>
          <p:nvPr/>
        </p:nvSpPr>
        <p:spPr>
          <a:xfrm>
            <a:off x="9858924" y="1628483"/>
            <a:ext cx="1950921" cy="646331"/>
          </a:xfrm>
          <a:prstGeom prst="rect">
            <a:avLst/>
          </a:prstGeom>
          <a:noFill/>
        </p:spPr>
        <p:txBody>
          <a:bodyPr wrap="square" rtlCol="0">
            <a:spAutoFit/>
          </a:bodyPr>
          <a:lstStyle/>
          <a:p>
            <a:pPr algn="ctr"/>
            <a:r>
              <a:rPr lang="tr-TR" altLang="ko-KR" b="1" dirty="0">
                <a:solidFill>
                  <a:srgbClr val="33CCCC"/>
                </a:solidFill>
                <a:latin typeface="Roboto" pitchFamily="2" charset="0"/>
                <a:ea typeface="Roboto" pitchFamily="2" charset="0"/>
                <a:cs typeface="Arial" pitchFamily="34" charset="0"/>
              </a:rPr>
              <a:t>Afet Öncesindeki Hazırlıklar</a:t>
            </a:r>
            <a:endParaRPr lang="ko-KR" altLang="en-US" b="1" dirty="0">
              <a:solidFill>
                <a:srgbClr val="33CCCC"/>
              </a:solidFill>
              <a:latin typeface="Roboto" pitchFamily="2" charset="0"/>
              <a:ea typeface="Roboto" pitchFamily="2" charset="0"/>
              <a:cs typeface="Arial" pitchFamily="34" charset="0"/>
            </a:endParaRPr>
          </a:p>
        </p:txBody>
      </p:sp>
      <p:pic>
        <p:nvPicPr>
          <p:cNvPr id="15" name="Resim 14" descr="çizim içeren bir resim&#10;&#10;Açıklama otomatik olarak oluşturuldu">
            <a:extLst>
              <a:ext uri="{FF2B5EF4-FFF2-40B4-BE49-F238E27FC236}">
                <a16:creationId xmlns:a16="http://schemas.microsoft.com/office/drawing/2014/main" xmlns="" id="{F657BFA3-47AF-4255-A6AE-B5C4B9F3A0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9327" y="2128521"/>
            <a:ext cx="1989922" cy="1934903"/>
          </a:xfrm>
          <a:prstGeom prst="rect">
            <a:avLst/>
          </a:prstGeom>
        </p:spPr>
      </p:pic>
      <p:sp>
        <p:nvSpPr>
          <p:cNvPr id="16" name="Metin kutusu 15">
            <a:extLst>
              <a:ext uri="{FF2B5EF4-FFF2-40B4-BE49-F238E27FC236}">
                <a16:creationId xmlns:a16="http://schemas.microsoft.com/office/drawing/2014/main" xmlns="" id="{70520A54-7EBE-4D21-81CF-80DA672AA895}"/>
              </a:ext>
            </a:extLst>
          </p:cNvPr>
          <p:cNvSpPr txBox="1"/>
          <p:nvPr/>
        </p:nvSpPr>
        <p:spPr>
          <a:xfrm>
            <a:off x="4043680" y="3684587"/>
            <a:ext cx="4043680" cy="1138773"/>
          </a:xfrm>
          <a:prstGeom prst="rect">
            <a:avLst/>
          </a:prstGeom>
          <a:noFill/>
        </p:spPr>
        <p:txBody>
          <a:bodyPr wrap="square" rtlCol="0">
            <a:spAutoFit/>
          </a:bodyPr>
          <a:lstStyle/>
          <a:p>
            <a:pPr algn="ctr">
              <a:defRPr/>
            </a:pPr>
            <a:r>
              <a:rPr lang="tr-TR" sz="2000" b="1" kern="0" dirty="0">
                <a:solidFill>
                  <a:schemeClr val="accent2"/>
                </a:solidFill>
                <a:latin typeface="Arial" panose="020B0604020202020204" pitchFamily="34" charset="0"/>
                <a:cs typeface="Arial" panose="020B0604020202020204" pitchFamily="34" charset="0"/>
              </a:rPr>
              <a:t>Birey ve Aileler için</a:t>
            </a:r>
          </a:p>
          <a:p>
            <a:pPr algn="ctr">
              <a:defRPr/>
            </a:pPr>
            <a:r>
              <a:rPr lang="tr-TR" sz="2400" b="1" kern="0" dirty="0">
                <a:solidFill>
                  <a:schemeClr val="accent2"/>
                </a:solidFill>
                <a:latin typeface="Arial" panose="020B0604020202020204" pitchFamily="34" charset="0"/>
                <a:cs typeface="Arial" panose="020B0604020202020204" pitchFamily="34" charset="0"/>
              </a:rPr>
              <a:t> AFET BİLİNCİ</a:t>
            </a:r>
          </a:p>
          <a:p>
            <a:pPr algn="ctr">
              <a:defRPr/>
            </a:pPr>
            <a:r>
              <a:rPr lang="tr-TR" sz="2400" b="1" kern="0" dirty="0">
                <a:solidFill>
                  <a:schemeClr val="accent2"/>
                </a:solidFill>
                <a:latin typeface="Arial" panose="020B0604020202020204" pitchFamily="34" charset="0"/>
                <a:cs typeface="Arial" panose="020B0604020202020204" pitchFamily="34" charset="0"/>
              </a:rPr>
              <a:t>EĞİTİMİ </a:t>
            </a:r>
          </a:p>
        </p:txBody>
      </p:sp>
      <p:sp>
        <p:nvSpPr>
          <p:cNvPr id="17" name="Başlık 1">
            <a:extLst>
              <a:ext uri="{FF2B5EF4-FFF2-40B4-BE49-F238E27FC236}">
                <a16:creationId xmlns:a16="http://schemas.microsoft.com/office/drawing/2014/main" xmlns="" id="{0DA48AFA-A04D-7A47-95A7-6025188C5B2F}"/>
              </a:ext>
            </a:extLst>
          </p:cNvPr>
          <p:cNvSpPr txBox="1">
            <a:spLocks/>
          </p:cNvSpPr>
          <p:nvPr/>
        </p:nvSpPr>
        <p:spPr>
          <a:xfrm>
            <a:off x="360218" y="295564"/>
            <a:ext cx="10993582" cy="544945"/>
          </a:xfrm>
          <a:prstGeom prst="rect">
            <a:avLst/>
          </a:prstGeom>
        </p:spPr>
        <p:txBody>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tr-TR" dirty="0">
                <a:solidFill>
                  <a:schemeClr val="accent1">
                    <a:lumMod val="75000"/>
                  </a:schemeClr>
                </a:solidFill>
                <a:latin typeface="Roboto" pitchFamily="2" charset="0"/>
                <a:ea typeface="Roboto" pitchFamily="2" charset="0"/>
              </a:rPr>
              <a:t>Bugün Neden Buradayız?</a:t>
            </a:r>
          </a:p>
        </p:txBody>
      </p:sp>
    </p:spTree>
    <p:extLst>
      <p:ext uri="{BB962C8B-B14F-4D97-AF65-F5344CB8AC3E}">
        <p14:creationId xmlns:p14="http://schemas.microsoft.com/office/powerpoint/2010/main" val="1901568877"/>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childTnLst>
                          </p:cTn>
                        </p:par>
                        <p:par>
                          <p:cTn id="8" fill="hold">
                            <p:stCondLst>
                              <p:cond delay="1500"/>
                            </p:stCondLst>
                            <p:childTnLst>
                              <p:par>
                                <p:cTn id="9" presetID="6" presetClass="entr" presetSubtype="16" fill="hold" grpId="0" nodeType="afterEffect">
                                  <p:stCondLst>
                                    <p:cond delay="500"/>
                                  </p:stCondLst>
                                  <p:childTnLst>
                                    <p:set>
                                      <p:cBhvr>
                                        <p:cTn id="10" dur="1" fill="hold">
                                          <p:stCondLst>
                                            <p:cond delay="0"/>
                                          </p:stCondLst>
                                        </p:cTn>
                                        <p:tgtEl>
                                          <p:spTgt spid="12"/>
                                        </p:tgtEl>
                                        <p:attrNameLst>
                                          <p:attrName>style.visibility</p:attrName>
                                        </p:attrNameLst>
                                      </p:cBhvr>
                                      <p:to>
                                        <p:strVal val="visible"/>
                                      </p:to>
                                    </p:set>
                                    <p:animEffect transition="in" filter="circle(in)">
                                      <p:cBhvr>
                                        <p:cTn id="11" dur="1000"/>
                                        <p:tgtEl>
                                          <p:spTgt spid="12"/>
                                        </p:tgtEl>
                                      </p:cBhvr>
                                    </p:animEffect>
                                  </p:childTnLst>
                                </p:cTn>
                              </p:par>
                            </p:childTnLst>
                          </p:cTn>
                        </p:par>
                        <p:par>
                          <p:cTn id="12" fill="hold">
                            <p:stCondLst>
                              <p:cond delay="3000"/>
                            </p:stCondLst>
                            <p:childTnLst>
                              <p:par>
                                <p:cTn id="13" presetID="6" presetClass="entr" presetSubtype="16" fill="hold" grpId="0" nodeType="afterEffect">
                                  <p:stCondLst>
                                    <p:cond delay="50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1000"/>
                                        <p:tgtEl>
                                          <p:spTgt spid="10"/>
                                        </p:tgtEl>
                                      </p:cBhvr>
                                    </p:animEffect>
                                  </p:childTnLst>
                                </p:cTn>
                              </p:par>
                            </p:childTnLst>
                          </p:cTn>
                        </p:par>
                        <p:par>
                          <p:cTn id="16" fill="hold">
                            <p:stCondLst>
                              <p:cond delay="4500"/>
                            </p:stCondLst>
                            <p:childTnLst>
                              <p:par>
                                <p:cTn id="17" presetID="6" presetClass="entr" presetSubtype="16" fill="hold" grpId="0" nodeType="afterEffect">
                                  <p:stCondLst>
                                    <p:cond delay="50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metin, harita, pek çok, renkli içeren bir resim&#10;&#10;Açıklama otomatik olarak oluşturuldu">
            <a:extLst>
              <a:ext uri="{FF2B5EF4-FFF2-40B4-BE49-F238E27FC236}">
                <a16:creationId xmlns:a16="http://schemas.microsoft.com/office/drawing/2014/main" xmlns="" id="{3FEFDFA6-C0D9-4461-A82E-6CB4816B11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Başlık 1">
            <a:extLst>
              <a:ext uri="{FF2B5EF4-FFF2-40B4-BE49-F238E27FC236}">
                <a16:creationId xmlns:a16="http://schemas.microsoft.com/office/drawing/2014/main" xmlns="" id="{696F0BE7-B053-4D04-8354-7019CE86E1C0}"/>
              </a:ext>
            </a:extLst>
          </p:cNvPr>
          <p:cNvSpPr txBox="1">
            <a:spLocks/>
          </p:cNvSpPr>
          <p:nvPr/>
        </p:nvSpPr>
        <p:spPr>
          <a:xfrm>
            <a:off x="360218" y="295564"/>
            <a:ext cx="10993582" cy="544945"/>
          </a:xfrm>
          <a:prstGeom prst="rect">
            <a:avLst/>
          </a:prstGeom>
        </p:spPr>
        <p:txBody>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tr-TR" dirty="0">
                <a:solidFill>
                  <a:srgbClr val="FF0000"/>
                </a:solidFill>
                <a:latin typeface="Roboto" pitchFamily="2" charset="0"/>
                <a:ea typeface="Roboto" pitchFamily="2" charset="0"/>
              </a:rPr>
              <a:t>Farklı Alanlarda; ÇÖK – KAPAN – TUTUN</a:t>
            </a:r>
          </a:p>
        </p:txBody>
      </p:sp>
      <p:sp>
        <p:nvSpPr>
          <p:cNvPr id="6" name="Dikdörtgen 5">
            <a:extLst>
              <a:ext uri="{FF2B5EF4-FFF2-40B4-BE49-F238E27FC236}">
                <a16:creationId xmlns:a16="http://schemas.microsoft.com/office/drawing/2014/main" xmlns="" id="{C8F73DEC-2477-475F-B5A9-412860540E74}"/>
              </a:ext>
            </a:extLst>
          </p:cNvPr>
          <p:cNvSpPr/>
          <p:nvPr/>
        </p:nvSpPr>
        <p:spPr>
          <a:xfrm>
            <a:off x="6250330" y="2583318"/>
            <a:ext cx="1527858" cy="584775"/>
          </a:xfrm>
          <a:prstGeom prst="rect">
            <a:avLst/>
          </a:prstGeom>
        </p:spPr>
        <p:txBody>
          <a:bodyPr wrap="square">
            <a:spAutoFit/>
          </a:bodyPr>
          <a:lstStyle/>
          <a:p>
            <a:pPr algn="ctr"/>
            <a:r>
              <a:rPr lang="tr-TR" sz="1600" b="1" dirty="0">
                <a:solidFill>
                  <a:schemeClr val="tx2"/>
                </a:solidFill>
                <a:latin typeface="Roboto" pitchFamily="2" charset="0"/>
                <a:ea typeface="Roboto" pitchFamily="2" charset="0"/>
              </a:rPr>
              <a:t>Fiziksel Engelliler </a:t>
            </a:r>
          </a:p>
        </p:txBody>
      </p:sp>
      <p:sp>
        <p:nvSpPr>
          <p:cNvPr id="10" name="Dikdörtgen 9">
            <a:extLst>
              <a:ext uri="{FF2B5EF4-FFF2-40B4-BE49-F238E27FC236}">
                <a16:creationId xmlns:a16="http://schemas.microsoft.com/office/drawing/2014/main" xmlns="" id="{1C747DDC-7DB6-4DBF-B553-2087A2547D56}"/>
              </a:ext>
            </a:extLst>
          </p:cNvPr>
          <p:cNvSpPr/>
          <p:nvPr/>
        </p:nvSpPr>
        <p:spPr>
          <a:xfrm>
            <a:off x="8206451" y="2583318"/>
            <a:ext cx="1527858" cy="584775"/>
          </a:xfrm>
          <a:prstGeom prst="rect">
            <a:avLst/>
          </a:prstGeom>
        </p:spPr>
        <p:txBody>
          <a:bodyPr wrap="square">
            <a:spAutoFit/>
          </a:bodyPr>
          <a:lstStyle/>
          <a:p>
            <a:pPr algn="ctr"/>
            <a:r>
              <a:rPr lang="tr-TR" sz="1600" b="1" dirty="0">
                <a:solidFill>
                  <a:schemeClr val="tx2"/>
                </a:solidFill>
                <a:latin typeface="Roboto" pitchFamily="2" charset="0"/>
                <a:ea typeface="Roboto" pitchFamily="2" charset="0"/>
              </a:rPr>
              <a:t>Tedavi Gören Hastalar</a:t>
            </a:r>
          </a:p>
        </p:txBody>
      </p:sp>
      <p:sp>
        <p:nvSpPr>
          <p:cNvPr id="11" name="Dikdörtgen 10">
            <a:extLst>
              <a:ext uri="{FF2B5EF4-FFF2-40B4-BE49-F238E27FC236}">
                <a16:creationId xmlns:a16="http://schemas.microsoft.com/office/drawing/2014/main" xmlns="" id="{EFA4DCCE-0191-40ED-8021-279BE28C4680}"/>
              </a:ext>
            </a:extLst>
          </p:cNvPr>
          <p:cNvSpPr/>
          <p:nvPr/>
        </p:nvSpPr>
        <p:spPr>
          <a:xfrm>
            <a:off x="10162572" y="2583318"/>
            <a:ext cx="1527858" cy="338554"/>
          </a:xfrm>
          <a:prstGeom prst="rect">
            <a:avLst/>
          </a:prstGeom>
        </p:spPr>
        <p:txBody>
          <a:bodyPr wrap="square">
            <a:spAutoFit/>
          </a:bodyPr>
          <a:lstStyle/>
          <a:p>
            <a:pPr algn="ctr"/>
            <a:r>
              <a:rPr lang="tr-TR" sz="1600" b="1" dirty="0">
                <a:solidFill>
                  <a:schemeClr val="tx2"/>
                </a:solidFill>
                <a:latin typeface="Roboto" pitchFamily="2" charset="0"/>
                <a:ea typeface="Roboto" pitchFamily="2" charset="0"/>
              </a:rPr>
              <a:t>Araçta</a:t>
            </a:r>
          </a:p>
        </p:txBody>
      </p:sp>
      <p:sp>
        <p:nvSpPr>
          <p:cNvPr id="12" name="Dikdörtgen 11">
            <a:extLst>
              <a:ext uri="{FF2B5EF4-FFF2-40B4-BE49-F238E27FC236}">
                <a16:creationId xmlns:a16="http://schemas.microsoft.com/office/drawing/2014/main" xmlns="" id="{B4FEC462-D275-4AC5-9703-00C54368A364}"/>
              </a:ext>
            </a:extLst>
          </p:cNvPr>
          <p:cNvSpPr/>
          <p:nvPr/>
        </p:nvSpPr>
        <p:spPr>
          <a:xfrm>
            <a:off x="4329151" y="2583318"/>
            <a:ext cx="1527858" cy="338554"/>
          </a:xfrm>
          <a:prstGeom prst="rect">
            <a:avLst/>
          </a:prstGeom>
        </p:spPr>
        <p:txBody>
          <a:bodyPr wrap="square">
            <a:spAutoFit/>
          </a:bodyPr>
          <a:lstStyle/>
          <a:p>
            <a:pPr algn="ctr"/>
            <a:r>
              <a:rPr lang="tr-TR" sz="1600" b="1" dirty="0">
                <a:solidFill>
                  <a:schemeClr val="tx2"/>
                </a:solidFill>
                <a:latin typeface="Roboto" pitchFamily="2" charset="0"/>
                <a:ea typeface="Roboto" pitchFamily="2" charset="0"/>
              </a:rPr>
              <a:t>Açık Alanlar</a:t>
            </a:r>
          </a:p>
        </p:txBody>
      </p:sp>
      <p:sp>
        <p:nvSpPr>
          <p:cNvPr id="13" name="Dikdörtgen 12">
            <a:extLst>
              <a:ext uri="{FF2B5EF4-FFF2-40B4-BE49-F238E27FC236}">
                <a16:creationId xmlns:a16="http://schemas.microsoft.com/office/drawing/2014/main" xmlns="" id="{1002E9A6-ABAA-41EB-8264-90F0EEE6B490}"/>
              </a:ext>
            </a:extLst>
          </p:cNvPr>
          <p:cNvSpPr/>
          <p:nvPr/>
        </p:nvSpPr>
        <p:spPr>
          <a:xfrm>
            <a:off x="2373030" y="2583318"/>
            <a:ext cx="1527858" cy="1077218"/>
          </a:xfrm>
          <a:prstGeom prst="rect">
            <a:avLst/>
          </a:prstGeom>
        </p:spPr>
        <p:txBody>
          <a:bodyPr wrap="square">
            <a:spAutoFit/>
          </a:bodyPr>
          <a:lstStyle/>
          <a:p>
            <a:pPr algn="ctr"/>
            <a:r>
              <a:rPr lang="tr-TR" sz="1600" b="1" dirty="0">
                <a:solidFill>
                  <a:schemeClr val="tx2"/>
                </a:solidFill>
                <a:latin typeface="Roboto" pitchFamily="2" charset="0"/>
                <a:ea typeface="Roboto" pitchFamily="2" charset="0"/>
              </a:rPr>
              <a:t>Stadyum, Sinema Gibi Etkinlik Alanları</a:t>
            </a:r>
          </a:p>
        </p:txBody>
      </p:sp>
      <p:sp>
        <p:nvSpPr>
          <p:cNvPr id="14" name="Dikdörtgen 13">
            <a:extLst>
              <a:ext uri="{FF2B5EF4-FFF2-40B4-BE49-F238E27FC236}">
                <a16:creationId xmlns:a16="http://schemas.microsoft.com/office/drawing/2014/main" xmlns="" id="{ECDED6BE-2AE7-4977-9A6B-A39D317AB212}"/>
              </a:ext>
            </a:extLst>
          </p:cNvPr>
          <p:cNvSpPr/>
          <p:nvPr/>
        </p:nvSpPr>
        <p:spPr>
          <a:xfrm>
            <a:off x="416909" y="2583318"/>
            <a:ext cx="1527858" cy="830997"/>
          </a:xfrm>
          <a:prstGeom prst="rect">
            <a:avLst/>
          </a:prstGeom>
        </p:spPr>
        <p:txBody>
          <a:bodyPr wrap="square">
            <a:spAutoFit/>
          </a:bodyPr>
          <a:lstStyle/>
          <a:p>
            <a:pPr algn="ctr"/>
            <a:r>
              <a:rPr lang="tr-TR" sz="1600" b="1" dirty="0">
                <a:solidFill>
                  <a:schemeClr val="tx2"/>
                </a:solidFill>
                <a:latin typeface="Roboto" pitchFamily="2" charset="0"/>
                <a:ea typeface="Roboto" pitchFamily="2" charset="0"/>
              </a:rPr>
              <a:t>Ev, Okul, Ofis Gibi Kapalı Alanlar</a:t>
            </a:r>
          </a:p>
        </p:txBody>
      </p:sp>
      <p:pic>
        <p:nvPicPr>
          <p:cNvPr id="15" name="Picture 2">
            <a:extLst>
              <a:ext uri="{FF2B5EF4-FFF2-40B4-BE49-F238E27FC236}">
                <a16:creationId xmlns:a16="http://schemas.microsoft.com/office/drawing/2014/main" xmlns="" id="{EA98E7B5-BFD9-A540-8738-91F783563870}"/>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1579" r="18797"/>
          <a:stretch/>
        </p:blipFill>
        <p:spPr bwMode="auto">
          <a:xfrm>
            <a:off x="11151647" y="106487"/>
            <a:ext cx="973394" cy="923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308249"/>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xmlns="" id="{82337D5D-D953-4BA1-B0D3-344FE7C1876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3500" y="418291"/>
            <a:ext cx="12584454" cy="6120621"/>
          </a:xfrm>
          <a:prstGeom prst="rect">
            <a:avLst/>
          </a:prstGeom>
        </p:spPr>
      </p:pic>
      <p:sp>
        <p:nvSpPr>
          <p:cNvPr id="6" name="Başlık 1">
            <a:extLst>
              <a:ext uri="{FF2B5EF4-FFF2-40B4-BE49-F238E27FC236}">
                <a16:creationId xmlns:a16="http://schemas.microsoft.com/office/drawing/2014/main" xmlns="" id="{75E27E3F-B1C2-421A-8A74-1214505DAFAD}"/>
              </a:ext>
            </a:extLst>
          </p:cNvPr>
          <p:cNvSpPr txBox="1">
            <a:spLocks/>
          </p:cNvSpPr>
          <p:nvPr/>
        </p:nvSpPr>
        <p:spPr>
          <a:xfrm>
            <a:off x="360218" y="295564"/>
            <a:ext cx="10993582" cy="544945"/>
          </a:xfrm>
          <a:prstGeom prst="rect">
            <a:avLst/>
          </a:prstGeom>
        </p:spPr>
        <p:txBody>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tr-TR" dirty="0">
                <a:solidFill>
                  <a:srgbClr val="FF0000"/>
                </a:solidFill>
                <a:latin typeface="Roboto" pitchFamily="2" charset="0"/>
                <a:ea typeface="Roboto" pitchFamily="2" charset="0"/>
              </a:rPr>
              <a:t>Yangın Sırasında</a:t>
            </a:r>
          </a:p>
        </p:txBody>
      </p:sp>
      <p:pic>
        <p:nvPicPr>
          <p:cNvPr id="20" name="Resim 19">
            <a:extLst>
              <a:ext uri="{FF2B5EF4-FFF2-40B4-BE49-F238E27FC236}">
                <a16:creationId xmlns:a16="http://schemas.microsoft.com/office/drawing/2014/main" xmlns="" id="{E017F657-FFBF-4938-ADE4-22EF4C81001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57174" y="2772607"/>
            <a:ext cx="1330454" cy="1156916"/>
          </a:xfrm>
          <a:prstGeom prst="rect">
            <a:avLst/>
          </a:prstGeom>
        </p:spPr>
      </p:pic>
      <p:pic>
        <p:nvPicPr>
          <p:cNvPr id="22" name="Resim 21">
            <a:extLst>
              <a:ext uri="{FF2B5EF4-FFF2-40B4-BE49-F238E27FC236}">
                <a16:creationId xmlns:a16="http://schemas.microsoft.com/office/drawing/2014/main" xmlns="" id="{7A0320AE-484E-4F3F-85CD-D33DEE55EA2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99120" y="2687695"/>
            <a:ext cx="1330454" cy="1156916"/>
          </a:xfrm>
          <a:prstGeom prst="rect">
            <a:avLst/>
          </a:prstGeom>
        </p:spPr>
      </p:pic>
      <p:pic>
        <p:nvPicPr>
          <p:cNvPr id="34" name="Resim 33">
            <a:extLst>
              <a:ext uri="{FF2B5EF4-FFF2-40B4-BE49-F238E27FC236}">
                <a16:creationId xmlns:a16="http://schemas.microsoft.com/office/drawing/2014/main" xmlns="" id="{050DF947-9331-4839-99D9-DBAD4404911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76935" y="2818376"/>
            <a:ext cx="1330454" cy="1156916"/>
          </a:xfrm>
          <a:prstGeom prst="rect">
            <a:avLst/>
          </a:prstGeom>
        </p:spPr>
      </p:pic>
      <p:pic>
        <p:nvPicPr>
          <p:cNvPr id="36" name="Resim 35">
            <a:extLst>
              <a:ext uri="{FF2B5EF4-FFF2-40B4-BE49-F238E27FC236}">
                <a16:creationId xmlns:a16="http://schemas.microsoft.com/office/drawing/2014/main" xmlns="" id="{4A8CA5A9-7B9E-462F-8462-A4B9FF39850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966332" y="2823440"/>
            <a:ext cx="1330454" cy="1156916"/>
          </a:xfrm>
          <a:prstGeom prst="rect">
            <a:avLst/>
          </a:prstGeom>
        </p:spPr>
      </p:pic>
      <p:pic>
        <p:nvPicPr>
          <p:cNvPr id="38" name="Resim 37">
            <a:extLst>
              <a:ext uri="{FF2B5EF4-FFF2-40B4-BE49-F238E27FC236}">
                <a16:creationId xmlns:a16="http://schemas.microsoft.com/office/drawing/2014/main" xmlns="" id="{9C817C8E-6093-4D61-8F36-7F070593216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397448" y="515470"/>
            <a:ext cx="2367744" cy="3466183"/>
          </a:xfrm>
          <a:prstGeom prst="rect">
            <a:avLst/>
          </a:prstGeom>
        </p:spPr>
      </p:pic>
      <p:pic>
        <p:nvPicPr>
          <p:cNvPr id="23" name="Resim 22">
            <a:extLst>
              <a:ext uri="{FF2B5EF4-FFF2-40B4-BE49-F238E27FC236}">
                <a16:creationId xmlns:a16="http://schemas.microsoft.com/office/drawing/2014/main" xmlns="" id="{3CFE7992-3AF6-47B8-88E6-105202D8C84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822903" y="4070869"/>
            <a:ext cx="1803659" cy="1631881"/>
          </a:xfrm>
          <a:prstGeom prst="rect">
            <a:avLst/>
          </a:prstGeom>
        </p:spPr>
      </p:pic>
      <p:pic>
        <p:nvPicPr>
          <p:cNvPr id="31" name="Resim 30">
            <a:extLst>
              <a:ext uri="{FF2B5EF4-FFF2-40B4-BE49-F238E27FC236}">
                <a16:creationId xmlns:a16="http://schemas.microsoft.com/office/drawing/2014/main" xmlns="" id="{7C0F02E2-0093-40A3-B433-99ABE1317AEB}"/>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566342" y="3982279"/>
            <a:ext cx="1803659" cy="1631881"/>
          </a:xfrm>
          <a:prstGeom prst="rect">
            <a:avLst/>
          </a:prstGeom>
        </p:spPr>
      </p:pic>
      <p:pic>
        <p:nvPicPr>
          <p:cNvPr id="35" name="Resim 34">
            <a:extLst>
              <a:ext uri="{FF2B5EF4-FFF2-40B4-BE49-F238E27FC236}">
                <a16:creationId xmlns:a16="http://schemas.microsoft.com/office/drawing/2014/main" xmlns="" id="{BBE18D9C-D7DD-4CBE-BCEB-C1ACB4A351C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668245" y="4068027"/>
            <a:ext cx="1803659" cy="1631881"/>
          </a:xfrm>
          <a:prstGeom prst="rect">
            <a:avLst/>
          </a:prstGeom>
        </p:spPr>
      </p:pic>
      <p:pic>
        <p:nvPicPr>
          <p:cNvPr id="40" name="Resim 39">
            <a:extLst>
              <a:ext uri="{FF2B5EF4-FFF2-40B4-BE49-F238E27FC236}">
                <a16:creationId xmlns:a16="http://schemas.microsoft.com/office/drawing/2014/main" xmlns="" id="{83FD7233-0FA0-4E6D-BF34-A916F6379F30}"/>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695897" y="4137804"/>
            <a:ext cx="1803659" cy="1631881"/>
          </a:xfrm>
          <a:prstGeom prst="rect">
            <a:avLst/>
          </a:prstGeom>
        </p:spPr>
      </p:pic>
      <p:pic>
        <p:nvPicPr>
          <p:cNvPr id="7" name="Resim 6">
            <a:extLst>
              <a:ext uri="{FF2B5EF4-FFF2-40B4-BE49-F238E27FC236}">
                <a16:creationId xmlns:a16="http://schemas.microsoft.com/office/drawing/2014/main" xmlns="" id="{FFBF7230-6A15-3740-AE8E-A92DC636B58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96398" y="1807012"/>
            <a:ext cx="1530463" cy="492861"/>
          </a:xfrm>
          <a:prstGeom prst="rect">
            <a:avLst/>
          </a:prstGeom>
        </p:spPr>
      </p:pic>
      <p:pic>
        <p:nvPicPr>
          <p:cNvPr id="10" name="Resim 9">
            <a:extLst>
              <a:ext uri="{FF2B5EF4-FFF2-40B4-BE49-F238E27FC236}">
                <a16:creationId xmlns:a16="http://schemas.microsoft.com/office/drawing/2014/main" xmlns="" id="{02C13136-261D-CC43-BEFE-2EFAA657299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73457" y="1835798"/>
            <a:ext cx="1937455" cy="415169"/>
          </a:xfrm>
          <a:prstGeom prst="rect">
            <a:avLst/>
          </a:prstGeom>
        </p:spPr>
      </p:pic>
      <p:pic>
        <p:nvPicPr>
          <p:cNvPr id="12" name="Resim 11">
            <a:extLst>
              <a:ext uri="{FF2B5EF4-FFF2-40B4-BE49-F238E27FC236}">
                <a16:creationId xmlns:a16="http://schemas.microsoft.com/office/drawing/2014/main" xmlns="" id="{B89BC3F1-2E09-2D4B-A301-D6B03AB92C9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848301" y="1813911"/>
            <a:ext cx="1530463" cy="417399"/>
          </a:xfrm>
          <a:prstGeom prst="rect">
            <a:avLst/>
          </a:prstGeom>
        </p:spPr>
      </p:pic>
      <p:pic>
        <p:nvPicPr>
          <p:cNvPr id="14" name="Resim 13">
            <a:extLst>
              <a:ext uri="{FF2B5EF4-FFF2-40B4-BE49-F238E27FC236}">
                <a16:creationId xmlns:a16="http://schemas.microsoft.com/office/drawing/2014/main" xmlns="" id="{573716DE-BE45-2549-8DBE-B060C204A39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20315" y="1308407"/>
            <a:ext cx="1332000" cy="1205143"/>
          </a:xfrm>
          <a:prstGeom prst="rect">
            <a:avLst/>
          </a:prstGeom>
        </p:spPr>
      </p:pic>
      <p:pic>
        <p:nvPicPr>
          <p:cNvPr id="16" name="Resim 15">
            <a:extLst>
              <a:ext uri="{FF2B5EF4-FFF2-40B4-BE49-F238E27FC236}">
                <a16:creationId xmlns:a16="http://schemas.microsoft.com/office/drawing/2014/main" xmlns="" id="{686C35C0-7FD1-B642-9CD4-36AC5F5ADF8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1080" y="2756294"/>
            <a:ext cx="1332000" cy="1205143"/>
          </a:xfrm>
          <a:prstGeom prst="rect">
            <a:avLst/>
          </a:prstGeom>
        </p:spPr>
      </p:pic>
      <p:pic>
        <p:nvPicPr>
          <p:cNvPr id="18" name="Resim 17">
            <a:extLst>
              <a:ext uri="{FF2B5EF4-FFF2-40B4-BE49-F238E27FC236}">
                <a16:creationId xmlns:a16="http://schemas.microsoft.com/office/drawing/2014/main" xmlns="" id="{0D8C882A-F230-FD48-8CBA-DD257838375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92279" y="4231737"/>
            <a:ext cx="1332000" cy="1205148"/>
          </a:xfrm>
          <a:prstGeom prst="rect">
            <a:avLst/>
          </a:prstGeom>
        </p:spPr>
      </p:pic>
      <p:pic>
        <p:nvPicPr>
          <p:cNvPr id="25" name="Resim 24">
            <a:extLst>
              <a:ext uri="{FF2B5EF4-FFF2-40B4-BE49-F238E27FC236}">
                <a16:creationId xmlns:a16="http://schemas.microsoft.com/office/drawing/2014/main" xmlns="" id="{C57461A3-D49F-2247-AB86-532F416EC5A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282080" y="1676976"/>
            <a:ext cx="576000" cy="651129"/>
          </a:xfrm>
          <a:prstGeom prst="rect">
            <a:avLst/>
          </a:prstGeom>
        </p:spPr>
      </p:pic>
      <p:pic>
        <p:nvPicPr>
          <p:cNvPr id="27" name="Resim 26" descr="oyun içeren bir resim&#10;&#10;Açıklama otomatik olarak oluşturuldu">
            <a:extLst>
              <a:ext uri="{FF2B5EF4-FFF2-40B4-BE49-F238E27FC236}">
                <a16:creationId xmlns:a16="http://schemas.microsoft.com/office/drawing/2014/main" xmlns="" id="{2BC08B33-62F6-2440-BA35-320B13AEF83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786249" y="1605798"/>
            <a:ext cx="1224000" cy="765000"/>
          </a:xfrm>
          <a:prstGeom prst="rect">
            <a:avLst/>
          </a:prstGeom>
        </p:spPr>
      </p:pic>
      <p:pic>
        <p:nvPicPr>
          <p:cNvPr id="29" name="Resim 28" descr="oyun içeren bir resim&#10;&#10;Açıklama otomatik olarak oluşturuldu">
            <a:extLst>
              <a:ext uri="{FF2B5EF4-FFF2-40B4-BE49-F238E27FC236}">
                <a16:creationId xmlns:a16="http://schemas.microsoft.com/office/drawing/2014/main" xmlns="" id="{BEF9445C-9323-AD43-BB56-032CA65BCE9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476065" y="1611288"/>
            <a:ext cx="900000" cy="761539"/>
          </a:xfrm>
          <a:prstGeom prst="rect">
            <a:avLst/>
          </a:prstGeom>
        </p:spPr>
      </p:pic>
    </p:spTree>
    <p:extLst>
      <p:ext uri="{BB962C8B-B14F-4D97-AF65-F5344CB8AC3E}">
        <p14:creationId xmlns:p14="http://schemas.microsoft.com/office/powerpoint/2010/main" val="3772151402"/>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par>
                          <p:cTn id="16" fill="hold">
                            <p:stCondLst>
                              <p:cond delay="5000"/>
                            </p:stCondLst>
                            <p:childTnLst>
                              <p:par>
                                <p:cTn id="17" presetID="10" presetClass="entr" presetSubtype="0" fill="hold" nodeType="afterEffect">
                                  <p:stCondLst>
                                    <p:cond delay="10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500"/>
                            </p:stCondLst>
                            <p:childTnLst>
                              <p:par>
                                <p:cTn id="26" presetID="10" presetClass="entr" presetSubtype="0" fill="hold" nodeType="afterEffect">
                                  <p:stCondLst>
                                    <p:cond delay="100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childTnLst>
                                </p:cTn>
                              </p:par>
                            </p:childTnLst>
                          </p:cTn>
                        </p:par>
                        <p:par>
                          <p:cTn id="29" fill="hold">
                            <p:stCondLst>
                              <p:cond delay="2500"/>
                            </p:stCondLst>
                            <p:childTnLst>
                              <p:par>
                                <p:cTn id="30" presetID="10" presetClass="entr" presetSubtype="0" fill="hold" nodeType="afterEffect">
                                  <p:stCondLst>
                                    <p:cond delay="100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1000"/>
                                        <p:tgtEl>
                                          <p:spTgt spid="36"/>
                                        </p:tgtEl>
                                      </p:cBhvr>
                                    </p:animEffect>
                                  </p:childTnLst>
                                </p:cTn>
                              </p:par>
                            </p:childTnLst>
                          </p:cTn>
                        </p:par>
                        <p:par>
                          <p:cTn id="33" fill="hold">
                            <p:stCondLst>
                              <p:cond delay="4500"/>
                            </p:stCondLst>
                            <p:childTnLst>
                              <p:par>
                                <p:cTn id="34" presetID="10" presetClass="entr" presetSubtype="0" fill="hold" nodeType="afterEffect">
                                  <p:stCondLst>
                                    <p:cond delay="100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childTnLst>
                                </p:cTn>
                              </p:par>
                            </p:childTnLst>
                          </p:cTn>
                        </p:par>
                        <p:par>
                          <p:cTn id="37" fill="hold">
                            <p:stCondLst>
                              <p:cond delay="6500"/>
                            </p:stCondLst>
                            <p:childTnLst>
                              <p:par>
                                <p:cTn id="38" presetID="10" presetClass="entr" presetSubtype="0" fill="hold" nodeType="afterEffect">
                                  <p:stCondLst>
                                    <p:cond delay="100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1000"/>
                                        <p:tgtEl>
                                          <p:spTgt spid="18"/>
                                        </p:tgtEl>
                                      </p:cBhvr>
                                    </p:animEffect>
                                  </p:childTnLst>
                                </p:cTn>
                              </p:par>
                            </p:childTnLst>
                          </p:cTn>
                        </p:par>
                        <p:par>
                          <p:cTn id="46" fill="hold">
                            <p:stCondLst>
                              <p:cond delay="1000"/>
                            </p:stCondLst>
                            <p:childTnLst>
                              <p:par>
                                <p:cTn id="47" presetID="10" presetClass="entr" presetSubtype="0" fill="hold" nodeType="afterEffect">
                                  <p:stCondLst>
                                    <p:cond delay="100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1000"/>
                                        <p:tgtEl>
                                          <p:spTgt spid="31"/>
                                        </p:tgtEl>
                                      </p:cBhvr>
                                    </p:animEffect>
                                  </p:childTnLst>
                                </p:cTn>
                              </p:par>
                            </p:childTnLst>
                          </p:cTn>
                        </p:par>
                        <p:par>
                          <p:cTn id="50" fill="hold">
                            <p:stCondLst>
                              <p:cond delay="3000"/>
                            </p:stCondLst>
                            <p:childTnLst>
                              <p:par>
                                <p:cTn id="51" presetID="10" presetClass="entr" presetSubtype="0" fill="hold" nodeType="afterEffect">
                                  <p:stCondLst>
                                    <p:cond delay="100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1000"/>
                                        <p:tgtEl>
                                          <p:spTgt spid="35"/>
                                        </p:tgtEl>
                                      </p:cBhvr>
                                    </p:animEffect>
                                  </p:childTnLst>
                                </p:cTn>
                              </p:par>
                            </p:childTnLst>
                          </p:cTn>
                        </p:par>
                        <p:par>
                          <p:cTn id="54" fill="hold">
                            <p:stCondLst>
                              <p:cond delay="5000"/>
                            </p:stCondLst>
                            <p:childTnLst>
                              <p:par>
                                <p:cTn id="55" presetID="10" presetClass="entr" presetSubtype="0" fill="hold" nodeType="afterEffect">
                                  <p:stCondLst>
                                    <p:cond delay="100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1000"/>
                                        <p:tgtEl>
                                          <p:spTgt spid="40"/>
                                        </p:tgtEl>
                                      </p:cBhvr>
                                    </p:animEffect>
                                  </p:childTnLst>
                                </p:cTn>
                              </p:par>
                            </p:childTnLst>
                          </p:cTn>
                        </p:par>
                        <p:par>
                          <p:cTn id="58" fill="hold">
                            <p:stCondLst>
                              <p:cond delay="7000"/>
                            </p:stCondLst>
                            <p:childTnLst>
                              <p:par>
                                <p:cTn id="59" presetID="10" presetClass="entr" presetSubtype="0" fill="hold" nodeType="afterEffect">
                                  <p:stCondLst>
                                    <p:cond delay="100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1000"/>
                                        <p:tgtEl>
                                          <p:spTgt spid="2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fade">
                                      <p:cBhvr>
                                        <p:cTn id="66" dur="500"/>
                                        <p:tgtEl>
                                          <p:spTgt spid="38"/>
                                        </p:tgtEl>
                                      </p:cBhvr>
                                    </p:animEffect>
                                  </p:childTnLst>
                                </p:cTn>
                              </p:par>
                            </p:childTnLst>
                          </p:cTn>
                        </p:par>
                        <p:par>
                          <p:cTn id="67" fill="hold">
                            <p:stCondLst>
                              <p:cond delay="500"/>
                            </p:stCondLst>
                            <p:childTnLst>
                              <p:par>
                                <p:cTn id="68" presetID="6" presetClass="emph" presetSubtype="0" fill="hold" nodeType="afterEffect">
                                  <p:stCondLst>
                                    <p:cond delay="0"/>
                                  </p:stCondLst>
                                  <p:childTnLst>
                                    <p:animScale>
                                      <p:cBhvr>
                                        <p:cTn id="69" dur="5000" fill="hold"/>
                                        <p:tgtEl>
                                          <p:spTgt spid="3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xmlns="" id="{4D29225D-E51C-44EC-8614-FD8F87D06C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043" y="-228162"/>
            <a:ext cx="6437390" cy="6480062"/>
          </a:xfrm>
          <a:prstGeom prst="rect">
            <a:avLst/>
          </a:prstGeom>
        </p:spPr>
      </p:pic>
      <p:sp>
        <p:nvSpPr>
          <p:cNvPr id="4" name="Title 1">
            <a:extLst>
              <a:ext uri="{FF2B5EF4-FFF2-40B4-BE49-F238E27FC236}">
                <a16:creationId xmlns:a16="http://schemas.microsoft.com/office/drawing/2014/main" xmlns="" id="{42104820-D060-4EB7-B79F-AC7B8E8CF4F4}"/>
              </a:ext>
            </a:extLst>
          </p:cNvPr>
          <p:cNvSpPr txBox="1">
            <a:spLocks/>
          </p:cNvSpPr>
          <p:nvPr/>
        </p:nvSpPr>
        <p:spPr>
          <a:xfrm>
            <a:off x="360218" y="295564"/>
            <a:ext cx="10993582" cy="544945"/>
          </a:xfrm>
          <a:prstGeom prst="rect">
            <a:avLst/>
          </a:prstGeom>
        </p:spPr>
        <p:txBody>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tr-TR" dirty="0">
                <a:solidFill>
                  <a:srgbClr val="FF3300"/>
                </a:solidFill>
                <a:latin typeface="Roboto" pitchFamily="2" charset="0"/>
                <a:ea typeface="Roboto" pitchFamily="2" charset="0"/>
              </a:rPr>
              <a:t>Sel ve Taşkın Sırasında</a:t>
            </a:r>
          </a:p>
        </p:txBody>
      </p:sp>
      <p:pic>
        <p:nvPicPr>
          <p:cNvPr id="8" name="Resim 7" descr="saat içeren bir resim&#10;&#10;Açıklama otomatik olarak oluşturuldu">
            <a:extLst>
              <a:ext uri="{FF2B5EF4-FFF2-40B4-BE49-F238E27FC236}">
                <a16:creationId xmlns:a16="http://schemas.microsoft.com/office/drawing/2014/main" xmlns="" id="{C9C3FE30-CE56-4729-AF61-95C875F5C7F7}"/>
              </a:ext>
            </a:extLst>
          </p:cNvPr>
          <p:cNvPicPr>
            <a:picLocks noChangeAspect="1"/>
          </p:cNvPicPr>
          <p:nvPr/>
        </p:nvPicPr>
        <p:blipFill rotWithShape="1">
          <a:blip r:embed="rId4">
            <a:extLst>
              <a:ext uri="{28A0092B-C50C-407E-A947-70E740481C1C}">
                <a14:useLocalDpi xmlns:a14="http://schemas.microsoft.com/office/drawing/2010/main" val="0"/>
              </a:ext>
            </a:extLst>
          </a:blip>
          <a:srcRect l="76929" t="33555"/>
          <a:stretch/>
        </p:blipFill>
        <p:spPr>
          <a:xfrm>
            <a:off x="5352239" y="2481973"/>
            <a:ext cx="1274194" cy="575169"/>
          </a:xfrm>
          <a:prstGeom prst="rect">
            <a:avLst/>
          </a:prstGeom>
        </p:spPr>
      </p:pic>
      <p:pic>
        <p:nvPicPr>
          <p:cNvPr id="13" name="Resim 12" descr="karanlık, dizüstü, oturma, bilgisayar içeren bir resim&#10;&#10;Açıklama otomatik olarak oluşturuldu">
            <a:extLst>
              <a:ext uri="{FF2B5EF4-FFF2-40B4-BE49-F238E27FC236}">
                <a16:creationId xmlns:a16="http://schemas.microsoft.com/office/drawing/2014/main" xmlns="" id="{6C5343D5-F129-4259-9E4C-21A4205F1EDD}"/>
              </a:ext>
            </a:extLst>
          </p:cNvPr>
          <p:cNvPicPr>
            <a:picLocks noChangeAspect="1"/>
          </p:cNvPicPr>
          <p:nvPr/>
        </p:nvPicPr>
        <p:blipFill rotWithShape="1">
          <a:blip r:embed="rId5">
            <a:extLst>
              <a:ext uri="{28A0092B-C50C-407E-A947-70E740481C1C}">
                <a14:useLocalDpi xmlns:a14="http://schemas.microsoft.com/office/drawing/2010/main" val="0"/>
              </a:ext>
            </a:extLst>
          </a:blip>
          <a:srcRect l="77597" t="27976"/>
          <a:stretch/>
        </p:blipFill>
        <p:spPr>
          <a:xfrm>
            <a:off x="5352239" y="2810094"/>
            <a:ext cx="1274193" cy="575169"/>
          </a:xfrm>
          <a:prstGeom prst="rect">
            <a:avLst/>
          </a:prstGeom>
        </p:spPr>
      </p:pic>
      <p:pic>
        <p:nvPicPr>
          <p:cNvPr id="17" name="Resim 16">
            <a:extLst>
              <a:ext uri="{FF2B5EF4-FFF2-40B4-BE49-F238E27FC236}">
                <a16:creationId xmlns:a16="http://schemas.microsoft.com/office/drawing/2014/main" xmlns="" id="{6338C11F-0B28-42B3-A7F1-F6BDDC66589E}"/>
              </a:ext>
            </a:extLst>
          </p:cNvPr>
          <p:cNvPicPr>
            <a:picLocks noChangeAspect="1"/>
          </p:cNvPicPr>
          <p:nvPr/>
        </p:nvPicPr>
        <p:blipFill rotWithShape="1">
          <a:blip r:embed="rId6">
            <a:extLst>
              <a:ext uri="{28A0092B-C50C-407E-A947-70E740481C1C}">
                <a14:useLocalDpi xmlns:a14="http://schemas.microsoft.com/office/drawing/2010/main" val="0"/>
              </a:ext>
            </a:extLst>
          </a:blip>
          <a:srcRect l="80864" t="22663"/>
          <a:stretch/>
        </p:blipFill>
        <p:spPr>
          <a:xfrm>
            <a:off x="5352240" y="3225687"/>
            <a:ext cx="1030063" cy="575169"/>
          </a:xfrm>
          <a:prstGeom prst="rect">
            <a:avLst/>
          </a:prstGeom>
        </p:spPr>
      </p:pic>
      <p:pic>
        <p:nvPicPr>
          <p:cNvPr id="21" name="Resim 20" descr="nesne, saat, karanlık, bilgisayar içeren bir resim&#10;&#10;Açıklama otomatik olarak oluşturuldu">
            <a:extLst>
              <a:ext uri="{FF2B5EF4-FFF2-40B4-BE49-F238E27FC236}">
                <a16:creationId xmlns:a16="http://schemas.microsoft.com/office/drawing/2014/main" xmlns="" id="{1F088B38-330B-48A0-B4C6-222D380014A7}"/>
              </a:ext>
            </a:extLst>
          </p:cNvPr>
          <p:cNvPicPr>
            <a:picLocks noChangeAspect="1"/>
          </p:cNvPicPr>
          <p:nvPr/>
        </p:nvPicPr>
        <p:blipFill rotWithShape="1">
          <a:blip r:embed="rId7">
            <a:extLst>
              <a:ext uri="{28A0092B-C50C-407E-A947-70E740481C1C}">
                <a14:useLocalDpi xmlns:a14="http://schemas.microsoft.com/office/drawing/2010/main" val="0"/>
              </a:ext>
            </a:extLst>
          </a:blip>
          <a:srcRect l="84926" t="27976"/>
          <a:stretch/>
        </p:blipFill>
        <p:spPr>
          <a:xfrm>
            <a:off x="5436523" y="3600801"/>
            <a:ext cx="783841" cy="575169"/>
          </a:xfrm>
          <a:prstGeom prst="rect">
            <a:avLst/>
          </a:prstGeom>
        </p:spPr>
      </p:pic>
      <p:pic>
        <p:nvPicPr>
          <p:cNvPr id="25" name="Resim 24" descr="bilgisayar, siyah, oturma, dizüstü içeren bir resim&#10;&#10;Açıklama otomatik olarak oluşturuldu">
            <a:extLst>
              <a:ext uri="{FF2B5EF4-FFF2-40B4-BE49-F238E27FC236}">
                <a16:creationId xmlns:a16="http://schemas.microsoft.com/office/drawing/2014/main" xmlns="" id="{7DD5B5C7-AB36-4459-9A5C-5318054B96B1}"/>
              </a:ext>
            </a:extLst>
          </p:cNvPr>
          <p:cNvPicPr>
            <a:picLocks noChangeAspect="1"/>
          </p:cNvPicPr>
          <p:nvPr/>
        </p:nvPicPr>
        <p:blipFill rotWithShape="1">
          <a:blip r:embed="rId8">
            <a:extLst>
              <a:ext uri="{28A0092B-C50C-407E-A947-70E740481C1C}">
                <a14:useLocalDpi xmlns:a14="http://schemas.microsoft.com/office/drawing/2010/main" val="0"/>
              </a:ext>
            </a:extLst>
          </a:blip>
          <a:srcRect l="83238" t="26534"/>
          <a:stretch/>
        </p:blipFill>
        <p:spPr>
          <a:xfrm>
            <a:off x="5436523" y="4036636"/>
            <a:ext cx="905348" cy="609073"/>
          </a:xfrm>
          <a:prstGeom prst="rect">
            <a:avLst/>
          </a:prstGeom>
        </p:spPr>
      </p:pic>
      <p:pic>
        <p:nvPicPr>
          <p:cNvPr id="27" name="Resim 26">
            <a:extLst>
              <a:ext uri="{FF2B5EF4-FFF2-40B4-BE49-F238E27FC236}">
                <a16:creationId xmlns:a16="http://schemas.microsoft.com/office/drawing/2014/main" xmlns="" id="{FA2D2959-7E9B-494F-A876-B6BB2650F377}"/>
              </a:ext>
            </a:extLst>
          </p:cNvPr>
          <p:cNvPicPr>
            <a:picLocks noChangeAspect="1"/>
          </p:cNvPicPr>
          <p:nvPr/>
        </p:nvPicPr>
        <p:blipFill rotWithShape="1">
          <a:blip r:embed="rId9">
            <a:extLst>
              <a:ext uri="{28A0092B-C50C-407E-A947-70E740481C1C}">
                <a14:useLocalDpi xmlns:a14="http://schemas.microsoft.com/office/drawing/2010/main" val="0"/>
              </a:ext>
            </a:extLst>
          </a:blip>
          <a:srcRect l="85347" t="4125"/>
          <a:stretch/>
        </p:blipFill>
        <p:spPr>
          <a:xfrm>
            <a:off x="5352238" y="4364854"/>
            <a:ext cx="753922" cy="940979"/>
          </a:xfrm>
          <a:prstGeom prst="rect">
            <a:avLst/>
          </a:prstGeom>
        </p:spPr>
      </p:pic>
      <p:pic>
        <p:nvPicPr>
          <p:cNvPr id="6" name="Resim 5">
            <a:extLst>
              <a:ext uri="{FF2B5EF4-FFF2-40B4-BE49-F238E27FC236}">
                <a16:creationId xmlns:a16="http://schemas.microsoft.com/office/drawing/2014/main" xmlns="" id="{AB5D644C-6814-4175-8E6D-38CE8EDFC9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57256" y="379930"/>
            <a:ext cx="5602236" cy="6010668"/>
          </a:xfrm>
          <a:prstGeom prst="rect">
            <a:avLst/>
          </a:prstGeom>
        </p:spPr>
      </p:pic>
      <p:pic>
        <p:nvPicPr>
          <p:cNvPr id="14" name="Resim 13" descr="siyah, trafik içeren bir resim&#10;&#10;Açıklama otomatik olarak oluşturuldu">
            <a:extLst>
              <a:ext uri="{FF2B5EF4-FFF2-40B4-BE49-F238E27FC236}">
                <a16:creationId xmlns:a16="http://schemas.microsoft.com/office/drawing/2014/main" xmlns="" id="{1E21368F-8752-4E56-BC20-8BF01FCBB453}"/>
              </a:ext>
            </a:extLst>
          </p:cNvPr>
          <p:cNvPicPr>
            <a:picLocks noChangeAspect="1"/>
          </p:cNvPicPr>
          <p:nvPr/>
        </p:nvPicPr>
        <p:blipFill rotWithShape="1">
          <a:blip r:embed="rId11">
            <a:extLst>
              <a:ext uri="{28A0092B-C50C-407E-A947-70E740481C1C}">
                <a14:useLocalDpi xmlns:a14="http://schemas.microsoft.com/office/drawing/2010/main" val="0"/>
              </a:ext>
            </a:extLst>
          </a:blip>
          <a:srcRect l="79156"/>
          <a:stretch/>
        </p:blipFill>
        <p:spPr>
          <a:xfrm>
            <a:off x="10660852" y="4675690"/>
            <a:ext cx="911068" cy="1304546"/>
          </a:xfrm>
          <a:prstGeom prst="rect">
            <a:avLst/>
          </a:prstGeom>
        </p:spPr>
      </p:pic>
      <p:pic>
        <p:nvPicPr>
          <p:cNvPr id="16" name="Resim 15">
            <a:extLst>
              <a:ext uri="{FF2B5EF4-FFF2-40B4-BE49-F238E27FC236}">
                <a16:creationId xmlns:a16="http://schemas.microsoft.com/office/drawing/2014/main" xmlns="" id="{27D10B0E-8202-436A-A12B-E39FD24F0A01}"/>
              </a:ext>
            </a:extLst>
          </p:cNvPr>
          <p:cNvPicPr>
            <a:picLocks noChangeAspect="1"/>
          </p:cNvPicPr>
          <p:nvPr/>
        </p:nvPicPr>
        <p:blipFill rotWithShape="1">
          <a:blip r:embed="rId12">
            <a:extLst>
              <a:ext uri="{28A0092B-C50C-407E-A947-70E740481C1C}">
                <a14:useLocalDpi xmlns:a14="http://schemas.microsoft.com/office/drawing/2010/main" val="0"/>
              </a:ext>
            </a:extLst>
          </a:blip>
          <a:srcRect l="85043" t="18010"/>
          <a:stretch/>
        </p:blipFill>
        <p:spPr>
          <a:xfrm>
            <a:off x="10756668" y="1354600"/>
            <a:ext cx="663773" cy="694741"/>
          </a:xfrm>
          <a:prstGeom prst="rect">
            <a:avLst/>
          </a:prstGeom>
        </p:spPr>
      </p:pic>
      <p:pic>
        <p:nvPicPr>
          <p:cNvPr id="26" name="Resim 25">
            <a:extLst>
              <a:ext uri="{FF2B5EF4-FFF2-40B4-BE49-F238E27FC236}">
                <a16:creationId xmlns:a16="http://schemas.microsoft.com/office/drawing/2014/main" xmlns="" id="{1030B83D-3DE6-4D4F-9D9D-90F7AF5A4C6D}"/>
              </a:ext>
            </a:extLst>
          </p:cNvPr>
          <p:cNvPicPr>
            <a:picLocks noChangeAspect="1"/>
          </p:cNvPicPr>
          <p:nvPr/>
        </p:nvPicPr>
        <p:blipFill rotWithShape="1">
          <a:blip r:embed="rId13">
            <a:extLst>
              <a:ext uri="{28A0092B-C50C-407E-A947-70E740481C1C}">
                <a14:useLocalDpi xmlns:a14="http://schemas.microsoft.com/office/drawing/2010/main" val="0"/>
              </a:ext>
            </a:extLst>
          </a:blip>
          <a:srcRect l="84511" t="16201"/>
          <a:stretch/>
        </p:blipFill>
        <p:spPr>
          <a:xfrm>
            <a:off x="10766198" y="1921506"/>
            <a:ext cx="663774" cy="694742"/>
          </a:xfrm>
          <a:prstGeom prst="rect">
            <a:avLst/>
          </a:prstGeom>
        </p:spPr>
      </p:pic>
      <p:pic>
        <p:nvPicPr>
          <p:cNvPr id="30" name="Resim 29">
            <a:extLst>
              <a:ext uri="{FF2B5EF4-FFF2-40B4-BE49-F238E27FC236}">
                <a16:creationId xmlns:a16="http://schemas.microsoft.com/office/drawing/2014/main" xmlns="" id="{3BD25762-C371-44D1-9A02-8C72F8410070}"/>
              </a:ext>
            </a:extLst>
          </p:cNvPr>
          <p:cNvPicPr>
            <a:picLocks noChangeAspect="1"/>
          </p:cNvPicPr>
          <p:nvPr/>
        </p:nvPicPr>
        <p:blipFill rotWithShape="1">
          <a:blip r:embed="rId14">
            <a:extLst>
              <a:ext uri="{28A0092B-C50C-407E-A947-70E740481C1C}">
                <a14:useLocalDpi xmlns:a14="http://schemas.microsoft.com/office/drawing/2010/main" val="0"/>
              </a:ext>
            </a:extLst>
          </a:blip>
          <a:srcRect l="83869" t="5518"/>
          <a:stretch/>
        </p:blipFill>
        <p:spPr>
          <a:xfrm>
            <a:off x="10738983" y="2527889"/>
            <a:ext cx="663774" cy="685400"/>
          </a:xfrm>
          <a:prstGeom prst="rect">
            <a:avLst/>
          </a:prstGeom>
        </p:spPr>
      </p:pic>
      <p:pic>
        <p:nvPicPr>
          <p:cNvPr id="34" name="Resim 33">
            <a:extLst>
              <a:ext uri="{FF2B5EF4-FFF2-40B4-BE49-F238E27FC236}">
                <a16:creationId xmlns:a16="http://schemas.microsoft.com/office/drawing/2014/main" xmlns="" id="{907B031D-4ECA-4781-BE88-0D65846B5ADC}"/>
              </a:ext>
            </a:extLst>
          </p:cNvPr>
          <p:cNvPicPr>
            <a:picLocks noChangeAspect="1"/>
          </p:cNvPicPr>
          <p:nvPr/>
        </p:nvPicPr>
        <p:blipFill rotWithShape="1">
          <a:blip r:embed="rId15">
            <a:extLst>
              <a:ext uri="{28A0092B-C50C-407E-A947-70E740481C1C}">
                <a14:useLocalDpi xmlns:a14="http://schemas.microsoft.com/office/drawing/2010/main" val="0"/>
              </a:ext>
            </a:extLst>
          </a:blip>
          <a:srcRect l="86396" t="4606" b="1"/>
          <a:stretch/>
        </p:blipFill>
        <p:spPr>
          <a:xfrm>
            <a:off x="10831482" y="3143938"/>
            <a:ext cx="562290" cy="1017659"/>
          </a:xfrm>
          <a:prstGeom prst="rect">
            <a:avLst/>
          </a:prstGeom>
        </p:spPr>
      </p:pic>
      <p:pic>
        <p:nvPicPr>
          <p:cNvPr id="5" name="Resim 4">
            <a:extLst>
              <a:ext uri="{FF2B5EF4-FFF2-40B4-BE49-F238E27FC236}">
                <a16:creationId xmlns:a16="http://schemas.microsoft.com/office/drawing/2014/main" xmlns="" id="{54B5B24F-AD05-4A4F-B14C-FCCA60205398}"/>
              </a:ext>
            </a:extLst>
          </p:cNvPr>
          <p:cNvPicPr>
            <a:picLocks noChangeAspect="1"/>
          </p:cNvPicPr>
          <p:nvPr/>
        </p:nvPicPr>
        <p:blipFill rotWithShape="1">
          <a:blip r:embed="rId16">
            <a:extLst>
              <a:ext uri="{28A0092B-C50C-407E-A947-70E740481C1C}">
                <a14:useLocalDpi xmlns:a14="http://schemas.microsoft.com/office/drawing/2010/main" val="0"/>
              </a:ext>
            </a:extLst>
          </a:blip>
          <a:srcRect l="78054" t="9401"/>
          <a:stretch/>
        </p:blipFill>
        <p:spPr>
          <a:xfrm>
            <a:off x="10566986" y="4078648"/>
            <a:ext cx="911068" cy="795305"/>
          </a:xfrm>
          <a:prstGeom prst="rect">
            <a:avLst/>
          </a:prstGeom>
        </p:spPr>
      </p:pic>
      <p:sp>
        <p:nvSpPr>
          <p:cNvPr id="2" name="Dikdörtgen 1">
            <a:extLst>
              <a:ext uri="{FF2B5EF4-FFF2-40B4-BE49-F238E27FC236}">
                <a16:creationId xmlns:a16="http://schemas.microsoft.com/office/drawing/2014/main" xmlns="" id="{581B9785-C4CD-C34E-ABFA-4894AB1AC383}"/>
              </a:ext>
            </a:extLst>
          </p:cNvPr>
          <p:cNvSpPr/>
          <p:nvPr/>
        </p:nvSpPr>
        <p:spPr>
          <a:xfrm>
            <a:off x="1206657" y="2440762"/>
            <a:ext cx="3278462" cy="369332"/>
          </a:xfrm>
          <a:prstGeom prst="rect">
            <a:avLst/>
          </a:prstGeom>
        </p:spPr>
        <p:txBody>
          <a:bodyPr wrap="none">
            <a:spAutoFit/>
          </a:bodyPr>
          <a:lstStyle/>
          <a:p>
            <a:r>
              <a:rPr lang="tr-TR" b="1" dirty="0">
                <a:solidFill>
                  <a:schemeClr val="accent1">
                    <a:lumMod val="75000"/>
                  </a:schemeClr>
                </a:solidFill>
                <a:latin typeface="Roboto" pitchFamily="2" charset="0"/>
                <a:ea typeface="Roboto" pitchFamily="2" charset="0"/>
              </a:rPr>
              <a:t>Hazırlıklarınızı gözden geçirin</a:t>
            </a:r>
            <a:endParaRPr lang="tr-TR" b="1" dirty="0"/>
          </a:p>
        </p:txBody>
      </p:sp>
      <p:sp>
        <p:nvSpPr>
          <p:cNvPr id="20" name="Dikdörtgen 19">
            <a:extLst>
              <a:ext uri="{FF2B5EF4-FFF2-40B4-BE49-F238E27FC236}">
                <a16:creationId xmlns:a16="http://schemas.microsoft.com/office/drawing/2014/main" xmlns="" id="{F095B39A-D44B-5749-9AB6-60BBF3714B44}"/>
              </a:ext>
            </a:extLst>
          </p:cNvPr>
          <p:cNvSpPr/>
          <p:nvPr/>
        </p:nvSpPr>
        <p:spPr>
          <a:xfrm>
            <a:off x="1206657" y="2833690"/>
            <a:ext cx="3892412" cy="369332"/>
          </a:xfrm>
          <a:prstGeom prst="rect">
            <a:avLst/>
          </a:prstGeom>
        </p:spPr>
        <p:txBody>
          <a:bodyPr wrap="none">
            <a:spAutoFit/>
          </a:bodyPr>
          <a:lstStyle/>
          <a:p>
            <a:r>
              <a:rPr lang="tr-TR" b="1" dirty="0">
                <a:solidFill>
                  <a:schemeClr val="accent1">
                    <a:lumMod val="75000"/>
                  </a:schemeClr>
                </a:solidFill>
                <a:latin typeface="Roboto" pitchFamily="2" charset="0"/>
                <a:ea typeface="Roboto" pitchFamily="2" charset="0"/>
              </a:rPr>
              <a:t>Küveti, kapları temiz suyla doldurun</a:t>
            </a:r>
            <a:endParaRPr lang="tr-TR" b="1" dirty="0"/>
          </a:p>
        </p:txBody>
      </p:sp>
      <p:sp>
        <p:nvSpPr>
          <p:cNvPr id="22" name="Dikdörtgen 21">
            <a:extLst>
              <a:ext uri="{FF2B5EF4-FFF2-40B4-BE49-F238E27FC236}">
                <a16:creationId xmlns:a16="http://schemas.microsoft.com/office/drawing/2014/main" xmlns="" id="{99BC3414-CDE1-0E40-AA69-1220A5A0BC50}"/>
              </a:ext>
            </a:extLst>
          </p:cNvPr>
          <p:cNvSpPr/>
          <p:nvPr/>
        </p:nvSpPr>
        <p:spPr>
          <a:xfrm>
            <a:off x="1206657" y="3202980"/>
            <a:ext cx="2113079" cy="369332"/>
          </a:xfrm>
          <a:prstGeom prst="rect">
            <a:avLst/>
          </a:prstGeom>
        </p:spPr>
        <p:txBody>
          <a:bodyPr wrap="none">
            <a:spAutoFit/>
          </a:bodyPr>
          <a:lstStyle/>
          <a:p>
            <a:r>
              <a:rPr lang="tr-TR" b="1" dirty="0">
                <a:solidFill>
                  <a:schemeClr val="accent1">
                    <a:lumMod val="75000"/>
                  </a:schemeClr>
                </a:solidFill>
                <a:latin typeface="Roboto" pitchFamily="2" charset="0"/>
                <a:ea typeface="Roboto" pitchFamily="2" charset="0"/>
              </a:rPr>
              <a:t>Tesisatları kapatın</a:t>
            </a:r>
            <a:endParaRPr lang="tr-TR" b="1" dirty="0"/>
          </a:p>
        </p:txBody>
      </p:sp>
      <p:sp>
        <p:nvSpPr>
          <p:cNvPr id="23" name="Dikdörtgen 22">
            <a:extLst>
              <a:ext uri="{FF2B5EF4-FFF2-40B4-BE49-F238E27FC236}">
                <a16:creationId xmlns:a16="http://schemas.microsoft.com/office/drawing/2014/main" xmlns="" id="{781FFAB8-76F9-8C4F-9CF6-CA4E2010E129}"/>
              </a:ext>
            </a:extLst>
          </p:cNvPr>
          <p:cNvSpPr/>
          <p:nvPr/>
        </p:nvSpPr>
        <p:spPr>
          <a:xfrm>
            <a:off x="1206657" y="3603385"/>
            <a:ext cx="3522118" cy="369332"/>
          </a:xfrm>
          <a:prstGeom prst="rect">
            <a:avLst/>
          </a:prstGeom>
        </p:spPr>
        <p:txBody>
          <a:bodyPr wrap="none">
            <a:spAutoFit/>
          </a:bodyPr>
          <a:lstStyle/>
          <a:p>
            <a:r>
              <a:rPr lang="tr-TR" b="1" dirty="0">
                <a:solidFill>
                  <a:schemeClr val="accent1">
                    <a:lumMod val="75000"/>
                  </a:schemeClr>
                </a:solidFill>
                <a:latin typeface="Roboto" pitchFamily="2" charset="0"/>
                <a:ea typeface="Roboto" pitchFamily="2" charset="0"/>
              </a:rPr>
              <a:t>Afet ve acil durum çantanızı alın</a:t>
            </a:r>
            <a:endParaRPr lang="tr-TR" b="1" dirty="0"/>
          </a:p>
        </p:txBody>
      </p:sp>
      <p:sp>
        <p:nvSpPr>
          <p:cNvPr id="24" name="Dikdörtgen 23">
            <a:extLst>
              <a:ext uri="{FF2B5EF4-FFF2-40B4-BE49-F238E27FC236}">
                <a16:creationId xmlns:a16="http://schemas.microsoft.com/office/drawing/2014/main" xmlns="" id="{41AC63DB-F7F9-3B4A-8B6F-FADDE64E29F0}"/>
              </a:ext>
            </a:extLst>
          </p:cNvPr>
          <p:cNvSpPr/>
          <p:nvPr/>
        </p:nvSpPr>
        <p:spPr>
          <a:xfrm>
            <a:off x="1206657" y="3976365"/>
            <a:ext cx="4179349" cy="369332"/>
          </a:xfrm>
          <a:prstGeom prst="rect">
            <a:avLst/>
          </a:prstGeom>
        </p:spPr>
        <p:txBody>
          <a:bodyPr wrap="none">
            <a:spAutoFit/>
          </a:bodyPr>
          <a:lstStyle/>
          <a:p>
            <a:r>
              <a:rPr lang="tr-TR" b="1" dirty="0">
                <a:solidFill>
                  <a:schemeClr val="accent1">
                    <a:lumMod val="75000"/>
                  </a:schemeClr>
                </a:solidFill>
                <a:latin typeface="Roboto" pitchFamily="2" charset="0"/>
                <a:ea typeface="Roboto" pitchFamily="2" charset="0"/>
              </a:rPr>
              <a:t>Ani su baskını olabileceğini unutmayın</a:t>
            </a:r>
            <a:endParaRPr lang="tr-TR" b="1" dirty="0"/>
          </a:p>
        </p:txBody>
      </p:sp>
      <p:sp>
        <p:nvSpPr>
          <p:cNvPr id="28" name="Dikdörtgen 27">
            <a:extLst>
              <a:ext uri="{FF2B5EF4-FFF2-40B4-BE49-F238E27FC236}">
                <a16:creationId xmlns:a16="http://schemas.microsoft.com/office/drawing/2014/main" xmlns="" id="{C88BC4B5-0980-4E40-B361-64ED220444FD}"/>
              </a:ext>
            </a:extLst>
          </p:cNvPr>
          <p:cNvSpPr/>
          <p:nvPr/>
        </p:nvSpPr>
        <p:spPr>
          <a:xfrm>
            <a:off x="1206657" y="4400483"/>
            <a:ext cx="4060727" cy="646331"/>
          </a:xfrm>
          <a:prstGeom prst="rect">
            <a:avLst/>
          </a:prstGeom>
        </p:spPr>
        <p:txBody>
          <a:bodyPr wrap="none">
            <a:spAutoFit/>
          </a:bodyPr>
          <a:lstStyle/>
          <a:p>
            <a:r>
              <a:rPr lang="tr-TR" b="1" dirty="0">
                <a:solidFill>
                  <a:schemeClr val="accent1">
                    <a:lumMod val="75000"/>
                  </a:schemeClr>
                </a:solidFill>
                <a:latin typeface="Roboto" pitchFamily="2" charset="0"/>
                <a:ea typeface="Roboto" pitchFamily="2" charset="0"/>
              </a:rPr>
              <a:t>Yüksek bir yere çıkmak için harekete </a:t>
            </a:r>
          </a:p>
          <a:p>
            <a:r>
              <a:rPr lang="tr-TR" b="1" dirty="0">
                <a:solidFill>
                  <a:schemeClr val="accent1">
                    <a:lumMod val="75000"/>
                  </a:schemeClr>
                </a:solidFill>
                <a:latin typeface="Roboto" pitchFamily="2" charset="0"/>
                <a:ea typeface="Roboto" pitchFamily="2" charset="0"/>
              </a:rPr>
              <a:t>geçin</a:t>
            </a:r>
            <a:endParaRPr lang="tr-TR" b="1" dirty="0"/>
          </a:p>
        </p:txBody>
      </p:sp>
      <p:sp>
        <p:nvSpPr>
          <p:cNvPr id="29" name="Dikdörtgen 28">
            <a:extLst>
              <a:ext uri="{FF2B5EF4-FFF2-40B4-BE49-F238E27FC236}">
                <a16:creationId xmlns:a16="http://schemas.microsoft.com/office/drawing/2014/main" xmlns="" id="{5219EB06-32C2-A648-BF94-28AF60F8551B}"/>
              </a:ext>
            </a:extLst>
          </p:cNvPr>
          <p:cNvSpPr/>
          <p:nvPr/>
        </p:nvSpPr>
        <p:spPr>
          <a:xfrm>
            <a:off x="7366186" y="1550554"/>
            <a:ext cx="3320140" cy="369332"/>
          </a:xfrm>
          <a:prstGeom prst="rect">
            <a:avLst/>
          </a:prstGeom>
        </p:spPr>
        <p:txBody>
          <a:bodyPr wrap="none">
            <a:spAutoFit/>
          </a:bodyPr>
          <a:lstStyle/>
          <a:p>
            <a:r>
              <a:rPr lang="tr-TR" b="1" dirty="0">
                <a:solidFill>
                  <a:schemeClr val="accent1">
                    <a:lumMod val="75000"/>
                  </a:schemeClr>
                </a:solidFill>
                <a:latin typeface="Roboto" pitchFamily="2" charset="0"/>
                <a:ea typeface="Roboto" pitchFamily="2" charset="0"/>
              </a:rPr>
              <a:t>Gerekmedikçe dışarı çıkmayın</a:t>
            </a:r>
            <a:endParaRPr lang="tr-TR" b="1" dirty="0"/>
          </a:p>
        </p:txBody>
      </p:sp>
      <p:sp>
        <p:nvSpPr>
          <p:cNvPr id="31" name="Dikdörtgen 30">
            <a:extLst>
              <a:ext uri="{FF2B5EF4-FFF2-40B4-BE49-F238E27FC236}">
                <a16:creationId xmlns:a16="http://schemas.microsoft.com/office/drawing/2014/main" xmlns="" id="{62459F3D-064D-F64D-90E6-443D3A8AFB32}"/>
              </a:ext>
            </a:extLst>
          </p:cNvPr>
          <p:cNvSpPr/>
          <p:nvPr/>
        </p:nvSpPr>
        <p:spPr>
          <a:xfrm>
            <a:off x="7366186" y="1918433"/>
            <a:ext cx="3515706" cy="646331"/>
          </a:xfrm>
          <a:prstGeom prst="rect">
            <a:avLst/>
          </a:prstGeom>
        </p:spPr>
        <p:txBody>
          <a:bodyPr wrap="none">
            <a:spAutoFit/>
          </a:bodyPr>
          <a:lstStyle/>
          <a:p>
            <a:r>
              <a:rPr lang="tr-TR" b="1" dirty="0">
                <a:solidFill>
                  <a:schemeClr val="accent1">
                    <a:lumMod val="75000"/>
                  </a:schemeClr>
                </a:solidFill>
                <a:latin typeface="Roboto" pitchFamily="2" charset="0"/>
                <a:ea typeface="Roboto" pitchFamily="2" charset="0"/>
              </a:rPr>
              <a:t>Çukur alanları terk edin; yüksek </a:t>
            </a:r>
          </a:p>
          <a:p>
            <a:r>
              <a:rPr lang="tr-TR" b="1" dirty="0">
                <a:solidFill>
                  <a:schemeClr val="accent1">
                    <a:lumMod val="75000"/>
                  </a:schemeClr>
                </a:solidFill>
                <a:latin typeface="Roboto" pitchFamily="2" charset="0"/>
                <a:ea typeface="Roboto" pitchFamily="2" charset="0"/>
              </a:rPr>
              <a:t>ve güvenli alanlara gidin</a:t>
            </a:r>
            <a:endParaRPr lang="tr-TR" b="1" dirty="0"/>
          </a:p>
        </p:txBody>
      </p:sp>
      <p:sp>
        <p:nvSpPr>
          <p:cNvPr id="32" name="Dikdörtgen 31">
            <a:extLst>
              <a:ext uri="{FF2B5EF4-FFF2-40B4-BE49-F238E27FC236}">
                <a16:creationId xmlns:a16="http://schemas.microsoft.com/office/drawing/2014/main" xmlns="" id="{6987D814-B048-3743-8676-D9F16ADE73B8}"/>
              </a:ext>
            </a:extLst>
          </p:cNvPr>
          <p:cNvSpPr/>
          <p:nvPr/>
        </p:nvSpPr>
        <p:spPr>
          <a:xfrm>
            <a:off x="7366186" y="2573874"/>
            <a:ext cx="3222357" cy="646331"/>
          </a:xfrm>
          <a:prstGeom prst="rect">
            <a:avLst/>
          </a:prstGeom>
        </p:spPr>
        <p:txBody>
          <a:bodyPr wrap="none">
            <a:spAutoFit/>
          </a:bodyPr>
          <a:lstStyle/>
          <a:p>
            <a:r>
              <a:rPr lang="tr-TR" b="1" dirty="0">
                <a:solidFill>
                  <a:schemeClr val="accent1">
                    <a:lumMod val="75000"/>
                  </a:schemeClr>
                </a:solidFill>
                <a:latin typeface="Roboto" pitchFamily="2" charset="0"/>
                <a:ea typeface="Roboto" pitchFamily="2" charset="0"/>
              </a:rPr>
              <a:t>Elektrik kaynaklarından uzak </a:t>
            </a:r>
          </a:p>
          <a:p>
            <a:r>
              <a:rPr lang="tr-TR" b="1" dirty="0">
                <a:solidFill>
                  <a:schemeClr val="accent1">
                    <a:lumMod val="75000"/>
                  </a:schemeClr>
                </a:solidFill>
                <a:latin typeface="Roboto" pitchFamily="2" charset="0"/>
                <a:ea typeface="Roboto" pitchFamily="2" charset="0"/>
              </a:rPr>
              <a:t>durun </a:t>
            </a:r>
            <a:endParaRPr lang="tr-TR" b="1" dirty="0"/>
          </a:p>
        </p:txBody>
      </p:sp>
      <p:sp>
        <p:nvSpPr>
          <p:cNvPr id="33" name="Dikdörtgen 32">
            <a:extLst>
              <a:ext uri="{FF2B5EF4-FFF2-40B4-BE49-F238E27FC236}">
                <a16:creationId xmlns:a16="http://schemas.microsoft.com/office/drawing/2014/main" xmlns="" id="{5F62E08F-FF43-E145-8E77-BAB71C95BC79}"/>
              </a:ext>
            </a:extLst>
          </p:cNvPr>
          <p:cNvSpPr/>
          <p:nvPr/>
        </p:nvSpPr>
        <p:spPr>
          <a:xfrm>
            <a:off x="7366186" y="3213873"/>
            <a:ext cx="3320140" cy="923330"/>
          </a:xfrm>
          <a:prstGeom prst="rect">
            <a:avLst/>
          </a:prstGeom>
        </p:spPr>
        <p:txBody>
          <a:bodyPr wrap="none">
            <a:spAutoFit/>
          </a:bodyPr>
          <a:lstStyle/>
          <a:p>
            <a:r>
              <a:rPr lang="tr-TR" b="1" dirty="0">
                <a:solidFill>
                  <a:schemeClr val="accent1">
                    <a:lumMod val="75000"/>
                  </a:schemeClr>
                </a:solidFill>
                <a:latin typeface="Roboto" pitchFamily="2" charset="0"/>
                <a:ea typeface="Roboto" pitchFamily="2" charset="0"/>
              </a:rPr>
              <a:t>Sel suları içerisine kesinlikle </a:t>
            </a:r>
          </a:p>
          <a:p>
            <a:r>
              <a:rPr lang="tr-TR" b="1" dirty="0">
                <a:solidFill>
                  <a:schemeClr val="accent1">
                    <a:lumMod val="75000"/>
                  </a:schemeClr>
                </a:solidFill>
                <a:latin typeface="Roboto" pitchFamily="2" charset="0"/>
                <a:ea typeface="Roboto" pitchFamily="2" charset="0"/>
              </a:rPr>
              <a:t>girmeyin; aracınızı suyla kaplı </a:t>
            </a:r>
          </a:p>
          <a:p>
            <a:r>
              <a:rPr lang="tr-TR" b="1" dirty="0">
                <a:solidFill>
                  <a:schemeClr val="accent1">
                    <a:lumMod val="75000"/>
                  </a:schemeClr>
                </a:solidFill>
                <a:latin typeface="Roboto" pitchFamily="2" charset="0"/>
                <a:ea typeface="Roboto" pitchFamily="2" charset="0"/>
              </a:rPr>
              <a:t>yollarda kullanmayın</a:t>
            </a:r>
            <a:endParaRPr lang="tr-TR" b="1" dirty="0"/>
          </a:p>
        </p:txBody>
      </p:sp>
      <p:sp>
        <p:nvSpPr>
          <p:cNvPr id="35" name="Dikdörtgen 34">
            <a:extLst>
              <a:ext uri="{FF2B5EF4-FFF2-40B4-BE49-F238E27FC236}">
                <a16:creationId xmlns:a16="http://schemas.microsoft.com/office/drawing/2014/main" xmlns="" id="{3781F098-0287-2C43-B33B-02825404BBB7}"/>
              </a:ext>
            </a:extLst>
          </p:cNvPr>
          <p:cNvSpPr/>
          <p:nvPr/>
        </p:nvSpPr>
        <p:spPr>
          <a:xfrm>
            <a:off x="7366186" y="4108005"/>
            <a:ext cx="3071675" cy="646331"/>
          </a:xfrm>
          <a:prstGeom prst="rect">
            <a:avLst/>
          </a:prstGeom>
        </p:spPr>
        <p:txBody>
          <a:bodyPr wrap="none">
            <a:spAutoFit/>
          </a:bodyPr>
          <a:lstStyle/>
          <a:p>
            <a:r>
              <a:rPr lang="tr-TR" b="1" dirty="0">
                <a:solidFill>
                  <a:schemeClr val="accent1">
                    <a:lumMod val="75000"/>
                  </a:schemeClr>
                </a:solidFill>
                <a:latin typeface="Roboto" pitchFamily="2" charset="0"/>
                <a:ea typeface="Roboto" pitchFamily="2" charset="0"/>
              </a:rPr>
              <a:t>Sürüklenebilecek parçalara </a:t>
            </a:r>
          </a:p>
          <a:p>
            <a:r>
              <a:rPr lang="tr-TR" b="1" dirty="0">
                <a:solidFill>
                  <a:schemeClr val="accent1">
                    <a:lumMod val="75000"/>
                  </a:schemeClr>
                </a:solidFill>
                <a:latin typeface="Roboto" pitchFamily="2" charset="0"/>
                <a:ea typeface="Roboto" pitchFamily="2" charset="0"/>
              </a:rPr>
              <a:t>karşı kendinizi koruyun</a:t>
            </a:r>
            <a:endParaRPr lang="tr-TR" b="1" dirty="0"/>
          </a:p>
        </p:txBody>
      </p:sp>
      <p:sp>
        <p:nvSpPr>
          <p:cNvPr id="36" name="Dikdörtgen 35">
            <a:extLst>
              <a:ext uri="{FF2B5EF4-FFF2-40B4-BE49-F238E27FC236}">
                <a16:creationId xmlns:a16="http://schemas.microsoft.com/office/drawing/2014/main" xmlns="" id="{3B75F2BE-F4DF-294B-B5C0-D1648610224B}"/>
              </a:ext>
            </a:extLst>
          </p:cNvPr>
          <p:cNvSpPr/>
          <p:nvPr/>
        </p:nvSpPr>
        <p:spPr>
          <a:xfrm>
            <a:off x="7366186" y="4758388"/>
            <a:ext cx="3381054" cy="1200329"/>
          </a:xfrm>
          <a:prstGeom prst="rect">
            <a:avLst/>
          </a:prstGeom>
        </p:spPr>
        <p:txBody>
          <a:bodyPr wrap="none">
            <a:spAutoFit/>
          </a:bodyPr>
          <a:lstStyle/>
          <a:p>
            <a:r>
              <a:rPr lang="tr-TR" b="1" dirty="0">
                <a:solidFill>
                  <a:schemeClr val="accent1">
                    <a:lumMod val="75000"/>
                  </a:schemeClr>
                </a:solidFill>
                <a:latin typeface="Roboto" pitchFamily="2" charset="0"/>
                <a:ea typeface="Roboto" pitchFamily="2" charset="0"/>
              </a:rPr>
              <a:t>Hortum tehlikesi varsa, iç </a:t>
            </a:r>
          </a:p>
          <a:p>
            <a:r>
              <a:rPr lang="tr-TR" b="1" dirty="0">
                <a:solidFill>
                  <a:schemeClr val="accent1">
                    <a:lumMod val="75000"/>
                  </a:schemeClr>
                </a:solidFill>
                <a:latin typeface="Roboto" pitchFamily="2" charset="0"/>
                <a:ea typeface="Roboto" pitchFamily="2" charset="0"/>
              </a:rPr>
              <a:t>alanlara sığının; binaların </a:t>
            </a:r>
          </a:p>
          <a:p>
            <a:r>
              <a:rPr lang="tr-TR" b="1" dirty="0">
                <a:solidFill>
                  <a:schemeClr val="accent1">
                    <a:lumMod val="75000"/>
                  </a:schemeClr>
                </a:solidFill>
                <a:latin typeface="Roboto" pitchFamily="2" charset="0"/>
                <a:ea typeface="Roboto" pitchFamily="2" charset="0"/>
              </a:rPr>
              <a:t>yüksek alanlarından ve </a:t>
            </a:r>
          </a:p>
          <a:p>
            <a:r>
              <a:rPr lang="tr-TR" b="1" dirty="0">
                <a:solidFill>
                  <a:schemeClr val="accent1">
                    <a:lumMod val="75000"/>
                  </a:schemeClr>
                </a:solidFill>
                <a:latin typeface="Roboto" pitchFamily="2" charset="0"/>
                <a:ea typeface="Roboto" pitchFamily="2" charset="0"/>
              </a:rPr>
              <a:t>pencere kenarlarından kaçının </a:t>
            </a:r>
            <a:endParaRPr lang="tr-TR" b="1" dirty="0"/>
          </a:p>
        </p:txBody>
      </p:sp>
    </p:spTree>
    <p:extLst>
      <p:ext uri="{BB962C8B-B14F-4D97-AF65-F5344CB8AC3E}">
        <p14:creationId xmlns:p14="http://schemas.microsoft.com/office/powerpoint/2010/main" val="3495370050"/>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childTnLst>
                                </p:cTn>
                              </p:par>
                            </p:childTnLst>
                          </p:cTn>
                        </p:par>
                        <p:par>
                          <p:cTn id="39" fill="hold">
                            <p:stCondLst>
                              <p:cond delay="5000"/>
                            </p:stCondLst>
                            <p:childTnLst>
                              <p:par>
                                <p:cTn id="40" presetID="10" presetClass="entr" presetSubtype="0" fill="hold"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1000"/>
                                        <p:tgtEl>
                                          <p:spTgt spid="2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10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1000"/>
                                        <p:tgtEl>
                                          <p:spTgt spid="29"/>
                                        </p:tgtEl>
                                      </p:cBhvr>
                                    </p:animEffect>
                                  </p:childTnLst>
                                </p:cTn>
                              </p:par>
                            </p:childTnLst>
                          </p:cTn>
                        </p:par>
                        <p:par>
                          <p:cTn id="54" fill="hold">
                            <p:stCondLst>
                              <p:cond delay="1000"/>
                            </p:stCondLst>
                            <p:childTnLst>
                              <p:par>
                                <p:cTn id="55" presetID="10" presetClass="entr" presetSubtype="0" fill="hold" nodeType="after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0"/>
                                        <p:tgtEl>
                                          <p:spTgt spid="2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1000"/>
                                        <p:tgtEl>
                                          <p:spTgt spid="31"/>
                                        </p:tgtEl>
                                      </p:cBhvr>
                                    </p:animEffect>
                                  </p:childTnLst>
                                </p:cTn>
                              </p:par>
                            </p:childTnLst>
                          </p:cTn>
                        </p:par>
                        <p:par>
                          <p:cTn id="61" fill="hold">
                            <p:stCondLst>
                              <p:cond delay="2000"/>
                            </p:stCondLst>
                            <p:childTnLst>
                              <p:par>
                                <p:cTn id="62" presetID="10" presetClass="entr" presetSubtype="0" fill="hold" nodeType="after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1000"/>
                                        <p:tgtEl>
                                          <p:spTgt spid="3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1000"/>
                                        <p:tgtEl>
                                          <p:spTgt spid="32"/>
                                        </p:tgtEl>
                                      </p:cBhvr>
                                    </p:animEffect>
                                  </p:childTnLst>
                                </p:cTn>
                              </p:par>
                            </p:childTnLst>
                          </p:cTn>
                        </p:par>
                        <p:par>
                          <p:cTn id="68" fill="hold">
                            <p:stCondLst>
                              <p:cond delay="3000"/>
                            </p:stCondLst>
                            <p:childTnLst>
                              <p:par>
                                <p:cTn id="69" presetID="10" presetClass="entr" presetSubtype="0" fill="hold" nodeType="after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fade">
                                      <p:cBhvr>
                                        <p:cTn id="71" dur="1000"/>
                                        <p:tgtEl>
                                          <p:spTgt spid="3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1000"/>
                                        <p:tgtEl>
                                          <p:spTgt spid="33"/>
                                        </p:tgtEl>
                                      </p:cBhvr>
                                    </p:animEffect>
                                  </p:childTnLst>
                                </p:cTn>
                              </p:par>
                            </p:childTnLst>
                          </p:cTn>
                        </p:par>
                        <p:par>
                          <p:cTn id="75" fill="hold">
                            <p:stCondLst>
                              <p:cond delay="4000"/>
                            </p:stCondLst>
                            <p:childTnLst>
                              <p:par>
                                <p:cTn id="76" presetID="10" presetClass="entr" presetSubtype="0" fill="hold" nodeType="afterEffect">
                                  <p:stCondLst>
                                    <p:cond delay="0"/>
                                  </p:stCondLst>
                                  <p:childTnLst>
                                    <p:set>
                                      <p:cBhvr>
                                        <p:cTn id="77" dur="1" fill="hold">
                                          <p:stCondLst>
                                            <p:cond delay="0"/>
                                          </p:stCondLst>
                                        </p:cTn>
                                        <p:tgtEl>
                                          <p:spTgt spid="5"/>
                                        </p:tgtEl>
                                        <p:attrNameLst>
                                          <p:attrName>style.visibility</p:attrName>
                                        </p:attrNameLst>
                                      </p:cBhvr>
                                      <p:to>
                                        <p:strVal val="visible"/>
                                      </p:to>
                                    </p:set>
                                    <p:animEffect transition="in" filter="fade">
                                      <p:cBhvr>
                                        <p:cTn id="78" dur="1000"/>
                                        <p:tgtEl>
                                          <p:spTgt spid="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fade">
                                      <p:cBhvr>
                                        <p:cTn id="81" dur="1000"/>
                                        <p:tgtEl>
                                          <p:spTgt spid="35"/>
                                        </p:tgtEl>
                                      </p:cBhvr>
                                    </p:animEffect>
                                  </p:childTnLst>
                                </p:cTn>
                              </p:par>
                            </p:childTnLst>
                          </p:cTn>
                        </p:par>
                        <p:par>
                          <p:cTn id="82" fill="hold">
                            <p:stCondLst>
                              <p:cond delay="5000"/>
                            </p:stCondLst>
                            <p:childTnLst>
                              <p:par>
                                <p:cTn id="83" presetID="10" presetClass="entr" presetSubtype="0" fill="hold" nodeType="after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fade">
                                      <p:cBhvr>
                                        <p:cTn id="85" dur="1000"/>
                                        <p:tgtEl>
                                          <p:spTgt spid="14"/>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fade">
                                      <p:cBhvr>
                                        <p:cTn id="88"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22" grpId="0"/>
      <p:bldP spid="23" grpId="0"/>
      <p:bldP spid="24" grpId="0"/>
      <p:bldP spid="28" grpId="0"/>
      <p:bldP spid="29" grpId="0"/>
      <p:bldP spid="31" grpId="0"/>
      <p:bldP spid="32" grpId="0"/>
      <p:bldP spid="33" grpId="0"/>
      <p:bldP spid="35" grpId="0"/>
      <p:bldP spid="3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42104820-D060-4EB7-B79F-AC7B8E8CF4F4}"/>
              </a:ext>
            </a:extLst>
          </p:cNvPr>
          <p:cNvSpPr txBox="1">
            <a:spLocks/>
          </p:cNvSpPr>
          <p:nvPr/>
        </p:nvSpPr>
        <p:spPr>
          <a:xfrm>
            <a:off x="360218" y="295564"/>
            <a:ext cx="10993582" cy="544945"/>
          </a:xfrm>
          <a:prstGeom prst="rect">
            <a:avLst/>
          </a:prstGeom>
        </p:spPr>
        <p:txBody>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tr-TR" dirty="0">
                <a:solidFill>
                  <a:srgbClr val="FF3300"/>
                </a:solidFill>
                <a:latin typeface="Roboto" pitchFamily="2" charset="0"/>
                <a:ea typeface="Roboto" pitchFamily="2" charset="0"/>
              </a:rPr>
              <a:t>Heyelan Sırasında</a:t>
            </a:r>
          </a:p>
        </p:txBody>
      </p:sp>
      <p:pic>
        <p:nvPicPr>
          <p:cNvPr id="10" name="Resim 9">
            <a:extLst>
              <a:ext uri="{FF2B5EF4-FFF2-40B4-BE49-F238E27FC236}">
                <a16:creationId xmlns:a16="http://schemas.microsoft.com/office/drawing/2014/main" xmlns="" id="{DB9CB6B3-E735-42FB-B140-E2EBC44A05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9066" y="877819"/>
            <a:ext cx="5602236" cy="6010668"/>
          </a:xfrm>
          <a:prstGeom prst="rect">
            <a:avLst/>
          </a:prstGeom>
        </p:spPr>
      </p:pic>
      <p:pic>
        <p:nvPicPr>
          <p:cNvPr id="12" name="Resim 11" descr="ekran görüntüsü, oturma, tablo, bilgisayar içeren bir resim&#10;&#10;Açıklama otomatik olarak oluşturuldu">
            <a:extLst>
              <a:ext uri="{FF2B5EF4-FFF2-40B4-BE49-F238E27FC236}">
                <a16:creationId xmlns:a16="http://schemas.microsoft.com/office/drawing/2014/main" xmlns="" id="{F11CFC91-D6AE-48DE-B258-2FD2B0B9AF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98" y="1530092"/>
            <a:ext cx="6315468" cy="4706122"/>
          </a:xfrm>
          <a:prstGeom prst="rect">
            <a:avLst/>
          </a:prstGeom>
        </p:spPr>
      </p:pic>
      <p:sp>
        <p:nvSpPr>
          <p:cNvPr id="23" name="Dikdörtgen 22">
            <a:extLst>
              <a:ext uri="{FF2B5EF4-FFF2-40B4-BE49-F238E27FC236}">
                <a16:creationId xmlns:a16="http://schemas.microsoft.com/office/drawing/2014/main" xmlns="" id="{ADEF2C44-46FC-4087-B9BC-F1D953E1962C}"/>
              </a:ext>
            </a:extLst>
          </p:cNvPr>
          <p:cNvSpPr/>
          <p:nvPr/>
        </p:nvSpPr>
        <p:spPr>
          <a:xfrm>
            <a:off x="459970" y="965963"/>
            <a:ext cx="11414703" cy="815608"/>
          </a:xfrm>
          <a:prstGeom prst="rect">
            <a:avLst/>
          </a:prstGeom>
        </p:spPr>
        <p:txBody>
          <a:bodyPr wrap="square">
            <a:spAutoFit/>
          </a:bodyPr>
          <a:lstStyle/>
          <a:p>
            <a:pPr>
              <a:spcAft>
                <a:spcPts val="600"/>
              </a:spcAft>
            </a:pPr>
            <a:r>
              <a:rPr lang="tr-TR" sz="2100" b="1" dirty="0">
                <a:solidFill>
                  <a:schemeClr val="tx2"/>
                </a:solidFill>
                <a:latin typeface="Roboto" pitchFamily="2" charset="0"/>
                <a:ea typeface="Roboto" pitchFamily="2" charset="0"/>
              </a:rPr>
              <a:t>Binadan çıkmak ve heyelan bölgesinden uzaklaşmak için yeterli vaktiniz varsa tahliye olun.</a:t>
            </a:r>
          </a:p>
          <a:p>
            <a:pPr>
              <a:spcAft>
                <a:spcPts val="600"/>
              </a:spcAft>
            </a:pPr>
            <a:r>
              <a:rPr lang="tr-TR" sz="2100" b="1" dirty="0">
                <a:solidFill>
                  <a:schemeClr val="tx2"/>
                </a:solidFill>
                <a:latin typeface="Roboto" pitchFamily="2" charset="0"/>
                <a:ea typeface="Roboto" pitchFamily="2" charset="0"/>
              </a:rPr>
              <a:t>Evinizde bulunan elektrik, gaz ve su tesisatlarını kapatın.</a:t>
            </a:r>
          </a:p>
        </p:txBody>
      </p:sp>
      <p:pic>
        <p:nvPicPr>
          <p:cNvPr id="18" name="Resim 17">
            <a:extLst>
              <a:ext uri="{FF2B5EF4-FFF2-40B4-BE49-F238E27FC236}">
                <a16:creationId xmlns:a16="http://schemas.microsoft.com/office/drawing/2014/main" xmlns="" id="{386C7FA5-3CE3-4EF7-BBC7-9AC7273C41F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37637" y="4550664"/>
            <a:ext cx="5522983" cy="1043512"/>
          </a:xfrm>
          <a:prstGeom prst="rect">
            <a:avLst/>
          </a:prstGeom>
        </p:spPr>
      </p:pic>
      <p:pic>
        <p:nvPicPr>
          <p:cNvPr id="20" name="Resim 19">
            <a:extLst>
              <a:ext uri="{FF2B5EF4-FFF2-40B4-BE49-F238E27FC236}">
                <a16:creationId xmlns:a16="http://schemas.microsoft.com/office/drawing/2014/main" xmlns="" id="{BCD85168-0AA5-4F7A-86FB-6632D9604BD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62482" y="2873761"/>
            <a:ext cx="5522981" cy="865351"/>
          </a:xfrm>
          <a:prstGeom prst="rect">
            <a:avLst/>
          </a:prstGeom>
        </p:spPr>
      </p:pic>
      <p:pic>
        <p:nvPicPr>
          <p:cNvPr id="24" name="Resim 23">
            <a:extLst>
              <a:ext uri="{FF2B5EF4-FFF2-40B4-BE49-F238E27FC236}">
                <a16:creationId xmlns:a16="http://schemas.microsoft.com/office/drawing/2014/main" xmlns="" id="{609CFE38-50CA-48E3-8AE2-0BA155F1176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12584" y="3456915"/>
            <a:ext cx="6047241" cy="1143385"/>
          </a:xfrm>
          <a:prstGeom prst="rect">
            <a:avLst/>
          </a:prstGeom>
        </p:spPr>
      </p:pic>
      <p:pic>
        <p:nvPicPr>
          <p:cNvPr id="26" name="Resim 25">
            <a:extLst>
              <a:ext uri="{FF2B5EF4-FFF2-40B4-BE49-F238E27FC236}">
                <a16:creationId xmlns:a16="http://schemas.microsoft.com/office/drawing/2014/main" xmlns="" id="{9FD8393A-F6F4-BD4D-87E0-52B244127AD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328051" y="2773719"/>
            <a:ext cx="5620524" cy="1551366"/>
          </a:xfrm>
          <a:prstGeom prst="rect">
            <a:avLst/>
          </a:prstGeom>
        </p:spPr>
      </p:pic>
      <p:pic>
        <p:nvPicPr>
          <p:cNvPr id="27" name="Resim 26">
            <a:extLst>
              <a:ext uri="{FF2B5EF4-FFF2-40B4-BE49-F238E27FC236}">
                <a16:creationId xmlns:a16="http://schemas.microsoft.com/office/drawing/2014/main" xmlns="" id="{03288391-7141-714D-A90B-345D55F1C2C2}"/>
              </a:ext>
            </a:extLst>
          </p:cNvPr>
          <p:cNvPicPr>
            <a:picLocks noChangeAspect="1"/>
          </p:cNvPicPr>
          <p:nvPr/>
        </p:nvPicPr>
        <p:blipFill rotWithShape="1">
          <a:blip r:embed="rId9">
            <a:extLst>
              <a:ext uri="{28A0092B-C50C-407E-A947-70E740481C1C}">
                <a14:useLocalDpi xmlns:a14="http://schemas.microsoft.com/office/drawing/2010/main" val="0"/>
              </a:ext>
            </a:extLst>
          </a:blip>
          <a:srcRect r="35267"/>
          <a:stretch/>
        </p:blipFill>
        <p:spPr>
          <a:xfrm>
            <a:off x="7310396" y="2097937"/>
            <a:ext cx="3638341" cy="1551366"/>
          </a:xfrm>
          <a:prstGeom prst="rect">
            <a:avLst/>
          </a:prstGeom>
        </p:spPr>
      </p:pic>
      <p:pic>
        <p:nvPicPr>
          <p:cNvPr id="28" name="Resim 27">
            <a:extLst>
              <a:ext uri="{FF2B5EF4-FFF2-40B4-BE49-F238E27FC236}">
                <a16:creationId xmlns:a16="http://schemas.microsoft.com/office/drawing/2014/main" xmlns="" id="{AEB23A63-AF0F-8647-B8BB-A3E38B1887F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213362" y="3821076"/>
            <a:ext cx="5620524" cy="2568655"/>
          </a:xfrm>
          <a:prstGeom prst="rect">
            <a:avLst/>
          </a:prstGeom>
        </p:spPr>
      </p:pic>
      <p:pic>
        <p:nvPicPr>
          <p:cNvPr id="30" name="Resim 29">
            <a:extLst>
              <a:ext uri="{FF2B5EF4-FFF2-40B4-BE49-F238E27FC236}">
                <a16:creationId xmlns:a16="http://schemas.microsoft.com/office/drawing/2014/main" xmlns="" id="{0C73C09C-DB87-574D-B199-418751EC1B3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7328051" y="3227628"/>
            <a:ext cx="5620524" cy="1551366"/>
          </a:xfrm>
          <a:prstGeom prst="rect">
            <a:avLst/>
          </a:prstGeom>
        </p:spPr>
      </p:pic>
    </p:spTree>
    <p:extLst>
      <p:ext uri="{BB962C8B-B14F-4D97-AF65-F5344CB8AC3E}">
        <p14:creationId xmlns:p14="http://schemas.microsoft.com/office/powerpoint/2010/main" val="1934894354"/>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000"/>
                                        <p:tgtEl>
                                          <p:spTgt spid="2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1000"/>
                                        <p:tgtEl>
                                          <p:spTgt spid="27"/>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1000"/>
                                        <p:tgtEl>
                                          <p:spTgt spid="30"/>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42104820-D060-4EB7-B79F-AC7B8E8CF4F4}"/>
              </a:ext>
            </a:extLst>
          </p:cNvPr>
          <p:cNvSpPr txBox="1">
            <a:spLocks/>
          </p:cNvSpPr>
          <p:nvPr/>
        </p:nvSpPr>
        <p:spPr>
          <a:xfrm>
            <a:off x="360218" y="295564"/>
            <a:ext cx="10993582" cy="544945"/>
          </a:xfrm>
          <a:prstGeom prst="rect">
            <a:avLst/>
          </a:prstGeom>
        </p:spPr>
        <p:txBody>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tr-TR" dirty="0">
                <a:solidFill>
                  <a:srgbClr val="FF3300"/>
                </a:solidFill>
                <a:latin typeface="Roboto" pitchFamily="2" charset="0"/>
                <a:ea typeface="Roboto" pitchFamily="2" charset="0"/>
              </a:rPr>
              <a:t>Çığ Başladığında</a:t>
            </a:r>
          </a:p>
        </p:txBody>
      </p:sp>
      <p:sp>
        <p:nvSpPr>
          <p:cNvPr id="15" name="Dikdörtgen 14">
            <a:extLst>
              <a:ext uri="{FF2B5EF4-FFF2-40B4-BE49-F238E27FC236}">
                <a16:creationId xmlns:a16="http://schemas.microsoft.com/office/drawing/2014/main" xmlns="" id="{BED8C8F2-716D-4976-9A92-E47DC75C3BF9}"/>
              </a:ext>
            </a:extLst>
          </p:cNvPr>
          <p:cNvSpPr/>
          <p:nvPr/>
        </p:nvSpPr>
        <p:spPr>
          <a:xfrm>
            <a:off x="4169558" y="293262"/>
            <a:ext cx="4868548" cy="461665"/>
          </a:xfrm>
          <a:prstGeom prst="rect">
            <a:avLst/>
          </a:prstGeom>
        </p:spPr>
        <p:txBody>
          <a:bodyPr wrap="square">
            <a:spAutoFit/>
          </a:bodyPr>
          <a:lstStyle/>
          <a:p>
            <a:pPr algn="ctr"/>
            <a:r>
              <a:rPr lang="tr-TR" sz="2400" b="1" dirty="0">
                <a:solidFill>
                  <a:schemeClr val="tx2"/>
                </a:solidFill>
                <a:latin typeface="Roboto" pitchFamily="2" charset="0"/>
                <a:ea typeface="Roboto" pitchFamily="2" charset="0"/>
              </a:rPr>
              <a:t>Çok hızlı bir şekilde uzaklaşın</a:t>
            </a:r>
          </a:p>
        </p:txBody>
      </p:sp>
      <p:sp>
        <p:nvSpPr>
          <p:cNvPr id="2" name="Dikdörtgen 1">
            <a:extLst>
              <a:ext uri="{FF2B5EF4-FFF2-40B4-BE49-F238E27FC236}">
                <a16:creationId xmlns:a16="http://schemas.microsoft.com/office/drawing/2014/main" xmlns="" id="{A958BE44-8579-4A6A-888D-33358D64E9EE}"/>
              </a:ext>
            </a:extLst>
          </p:cNvPr>
          <p:cNvSpPr/>
          <p:nvPr/>
        </p:nvSpPr>
        <p:spPr>
          <a:xfrm>
            <a:off x="304141" y="1130135"/>
            <a:ext cx="4450267" cy="461665"/>
          </a:xfrm>
          <a:prstGeom prst="rect">
            <a:avLst/>
          </a:prstGeom>
        </p:spPr>
        <p:txBody>
          <a:bodyPr wrap="square">
            <a:spAutoFit/>
          </a:bodyPr>
          <a:lstStyle/>
          <a:p>
            <a:r>
              <a:rPr lang="tr-TR" sz="2400" b="1" dirty="0">
                <a:solidFill>
                  <a:srgbClr val="FF6600"/>
                </a:solidFill>
              </a:rPr>
              <a:t>Çığa yakalanmak kesin ise</a:t>
            </a:r>
          </a:p>
        </p:txBody>
      </p:sp>
      <p:pic>
        <p:nvPicPr>
          <p:cNvPr id="5" name="Resim 4">
            <a:extLst>
              <a:ext uri="{FF2B5EF4-FFF2-40B4-BE49-F238E27FC236}">
                <a16:creationId xmlns:a16="http://schemas.microsoft.com/office/drawing/2014/main" xmlns="" id="{98A5BC7A-5D56-4AB3-BDD4-F8AC48ABA7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51006" y="1104383"/>
            <a:ext cx="4523242" cy="2922319"/>
          </a:xfrm>
          <a:prstGeom prst="rect">
            <a:avLst/>
          </a:prstGeom>
        </p:spPr>
      </p:pic>
      <p:pic>
        <p:nvPicPr>
          <p:cNvPr id="8" name="Resim 7">
            <a:extLst>
              <a:ext uri="{FF2B5EF4-FFF2-40B4-BE49-F238E27FC236}">
                <a16:creationId xmlns:a16="http://schemas.microsoft.com/office/drawing/2014/main" xmlns="" id="{B395AF64-61A6-4112-931A-D5B8805CC04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7280" y="980099"/>
            <a:ext cx="4450267" cy="2875172"/>
          </a:xfrm>
          <a:prstGeom prst="rect">
            <a:avLst/>
          </a:prstGeom>
        </p:spPr>
      </p:pic>
      <p:pic>
        <p:nvPicPr>
          <p:cNvPr id="13" name="Resim 12">
            <a:extLst>
              <a:ext uri="{FF2B5EF4-FFF2-40B4-BE49-F238E27FC236}">
                <a16:creationId xmlns:a16="http://schemas.microsoft.com/office/drawing/2014/main" xmlns="" id="{65229505-7953-4AAE-9D66-1B27F276F03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894013" y="1044749"/>
            <a:ext cx="4523242" cy="2922319"/>
          </a:xfrm>
          <a:prstGeom prst="rect">
            <a:avLst/>
          </a:prstGeom>
        </p:spPr>
      </p:pic>
      <p:pic>
        <p:nvPicPr>
          <p:cNvPr id="16" name="Resim 15">
            <a:extLst>
              <a:ext uri="{FF2B5EF4-FFF2-40B4-BE49-F238E27FC236}">
                <a16:creationId xmlns:a16="http://schemas.microsoft.com/office/drawing/2014/main" xmlns="" id="{211986FC-9529-46BB-8497-C1E1F81797C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92166" y="3633187"/>
            <a:ext cx="4327979" cy="2796165"/>
          </a:xfrm>
          <a:prstGeom prst="rect">
            <a:avLst/>
          </a:prstGeom>
        </p:spPr>
      </p:pic>
      <p:pic>
        <p:nvPicPr>
          <p:cNvPr id="19" name="Resim 18">
            <a:extLst>
              <a:ext uri="{FF2B5EF4-FFF2-40B4-BE49-F238E27FC236}">
                <a16:creationId xmlns:a16="http://schemas.microsoft.com/office/drawing/2014/main" xmlns="" id="{DD29F3D6-7F85-44FC-8C61-7FB9A6335EA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06260" y="3437758"/>
            <a:ext cx="4327979" cy="2796166"/>
          </a:xfrm>
          <a:prstGeom prst="rect">
            <a:avLst/>
          </a:prstGeom>
        </p:spPr>
      </p:pic>
      <p:pic>
        <p:nvPicPr>
          <p:cNvPr id="22" name="Resim 21">
            <a:extLst>
              <a:ext uri="{FF2B5EF4-FFF2-40B4-BE49-F238E27FC236}">
                <a16:creationId xmlns:a16="http://schemas.microsoft.com/office/drawing/2014/main" xmlns="" id="{467B4315-D68B-4419-AADA-705F69F36FE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651006" y="3404987"/>
            <a:ext cx="4523242" cy="2922319"/>
          </a:xfrm>
          <a:prstGeom prst="rect">
            <a:avLst/>
          </a:prstGeom>
        </p:spPr>
      </p:pic>
      <p:sp>
        <p:nvSpPr>
          <p:cNvPr id="17" name="Dikdörtgen 16">
            <a:extLst>
              <a:ext uri="{FF2B5EF4-FFF2-40B4-BE49-F238E27FC236}">
                <a16:creationId xmlns:a16="http://schemas.microsoft.com/office/drawing/2014/main" xmlns="" id="{6A655D7C-643A-9B47-BA85-2BFDF2058549}"/>
              </a:ext>
            </a:extLst>
          </p:cNvPr>
          <p:cNvSpPr/>
          <p:nvPr/>
        </p:nvSpPr>
        <p:spPr>
          <a:xfrm>
            <a:off x="8883606" y="1130600"/>
            <a:ext cx="2835954" cy="461665"/>
          </a:xfrm>
          <a:prstGeom prst="rect">
            <a:avLst/>
          </a:prstGeom>
        </p:spPr>
        <p:txBody>
          <a:bodyPr wrap="square">
            <a:spAutoFit/>
          </a:bodyPr>
          <a:lstStyle/>
          <a:p>
            <a:r>
              <a:rPr lang="tr-TR" sz="2400" b="1" dirty="0">
                <a:solidFill>
                  <a:srgbClr val="FF6600"/>
                </a:solidFill>
              </a:rPr>
              <a:t>Arabadaysanız</a:t>
            </a:r>
          </a:p>
        </p:txBody>
      </p:sp>
    </p:spTree>
    <p:extLst>
      <p:ext uri="{BB962C8B-B14F-4D97-AF65-F5344CB8AC3E}">
        <p14:creationId xmlns:p14="http://schemas.microsoft.com/office/powerpoint/2010/main" val="428074344"/>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10" presetClass="entr" presetSubtype="0" fill="hold" nodeType="afterEffect">
                                  <p:stCondLst>
                                    <p:cond delay="15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childTnLst>
                                </p:cTn>
                              </p:par>
                            </p:childTnLst>
                          </p:cTn>
                        </p:par>
                        <p:par>
                          <p:cTn id="12" fill="hold">
                            <p:stCondLst>
                              <p:cond delay="3500"/>
                            </p:stCondLst>
                            <p:childTnLst>
                              <p:par>
                                <p:cTn id="13" presetID="10" presetClass="entr" presetSubtype="0" fill="hold" nodeType="afterEffect">
                                  <p:stCondLst>
                                    <p:cond delay="1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childTnLst>
                          </p:cTn>
                        </p:par>
                        <p:par>
                          <p:cTn id="16" fill="hold">
                            <p:stCondLst>
                              <p:cond delay="6000"/>
                            </p:stCondLst>
                            <p:childTnLst>
                              <p:par>
                                <p:cTn id="17" presetID="10" presetClass="entr" presetSubtype="0" fill="hold" nodeType="afterEffect">
                                  <p:stCondLst>
                                    <p:cond delay="15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childTnLst>
                                </p:cTn>
                              </p:par>
                            </p:childTnLst>
                          </p:cTn>
                        </p:par>
                        <p:par>
                          <p:cTn id="25" fill="hold">
                            <p:stCondLst>
                              <p:cond delay="1000"/>
                            </p:stCondLst>
                            <p:childTnLst>
                              <p:par>
                                <p:cTn id="26" presetID="10" presetClass="entr" presetSubtype="0" fill="hold" nodeType="afterEffect">
                                  <p:stCondLst>
                                    <p:cond delay="150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Resim 18">
            <a:extLst>
              <a:ext uri="{FF2B5EF4-FFF2-40B4-BE49-F238E27FC236}">
                <a16:creationId xmlns:a16="http://schemas.microsoft.com/office/drawing/2014/main" xmlns="" id="{CC3AB67A-286D-604E-8337-781D759B17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37078" y="2213296"/>
            <a:ext cx="7513335" cy="4425226"/>
          </a:xfrm>
          <a:prstGeom prst="rect">
            <a:avLst/>
          </a:prstGeom>
        </p:spPr>
      </p:pic>
      <p:pic>
        <p:nvPicPr>
          <p:cNvPr id="21" name="Resim 20">
            <a:extLst>
              <a:ext uri="{FF2B5EF4-FFF2-40B4-BE49-F238E27FC236}">
                <a16:creationId xmlns:a16="http://schemas.microsoft.com/office/drawing/2014/main" xmlns="" id="{A166098A-12BB-1248-894D-0A719D878DF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72212" y="1577945"/>
            <a:ext cx="3754990" cy="5059690"/>
          </a:xfrm>
          <a:prstGeom prst="rect">
            <a:avLst/>
          </a:prstGeom>
        </p:spPr>
      </p:pic>
      <p:pic>
        <p:nvPicPr>
          <p:cNvPr id="23" name="Resim 22">
            <a:extLst>
              <a:ext uri="{FF2B5EF4-FFF2-40B4-BE49-F238E27FC236}">
                <a16:creationId xmlns:a16="http://schemas.microsoft.com/office/drawing/2014/main" xmlns="" id="{9EF37AC1-E446-D54C-A7F5-8E4A782D66C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82734" y="466764"/>
            <a:ext cx="7216155" cy="6548581"/>
          </a:xfrm>
          <a:prstGeom prst="rect">
            <a:avLst/>
          </a:prstGeom>
        </p:spPr>
      </p:pic>
      <p:pic>
        <p:nvPicPr>
          <p:cNvPr id="25" name="Resim 24">
            <a:extLst>
              <a:ext uri="{FF2B5EF4-FFF2-40B4-BE49-F238E27FC236}">
                <a16:creationId xmlns:a16="http://schemas.microsoft.com/office/drawing/2014/main" xmlns="" id="{E07C8CC8-6982-B747-BB0F-2E68971B422F}"/>
              </a:ext>
            </a:extLst>
          </p:cNvPr>
          <p:cNvPicPr>
            <a:picLocks noChangeAspect="1"/>
          </p:cNvPicPr>
          <p:nvPr/>
        </p:nvPicPr>
        <p:blipFill rotWithShape="1">
          <a:blip r:embed="rId6">
            <a:extLst>
              <a:ext uri="{28A0092B-C50C-407E-A947-70E740481C1C}">
                <a14:useLocalDpi xmlns:a14="http://schemas.microsoft.com/office/drawing/2010/main" val="0"/>
              </a:ext>
            </a:extLst>
          </a:blip>
          <a:srcRect l="14739" t="36238" r="28263" b="20371"/>
          <a:stretch/>
        </p:blipFill>
        <p:spPr>
          <a:xfrm>
            <a:off x="9483222" y="1936569"/>
            <a:ext cx="2296288" cy="1044000"/>
          </a:xfrm>
          <a:prstGeom prst="rect">
            <a:avLst/>
          </a:prstGeom>
        </p:spPr>
      </p:pic>
      <p:pic>
        <p:nvPicPr>
          <p:cNvPr id="27" name="Resim 26">
            <a:extLst>
              <a:ext uri="{FF2B5EF4-FFF2-40B4-BE49-F238E27FC236}">
                <a16:creationId xmlns:a16="http://schemas.microsoft.com/office/drawing/2014/main" xmlns="" id="{50D1145C-C638-3E45-9A55-BD4F81981531}"/>
              </a:ext>
            </a:extLst>
          </p:cNvPr>
          <p:cNvPicPr>
            <a:picLocks noChangeAspect="1"/>
          </p:cNvPicPr>
          <p:nvPr/>
        </p:nvPicPr>
        <p:blipFill rotWithShape="1">
          <a:blip r:embed="rId7">
            <a:extLst>
              <a:ext uri="{28A0092B-C50C-407E-A947-70E740481C1C}">
                <a14:useLocalDpi xmlns:a14="http://schemas.microsoft.com/office/drawing/2010/main" val="0"/>
              </a:ext>
            </a:extLst>
          </a:blip>
          <a:srcRect l="25666" t="31977" r="17759" b="27039"/>
          <a:stretch/>
        </p:blipFill>
        <p:spPr>
          <a:xfrm>
            <a:off x="495620" y="1256141"/>
            <a:ext cx="2233797" cy="966412"/>
          </a:xfrm>
          <a:prstGeom prst="rect">
            <a:avLst/>
          </a:prstGeom>
        </p:spPr>
      </p:pic>
      <p:pic>
        <p:nvPicPr>
          <p:cNvPr id="29" name="Resim 28">
            <a:extLst>
              <a:ext uri="{FF2B5EF4-FFF2-40B4-BE49-F238E27FC236}">
                <a16:creationId xmlns:a16="http://schemas.microsoft.com/office/drawing/2014/main" xmlns="" id="{BCF24D35-51A3-3D43-BE11-8A197D5A71A7}"/>
              </a:ext>
            </a:extLst>
          </p:cNvPr>
          <p:cNvPicPr>
            <a:picLocks noChangeAspect="1"/>
          </p:cNvPicPr>
          <p:nvPr/>
        </p:nvPicPr>
        <p:blipFill rotWithShape="1">
          <a:blip r:embed="rId8">
            <a:extLst>
              <a:ext uri="{28A0092B-C50C-407E-A947-70E740481C1C}">
                <a14:useLocalDpi xmlns:a14="http://schemas.microsoft.com/office/drawing/2010/main" val="0"/>
              </a:ext>
            </a:extLst>
          </a:blip>
          <a:srcRect l="18342" t="28273" r="19246" b="26515"/>
          <a:stretch/>
        </p:blipFill>
        <p:spPr>
          <a:xfrm>
            <a:off x="6120383" y="1416536"/>
            <a:ext cx="2496344" cy="1080000"/>
          </a:xfrm>
          <a:prstGeom prst="rect">
            <a:avLst/>
          </a:prstGeom>
        </p:spPr>
      </p:pic>
      <p:pic>
        <p:nvPicPr>
          <p:cNvPr id="30" name="Resim 29" descr="bilgisayar, tablo içeren bir resim&#10;&#10;Açıklama otomatik olarak oluşturuldu">
            <a:extLst>
              <a:ext uri="{FF2B5EF4-FFF2-40B4-BE49-F238E27FC236}">
                <a16:creationId xmlns:a16="http://schemas.microsoft.com/office/drawing/2014/main" xmlns="" id="{C8DDB635-5709-3C4E-AAF3-15E6B7F59B7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36611" y="3982520"/>
            <a:ext cx="18468000" cy="6378124"/>
          </a:xfrm>
          <a:prstGeom prst="rect">
            <a:avLst/>
          </a:prstGeom>
        </p:spPr>
      </p:pic>
      <p:sp>
        <p:nvSpPr>
          <p:cNvPr id="12" name="Başlık 1">
            <a:extLst>
              <a:ext uri="{FF2B5EF4-FFF2-40B4-BE49-F238E27FC236}">
                <a16:creationId xmlns:a16="http://schemas.microsoft.com/office/drawing/2014/main" xmlns="" id="{07705865-8D58-2443-A839-973C4CE0837C}"/>
              </a:ext>
            </a:extLst>
          </p:cNvPr>
          <p:cNvSpPr txBox="1">
            <a:spLocks/>
          </p:cNvSpPr>
          <p:nvPr/>
        </p:nvSpPr>
        <p:spPr>
          <a:xfrm>
            <a:off x="360218" y="295564"/>
            <a:ext cx="10993582" cy="544945"/>
          </a:xfrm>
          <a:prstGeom prst="rect">
            <a:avLst/>
          </a:prstGeom>
        </p:spPr>
        <p:txBody>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tr-TR" dirty="0">
                <a:solidFill>
                  <a:schemeClr val="accent2"/>
                </a:solidFill>
                <a:latin typeface="Roboto" pitchFamily="2" charset="0"/>
                <a:ea typeface="Roboto" pitchFamily="2" charset="0"/>
              </a:rPr>
              <a:t>Afet Sonrası İçin Yapılması Gerekenler Hazırlıklar </a:t>
            </a:r>
          </a:p>
        </p:txBody>
      </p:sp>
    </p:spTree>
    <p:extLst>
      <p:ext uri="{BB962C8B-B14F-4D97-AF65-F5344CB8AC3E}">
        <p14:creationId xmlns:p14="http://schemas.microsoft.com/office/powerpoint/2010/main" val="1239151370"/>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afterEffect">
                                  <p:stCondLst>
                                    <p:cond delay="1000"/>
                                  </p:stCondLst>
                                  <p:childTnLst>
                                    <p:set>
                                      <p:cBhvr>
                                        <p:cTn id="6" dur="indefinite"/>
                                        <p:tgtEl>
                                          <p:spTgt spid="27"/>
                                        </p:tgtEl>
                                        <p:attrNameLst>
                                          <p:attrName>style.opacity</p:attrName>
                                        </p:attrNameLst>
                                      </p:cBhvr>
                                      <p:to>
                                        <p:strVal val="0.25"/>
                                      </p:to>
                                    </p:set>
                                    <p:animEffect filter="image" prLst="opacity: 0.25">
                                      <p:cBhvr rctx="IE">
                                        <p:cTn id="7" dur="indefinite"/>
                                        <p:tgtEl>
                                          <p:spTgt spid="27"/>
                                        </p:tgtEl>
                                      </p:cBhvr>
                                    </p:animEffect>
                                  </p:childTnLst>
                                </p:cTn>
                              </p:par>
                            </p:childTnLst>
                          </p:cTn>
                        </p:par>
                        <p:par>
                          <p:cTn id="8" fill="hold">
                            <p:stCondLst>
                              <p:cond delay="1000"/>
                            </p:stCondLst>
                            <p:childTnLst>
                              <p:par>
                                <p:cTn id="9" presetID="9" presetClass="emph" presetSubtype="0" nodeType="afterEffect">
                                  <p:stCondLst>
                                    <p:cond delay="0"/>
                                  </p:stCondLst>
                                  <p:childTnLst>
                                    <p:set>
                                      <p:cBhvr>
                                        <p:cTn id="10" dur="indefinite"/>
                                        <p:tgtEl>
                                          <p:spTgt spid="23"/>
                                        </p:tgtEl>
                                        <p:attrNameLst>
                                          <p:attrName>style.opacity</p:attrName>
                                        </p:attrNameLst>
                                      </p:cBhvr>
                                      <p:to>
                                        <p:strVal val="0.25"/>
                                      </p:to>
                                    </p:set>
                                    <p:animEffect filter="image" prLst="opacity: 0.25">
                                      <p:cBhvr rctx="IE">
                                        <p:cTn id="11" dur="indefinite"/>
                                        <p:tgtEl>
                                          <p:spTgt spid="23"/>
                                        </p:tgtEl>
                                      </p:cBhvr>
                                    </p:animEffect>
                                  </p:childTnLst>
                                </p:cTn>
                              </p:par>
                            </p:childTnLst>
                          </p:cTn>
                        </p:par>
                        <p:par>
                          <p:cTn id="12" fill="hold">
                            <p:stCondLst>
                              <p:cond delay="1000"/>
                            </p:stCondLst>
                            <p:childTnLst>
                              <p:par>
                                <p:cTn id="13" presetID="9" presetClass="emph" presetSubtype="0" nodeType="afterEffect">
                                  <p:stCondLst>
                                    <p:cond delay="1000"/>
                                  </p:stCondLst>
                                  <p:childTnLst>
                                    <p:set>
                                      <p:cBhvr>
                                        <p:cTn id="14" dur="indefinite"/>
                                        <p:tgtEl>
                                          <p:spTgt spid="29"/>
                                        </p:tgtEl>
                                        <p:attrNameLst>
                                          <p:attrName>style.opacity</p:attrName>
                                        </p:attrNameLst>
                                      </p:cBhvr>
                                      <p:to>
                                        <p:strVal val="0.25"/>
                                      </p:to>
                                    </p:set>
                                    <p:animEffect filter="image" prLst="opacity: 0.25">
                                      <p:cBhvr rctx="IE">
                                        <p:cTn id="15" dur="indefinite"/>
                                        <p:tgtEl>
                                          <p:spTgt spid="29"/>
                                        </p:tgtEl>
                                      </p:cBhvr>
                                    </p:animEffect>
                                  </p:childTnLst>
                                </p:cTn>
                              </p:par>
                            </p:childTnLst>
                          </p:cTn>
                        </p:par>
                        <p:par>
                          <p:cTn id="16" fill="hold">
                            <p:stCondLst>
                              <p:cond delay="2000"/>
                            </p:stCondLst>
                            <p:childTnLst>
                              <p:par>
                                <p:cTn id="17" presetID="9" presetClass="emph" presetSubtype="0" nodeType="afterEffect">
                                  <p:stCondLst>
                                    <p:cond delay="0"/>
                                  </p:stCondLst>
                                  <p:childTnLst>
                                    <p:set>
                                      <p:cBhvr>
                                        <p:cTn id="18" dur="indefinite"/>
                                        <p:tgtEl>
                                          <p:spTgt spid="21"/>
                                        </p:tgtEl>
                                        <p:attrNameLst>
                                          <p:attrName>style.opacity</p:attrName>
                                        </p:attrNameLst>
                                      </p:cBhvr>
                                      <p:to>
                                        <p:strVal val="0.25"/>
                                      </p:to>
                                    </p:set>
                                    <p:animEffect filter="image" prLst="opacity: 0.25">
                                      <p:cBhvr rctx="IE">
                                        <p:cTn id="19" dur="indefinite"/>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tablo, pasta, oyuncak, karanlık içeren bir resim&#10;&#10;Açıklama otomatik olarak oluşturuldu">
            <a:extLst>
              <a:ext uri="{FF2B5EF4-FFF2-40B4-BE49-F238E27FC236}">
                <a16:creationId xmlns:a16="http://schemas.microsoft.com/office/drawing/2014/main" xmlns="" id="{3F52D214-50DF-4FCD-BF4E-306294B19971}"/>
              </a:ext>
            </a:extLst>
          </p:cNvPr>
          <p:cNvPicPr>
            <a:picLocks noChangeAspect="1"/>
          </p:cNvPicPr>
          <p:nvPr/>
        </p:nvPicPr>
        <p:blipFill rotWithShape="1">
          <a:blip r:embed="rId3">
            <a:extLst>
              <a:ext uri="{28A0092B-C50C-407E-A947-70E740481C1C}">
                <a14:useLocalDpi xmlns:a14="http://schemas.microsoft.com/office/drawing/2010/main" val="0"/>
              </a:ext>
            </a:extLst>
          </a:blip>
          <a:srcRect l="24586" t="21020" r="17456" b="10756"/>
          <a:stretch/>
        </p:blipFill>
        <p:spPr>
          <a:xfrm flipH="1">
            <a:off x="838196" y="1029584"/>
            <a:ext cx="7009147" cy="4263453"/>
          </a:xfrm>
          <a:prstGeom prst="rect">
            <a:avLst/>
          </a:prstGeom>
        </p:spPr>
      </p:pic>
      <p:sp>
        <p:nvSpPr>
          <p:cNvPr id="10" name="Rectangle 8">
            <a:extLst>
              <a:ext uri="{FF2B5EF4-FFF2-40B4-BE49-F238E27FC236}">
                <a16:creationId xmlns:a16="http://schemas.microsoft.com/office/drawing/2014/main" xmlns="" id="{B3625643-48E7-4347-B549-6DAB4A7B92F8}"/>
              </a:ext>
            </a:extLst>
          </p:cNvPr>
          <p:cNvSpPr/>
          <p:nvPr/>
        </p:nvSpPr>
        <p:spPr>
          <a:xfrm>
            <a:off x="321896" y="1328297"/>
            <a:ext cx="3335707" cy="1184940"/>
          </a:xfrm>
          <a:prstGeom prst="rect">
            <a:avLst/>
          </a:prstGeom>
        </p:spPr>
        <p:txBody>
          <a:bodyPr wrap="square">
            <a:spAutoFit/>
          </a:bodyPr>
          <a:lstStyle/>
          <a:p>
            <a:pPr>
              <a:spcAft>
                <a:spcPts val="600"/>
              </a:spcAft>
            </a:pPr>
            <a:r>
              <a:rPr lang="tr-TR" sz="2200" dirty="0">
                <a:solidFill>
                  <a:schemeClr val="tx2"/>
                </a:solidFill>
                <a:latin typeface="Roboto" pitchFamily="2" charset="0"/>
                <a:ea typeface="Roboto" pitchFamily="2" charset="0"/>
                <a:cs typeface="Arial" pitchFamily="34" charset="0"/>
              </a:rPr>
              <a:t>Kendinizi emniyete alın! </a:t>
            </a:r>
          </a:p>
          <a:p>
            <a:r>
              <a:rPr lang="tr-TR" sz="2200" dirty="0">
                <a:solidFill>
                  <a:schemeClr val="tx2"/>
                </a:solidFill>
                <a:latin typeface="Roboto" pitchFamily="2" charset="0"/>
                <a:ea typeface="Roboto" pitchFamily="2" charset="0"/>
                <a:cs typeface="Arial" pitchFamily="34" charset="0"/>
              </a:rPr>
              <a:t>Yaralanma var mı diye kontrol edin!</a:t>
            </a:r>
          </a:p>
        </p:txBody>
      </p:sp>
      <p:sp>
        <p:nvSpPr>
          <p:cNvPr id="12" name="Rectangle 8">
            <a:extLst>
              <a:ext uri="{FF2B5EF4-FFF2-40B4-BE49-F238E27FC236}">
                <a16:creationId xmlns:a16="http://schemas.microsoft.com/office/drawing/2014/main" xmlns="" id="{62CA7729-E4F5-481B-BD2F-D933CE7B94AF}"/>
              </a:ext>
            </a:extLst>
          </p:cNvPr>
          <p:cNvSpPr/>
          <p:nvPr/>
        </p:nvSpPr>
        <p:spPr>
          <a:xfrm>
            <a:off x="7847346" y="1195178"/>
            <a:ext cx="4128759" cy="430887"/>
          </a:xfrm>
          <a:prstGeom prst="rect">
            <a:avLst/>
          </a:prstGeom>
        </p:spPr>
        <p:txBody>
          <a:bodyPr wrap="square">
            <a:spAutoFit/>
          </a:bodyPr>
          <a:lstStyle/>
          <a:p>
            <a:r>
              <a:rPr lang="tr-TR" sz="2200" dirty="0">
                <a:solidFill>
                  <a:schemeClr val="tx2"/>
                </a:solidFill>
                <a:latin typeface="Roboto" pitchFamily="2" charset="0"/>
                <a:ea typeface="Roboto" pitchFamily="2" charset="0"/>
                <a:cs typeface="Arial" pitchFamily="34" charset="0"/>
              </a:rPr>
              <a:t>İkincil risklere dikkat edin!</a:t>
            </a:r>
          </a:p>
        </p:txBody>
      </p:sp>
      <p:sp>
        <p:nvSpPr>
          <p:cNvPr id="14" name="Rectangle 8">
            <a:extLst>
              <a:ext uri="{FF2B5EF4-FFF2-40B4-BE49-F238E27FC236}">
                <a16:creationId xmlns:a16="http://schemas.microsoft.com/office/drawing/2014/main" xmlns="" id="{E90751B5-314F-4E0F-96CA-92965534CA5F}"/>
              </a:ext>
            </a:extLst>
          </p:cNvPr>
          <p:cNvSpPr/>
          <p:nvPr/>
        </p:nvSpPr>
        <p:spPr>
          <a:xfrm>
            <a:off x="5235202" y="5110045"/>
            <a:ext cx="6494308" cy="1107996"/>
          </a:xfrm>
          <a:prstGeom prst="rect">
            <a:avLst/>
          </a:prstGeom>
        </p:spPr>
        <p:txBody>
          <a:bodyPr wrap="square">
            <a:spAutoFit/>
          </a:bodyPr>
          <a:lstStyle/>
          <a:p>
            <a:pPr algn="r"/>
            <a:r>
              <a:rPr lang="tr-TR" sz="2200" dirty="0">
                <a:solidFill>
                  <a:schemeClr val="tx2"/>
                </a:solidFill>
                <a:latin typeface="Roboto" pitchFamily="2" charset="0"/>
                <a:ea typeface="Roboto" pitchFamily="2" charset="0"/>
                <a:cs typeface="Arial" pitchFamily="34" charset="0"/>
              </a:rPr>
              <a:t>Kendi güvenliğinizden emin olduktan sonra </a:t>
            </a:r>
          </a:p>
          <a:p>
            <a:pPr algn="r"/>
            <a:r>
              <a:rPr lang="tr-TR" sz="2200" dirty="0">
                <a:solidFill>
                  <a:schemeClr val="tx2"/>
                </a:solidFill>
                <a:latin typeface="Roboto" pitchFamily="2" charset="0"/>
                <a:ea typeface="Roboto" pitchFamily="2" charset="0"/>
                <a:cs typeface="Arial" pitchFamily="34" charset="0"/>
              </a:rPr>
              <a:t>Afet ve Acil Durum Çantanızı </a:t>
            </a:r>
          </a:p>
          <a:p>
            <a:pPr algn="r"/>
            <a:r>
              <a:rPr lang="tr-TR" sz="2200" dirty="0">
                <a:solidFill>
                  <a:schemeClr val="tx2"/>
                </a:solidFill>
                <a:latin typeface="Roboto" pitchFamily="2" charset="0"/>
                <a:ea typeface="Roboto" pitchFamily="2" charset="0"/>
                <a:cs typeface="Arial" pitchFamily="34" charset="0"/>
              </a:rPr>
              <a:t>yanınıza alarak güvenli alanlara gidin! </a:t>
            </a:r>
          </a:p>
        </p:txBody>
      </p:sp>
      <p:sp>
        <p:nvSpPr>
          <p:cNvPr id="16" name="Rectangle 8">
            <a:extLst>
              <a:ext uri="{FF2B5EF4-FFF2-40B4-BE49-F238E27FC236}">
                <a16:creationId xmlns:a16="http://schemas.microsoft.com/office/drawing/2014/main" xmlns="" id="{AED0292E-E052-4D25-9E88-7C2D4CF5594A}"/>
              </a:ext>
            </a:extLst>
          </p:cNvPr>
          <p:cNvSpPr/>
          <p:nvPr/>
        </p:nvSpPr>
        <p:spPr>
          <a:xfrm>
            <a:off x="265644" y="5293038"/>
            <a:ext cx="3488138" cy="769441"/>
          </a:xfrm>
          <a:prstGeom prst="rect">
            <a:avLst/>
          </a:prstGeom>
        </p:spPr>
        <p:txBody>
          <a:bodyPr wrap="square">
            <a:spAutoFit/>
          </a:bodyPr>
          <a:lstStyle/>
          <a:p>
            <a:r>
              <a:rPr lang="tr-TR" sz="2200" dirty="0">
                <a:solidFill>
                  <a:schemeClr val="tx2"/>
                </a:solidFill>
                <a:latin typeface="Roboto" pitchFamily="2" charset="0"/>
                <a:ea typeface="Roboto" pitchFamily="2" charset="0"/>
                <a:cs typeface="Arial" pitchFamily="34" charset="0"/>
              </a:rPr>
              <a:t>Yardıma ihtiyacı olan kişilere yardım edin! </a:t>
            </a:r>
          </a:p>
        </p:txBody>
      </p:sp>
      <p:sp>
        <p:nvSpPr>
          <p:cNvPr id="11" name="Metin kutusu 10">
            <a:extLst>
              <a:ext uri="{FF2B5EF4-FFF2-40B4-BE49-F238E27FC236}">
                <a16:creationId xmlns:a16="http://schemas.microsoft.com/office/drawing/2014/main" xmlns="" id="{BCAD3AEB-211D-49D8-BC50-71FF3BC73B89}"/>
              </a:ext>
            </a:extLst>
          </p:cNvPr>
          <p:cNvSpPr txBox="1"/>
          <p:nvPr/>
        </p:nvSpPr>
        <p:spPr>
          <a:xfrm>
            <a:off x="8170595" y="1707310"/>
            <a:ext cx="3658665" cy="3262432"/>
          </a:xfrm>
          <a:prstGeom prst="rect">
            <a:avLst/>
          </a:prstGeom>
          <a:noFill/>
        </p:spPr>
        <p:txBody>
          <a:bodyPr wrap="square" rtlCol="0">
            <a:spAutoFit/>
          </a:bodyPr>
          <a:lstStyle/>
          <a:p>
            <a:pPr marL="457200" indent="-457200">
              <a:spcAft>
                <a:spcPts val="600"/>
              </a:spcAft>
              <a:buClr>
                <a:schemeClr val="accent2"/>
              </a:buClr>
              <a:buSzPct val="120000"/>
              <a:buBlip>
                <a:blip r:embed="rId4"/>
              </a:buBlip>
            </a:pPr>
            <a:r>
              <a:rPr lang="tr-TR" sz="2200" dirty="0">
                <a:solidFill>
                  <a:schemeClr val="accent2"/>
                </a:solidFill>
                <a:latin typeface="Roboto" pitchFamily="2" charset="0"/>
                <a:ea typeface="Roboto" pitchFamily="2" charset="0"/>
              </a:rPr>
              <a:t>Yangın</a:t>
            </a:r>
          </a:p>
          <a:p>
            <a:pPr marL="457200" indent="-457200">
              <a:spcAft>
                <a:spcPts val="600"/>
              </a:spcAft>
              <a:buClr>
                <a:schemeClr val="accent2"/>
              </a:buClr>
              <a:buSzPct val="120000"/>
              <a:buBlip>
                <a:blip r:embed="rId4"/>
              </a:buBlip>
            </a:pPr>
            <a:r>
              <a:rPr lang="tr-TR" sz="2200" dirty="0">
                <a:solidFill>
                  <a:schemeClr val="accent2"/>
                </a:solidFill>
                <a:latin typeface="Roboto" pitchFamily="2" charset="0"/>
                <a:ea typeface="Roboto" pitchFamily="2" charset="0"/>
              </a:rPr>
              <a:t>Gaz kaçağı</a:t>
            </a:r>
          </a:p>
          <a:p>
            <a:pPr marL="457200" indent="-457200">
              <a:spcAft>
                <a:spcPts val="600"/>
              </a:spcAft>
              <a:buClr>
                <a:schemeClr val="accent2"/>
              </a:buClr>
              <a:buSzPct val="120000"/>
              <a:buBlip>
                <a:blip r:embed="rId4"/>
              </a:buBlip>
            </a:pPr>
            <a:r>
              <a:rPr lang="tr-TR" sz="2200" dirty="0">
                <a:solidFill>
                  <a:schemeClr val="accent2"/>
                </a:solidFill>
                <a:latin typeface="Roboto" pitchFamily="2" charset="0"/>
                <a:ea typeface="Roboto" pitchFamily="2" charset="0"/>
              </a:rPr>
              <a:t>Hasarlı elektrik kabloları </a:t>
            </a:r>
          </a:p>
          <a:p>
            <a:pPr marL="457200" indent="-457200">
              <a:spcAft>
                <a:spcPts val="600"/>
              </a:spcAft>
              <a:buClr>
                <a:schemeClr val="accent2"/>
              </a:buClr>
              <a:buSzPct val="120000"/>
              <a:buBlip>
                <a:blip r:embed="rId4"/>
              </a:buBlip>
            </a:pPr>
            <a:r>
              <a:rPr lang="tr-TR" sz="2200" dirty="0">
                <a:solidFill>
                  <a:schemeClr val="accent2"/>
                </a:solidFill>
                <a:latin typeface="Roboto" pitchFamily="2" charset="0"/>
                <a:ea typeface="Roboto" pitchFamily="2" charset="0"/>
              </a:rPr>
              <a:t>Devrilen enerji hatları </a:t>
            </a:r>
          </a:p>
          <a:p>
            <a:pPr marL="457200" indent="-457200">
              <a:spcAft>
                <a:spcPts val="600"/>
              </a:spcAft>
              <a:buClr>
                <a:schemeClr val="accent2"/>
              </a:buClr>
              <a:buSzPct val="120000"/>
              <a:buBlip>
                <a:blip r:embed="rId4"/>
              </a:buBlip>
            </a:pPr>
            <a:r>
              <a:rPr lang="tr-TR" sz="2200" dirty="0">
                <a:solidFill>
                  <a:schemeClr val="accent2"/>
                </a:solidFill>
                <a:latin typeface="Roboto" pitchFamily="2" charset="0"/>
                <a:ea typeface="Roboto" pitchFamily="2" charset="0"/>
              </a:rPr>
              <a:t>Düşen nesneler </a:t>
            </a:r>
          </a:p>
          <a:p>
            <a:pPr marL="457200" indent="-457200">
              <a:spcAft>
                <a:spcPts val="600"/>
              </a:spcAft>
              <a:buClr>
                <a:schemeClr val="accent2"/>
              </a:buClr>
              <a:buSzPct val="120000"/>
              <a:buBlip>
                <a:blip r:embed="rId4"/>
              </a:buBlip>
            </a:pPr>
            <a:r>
              <a:rPr lang="tr-TR" sz="2200" dirty="0">
                <a:solidFill>
                  <a:schemeClr val="accent2"/>
                </a:solidFill>
                <a:latin typeface="Roboto" pitchFamily="2" charset="0"/>
                <a:ea typeface="Roboto" pitchFamily="2" charset="0"/>
              </a:rPr>
              <a:t>Kirleticiler </a:t>
            </a:r>
          </a:p>
          <a:p>
            <a:pPr marL="457200" indent="-457200">
              <a:spcAft>
                <a:spcPts val="600"/>
              </a:spcAft>
              <a:buClr>
                <a:schemeClr val="accent2"/>
              </a:buClr>
              <a:buSzPct val="120000"/>
              <a:buBlip>
                <a:blip r:embed="rId4"/>
              </a:buBlip>
            </a:pPr>
            <a:r>
              <a:rPr lang="tr-TR" sz="2200" dirty="0">
                <a:solidFill>
                  <a:schemeClr val="accent2"/>
                </a:solidFill>
                <a:latin typeface="Roboto" pitchFamily="2" charset="0"/>
                <a:ea typeface="Roboto" pitchFamily="2" charset="0"/>
              </a:rPr>
              <a:t>Devrilen veya hasar gören bacalar </a:t>
            </a:r>
          </a:p>
        </p:txBody>
      </p:sp>
      <p:sp>
        <p:nvSpPr>
          <p:cNvPr id="13" name="Başlık 1">
            <a:extLst>
              <a:ext uri="{FF2B5EF4-FFF2-40B4-BE49-F238E27FC236}">
                <a16:creationId xmlns:a16="http://schemas.microsoft.com/office/drawing/2014/main" xmlns="" id="{9B638451-E056-C941-BC0F-4BFFE42739D2}"/>
              </a:ext>
            </a:extLst>
          </p:cNvPr>
          <p:cNvSpPr txBox="1">
            <a:spLocks/>
          </p:cNvSpPr>
          <p:nvPr/>
        </p:nvSpPr>
        <p:spPr>
          <a:xfrm>
            <a:off x="360218" y="295564"/>
            <a:ext cx="10993582" cy="544945"/>
          </a:xfrm>
          <a:prstGeom prst="rect">
            <a:avLst/>
          </a:prstGeom>
        </p:spPr>
        <p:txBody>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tr-TR" dirty="0">
                <a:solidFill>
                  <a:schemeClr val="accent2"/>
                </a:solidFill>
                <a:latin typeface="Roboto" pitchFamily="2" charset="0"/>
                <a:ea typeface="Roboto" pitchFamily="2" charset="0"/>
              </a:rPr>
              <a:t>Afet ve Acil Durum Sonrası İlk Dakikalar</a:t>
            </a:r>
          </a:p>
        </p:txBody>
      </p:sp>
    </p:spTree>
    <p:extLst>
      <p:ext uri="{BB962C8B-B14F-4D97-AF65-F5344CB8AC3E}">
        <p14:creationId xmlns:p14="http://schemas.microsoft.com/office/powerpoint/2010/main" val="1879410442"/>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bina, kırmızı, ön, oturma içeren bir resim&#10;&#10;Açıklama otomatik olarak oluşturuldu">
            <a:extLst>
              <a:ext uri="{FF2B5EF4-FFF2-40B4-BE49-F238E27FC236}">
                <a16:creationId xmlns:a16="http://schemas.microsoft.com/office/drawing/2014/main" xmlns="" id="{247DAA7E-5DDB-45E6-B9F3-0B7745E83D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86" t="4310"/>
          <a:stretch/>
        </p:blipFill>
        <p:spPr>
          <a:xfrm>
            <a:off x="0" y="0"/>
            <a:ext cx="12192000" cy="6863252"/>
          </a:xfrm>
          <a:prstGeom prst="rect">
            <a:avLst/>
          </a:prstGeom>
        </p:spPr>
      </p:pic>
      <p:sp>
        <p:nvSpPr>
          <p:cNvPr id="3" name="Başlık 1">
            <a:extLst>
              <a:ext uri="{FF2B5EF4-FFF2-40B4-BE49-F238E27FC236}">
                <a16:creationId xmlns:a16="http://schemas.microsoft.com/office/drawing/2014/main" xmlns="" id="{AB2B7DC0-FDD8-4FCD-8658-1AD1EACB112C}"/>
              </a:ext>
            </a:extLst>
          </p:cNvPr>
          <p:cNvSpPr txBox="1">
            <a:spLocks/>
          </p:cNvSpPr>
          <p:nvPr/>
        </p:nvSpPr>
        <p:spPr>
          <a:xfrm>
            <a:off x="3170902" y="295564"/>
            <a:ext cx="8182897" cy="5449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tr-TR" dirty="0">
                <a:solidFill>
                  <a:schemeClr val="accent2"/>
                </a:solidFill>
                <a:latin typeface="Roboto" pitchFamily="2" charset="0"/>
                <a:ea typeface="Roboto" pitchFamily="2" charset="0"/>
              </a:rPr>
              <a:t>Yaşadığınız Alanı Tahliye Etmeniz Gerekirse</a:t>
            </a:r>
          </a:p>
        </p:txBody>
      </p:sp>
      <p:sp>
        <p:nvSpPr>
          <p:cNvPr id="6" name="Content Placeholder 2">
            <a:extLst>
              <a:ext uri="{FF2B5EF4-FFF2-40B4-BE49-F238E27FC236}">
                <a16:creationId xmlns:a16="http://schemas.microsoft.com/office/drawing/2014/main" xmlns="" id="{8756CC92-882F-4CC0-B4E1-02004019728F}"/>
              </a:ext>
            </a:extLst>
          </p:cNvPr>
          <p:cNvSpPr txBox="1">
            <a:spLocks/>
          </p:cNvSpPr>
          <p:nvPr/>
        </p:nvSpPr>
        <p:spPr>
          <a:xfrm>
            <a:off x="3659754" y="1255874"/>
            <a:ext cx="8492996" cy="4508492"/>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lvl="1" indent="-360000">
              <a:spcBef>
                <a:spcPts val="0"/>
              </a:spcBef>
              <a:spcAft>
                <a:spcPts val="1200"/>
              </a:spcAft>
              <a:buSzPct val="120000"/>
              <a:buBlip>
                <a:blip r:embed="rId4"/>
              </a:buBlip>
            </a:pPr>
            <a:r>
              <a:rPr lang="tr-TR" sz="2600" dirty="0">
                <a:solidFill>
                  <a:schemeClr val="accent1">
                    <a:lumMod val="75000"/>
                  </a:schemeClr>
                </a:solidFill>
                <a:latin typeface="Roboto" pitchFamily="2" charset="0"/>
                <a:ea typeface="Roboto" pitchFamily="2" charset="0"/>
              </a:rPr>
              <a:t>Vaktiniz varsa tesisatları kapatın</a:t>
            </a:r>
          </a:p>
          <a:p>
            <a:pPr marL="360000" lvl="1" indent="-360000">
              <a:spcBef>
                <a:spcPts val="0"/>
              </a:spcBef>
              <a:spcAft>
                <a:spcPts val="1200"/>
              </a:spcAft>
              <a:buSzPct val="120000"/>
              <a:buBlip>
                <a:blip r:embed="rId4"/>
              </a:buBlip>
            </a:pPr>
            <a:r>
              <a:rPr lang="tr-TR" sz="2600" dirty="0">
                <a:solidFill>
                  <a:schemeClr val="accent1">
                    <a:lumMod val="75000"/>
                  </a:schemeClr>
                </a:solidFill>
                <a:latin typeface="Roboto" pitchFamily="2" charset="0"/>
                <a:ea typeface="Roboto" pitchFamily="2" charset="0"/>
              </a:rPr>
              <a:t>Afet ve acil durum çantanızı yanınıza alın</a:t>
            </a:r>
          </a:p>
          <a:p>
            <a:pPr marL="360000" lvl="1" indent="-360000">
              <a:spcBef>
                <a:spcPts val="0"/>
              </a:spcBef>
              <a:spcAft>
                <a:spcPts val="1200"/>
              </a:spcAft>
              <a:buSzPct val="120000"/>
              <a:buBlip>
                <a:blip r:embed="rId4"/>
              </a:buBlip>
            </a:pPr>
            <a:r>
              <a:rPr lang="tr-TR" sz="2600" dirty="0">
                <a:solidFill>
                  <a:schemeClr val="accent1">
                    <a:lumMod val="75000"/>
                  </a:schemeClr>
                </a:solidFill>
                <a:latin typeface="Roboto" pitchFamily="2" charset="0"/>
                <a:ea typeface="Roboto" pitchFamily="2" charset="0"/>
              </a:rPr>
              <a:t>Kapınızı kilitleyin</a:t>
            </a:r>
          </a:p>
          <a:p>
            <a:pPr marL="360000" lvl="1" indent="-360000">
              <a:spcBef>
                <a:spcPts val="0"/>
              </a:spcBef>
              <a:spcAft>
                <a:spcPts val="1200"/>
              </a:spcAft>
              <a:buSzPct val="120000"/>
              <a:buBlip>
                <a:blip r:embed="rId4"/>
              </a:buBlip>
            </a:pPr>
            <a:r>
              <a:rPr lang="tr-TR" sz="2600" dirty="0">
                <a:solidFill>
                  <a:schemeClr val="accent1">
                    <a:lumMod val="75000"/>
                  </a:schemeClr>
                </a:solidFill>
                <a:latin typeface="Roboto" pitchFamily="2" charset="0"/>
                <a:ea typeface="Roboto" pitchFamily="2" charset="0"/>
              </a:rPr>
              <a:t>Asansörleri kullanmayın</a:t>
            </a:r>
          </a:p>
          <a:p>
            <a:pPr marL="360000" lvl="1" indent="-360000">
              <a:spcBef>
                <a:spcPts val="0"/>
              </a:spcBef>
              <a:spcAft>
                <a:spcPts val="1200"/>
              </a:spcAft>
              <a:buSzPct val="120000"/>
              <a:buBlip>
                <a:blip r:embed="rId4"/>
              </a:buBlip>
            </a:pPr>
            <a:r>
              <a:rPr lang="tr-TR" sz="2600" dirty="0">
                <a:solidFill>
                  <a:schemeClr val="accent1">
                    <a:lumMod val="75000"/>
                  </a:schemeClr>
                </a:solidFill>
                <a:latin typeface="Roboto" pitchFamily="2" charset="0"/>
                <a:ea typeface="Roboto" pitchFamily="2" charset="0"/>
              </a:rPr>
              <a:t>Desteğe ihtiyacı olan kişilere yardım edin</a:t>
            </a:r>
          </a:p>
          <a:p>
            <a:pPr marL="360000" lvl="1" indent="-360000">
              <a:spcBef>
                <a:spcPts val="0"/>
              </a:spcBef>
              <a:spcAft>
                <a:spcPts val="1200"/>
              </a:spcAft>
              <a:buSzPct val="120000"/>
              <a:buBlip>
                <a:blip r:embed="rId4"/>
              </a:buBlip>
            </a:pPr>
            <a:r>
              <a:rPr lang="tr-TR" sz="2600" dirty="0">
                <a:solidFill>
                  <a:schemeClr val="accent1">
                    <a:lumMod val="75000"/>
                  </a:schemeClr>
                </a:solidFill>
                <a:latin typeface="Roboto" pitchFamily="2" charset="0"/>
                <a:ea typeface="Roboto" pitchFamily="2" charset="0"/>
              </a:rPr>
              <a:t>Aksi söylenmediği takdirde, önceden belirlenmiş olan tahliye güzergahlarını kullanın</a:t>
            </a:r>
          </a:p>
          <a:p>
            <a:pPr marL="360000" lvl="1" indent="-360000">
              <a:spcBef>
                <a:spcPts val="0"/>
              </a:spcBef>
              <a:spcAft>
                <a:spcPts val="1200"/>
              </a:spcAft>
              <a:buSzPct val="120000"/>
              <a:buBlip>
                <a:blip r:embed="rId4"/>
              </a:buBlip>
            </a:pPr>
            <a:r>
              <a:rPr lang="tr-TR" sz="2600" dirty="0">
                <a:solidFill>
                  <a:schemeClr val="accent1">
                    <a:lumMod val="75000"/>
                  </a:schemeClr>
                </a:solidFill>
                <a:latin typeface="Roboto" pitchFamily="2" charset="0"/>
                <a:ea typeface="Roboto" pitchFamily="2" charset="0"/>
              </a:rPr>
              <a:t>Sessiz olarak, seri bir şekilde güvenli alanlara ilerleyin</a:t>
            </a:r>
          </a:p>
          <a:p>
            <a:pPr marL="360000" lvl="1" indent="-360000">
              <a:spcBef>
                <a:spcPts val="0"/>
              </a:spcBef>
              <a:spcAft>
                <a:spcPts val="1200"/>
              </a:spcAft>
              <a:buSzPct val="120000"/>
              <a:buBlip>
                <a:blip r:embed="rId4"/>
              </a:buBlip>
            </a:pPr>
            <a:r>
              <a:rPr lang="tr-TR" sz="2600" dirty="0">
                <a:solidFill>
                  <a:schemeClr val="accent1">
                    <a:lumMod val="75000"/>
                  </a:schemeClr>
                </a:solidFill>
                <a:latin typeface="Roboto" pitchFamily="2" charset="0"/>
                <a:ea typeface="Roboto" pitchFamily="2" charset="0"/>
              </a:rPr>
              <a:t>Önceden belirlenmiş toplanma yerine gidin</a:t>
            </a:r>
          </a:p>
        </p:txBody>
      </p:sp>
      <p:sp>
        <p:nvSpPr>
          <p:cNvPr id="2" name="Dikdörtgen 1">
            <a:extLst>
              <a:ext uri="{FF2B5EF4-FFF2-40B4-BE49-F238E27FC236}">
                <a16:creationId xmlns:a16="http://schemas.microsoft.com/office/drawing/2014/main" xmlns="" id="{E088DEFF-586C-C749-8032-F8CD38CAE4D6}"/>
              </a:ext>
            </a:extLst>
          </p:cNvPr>
          <p:cNvSpPr/>
          <p:nvPr/>
        </p:nvSpPr>
        <p:spPr>
          <a:xfrm>
            <a:off x="1965557" y="6342495"/>
            <a:ext cx="8287327" cy="492443"/>
          </a:xfrm>
          <a:prstGeom prst="rect">
            <a:avLst/>
          </a:prstGeom>
        </p:spPr>
        <p:txBody>
          <a:bodyPr wrap="square">
            <a:spAutoFit/>
          </a:bodyPr>
          <a:lstStyle/>
          <a:p>
            <a:pPr lvl="1"/>
            <a:r>
              <a:rPr lang="tr-TR" sz="2600" b="1" dirty="0">
                <a:solidFill>
                  <a:schemeClr val="bg1"/>
                </a:solidFill>
                <a:latin typeface="Roboto" pitchFamily="2" charset="0"/>
                <a:ea typeface="Roboto" pitchFamily="2" charset="0"/>
              </a:rPr>
              <a:t>Yetkililerin uyarıları doğrultusunda hareket edin</a:t>
            </a:r>
          </a:p>
        </p:txBody>
      </p:sp>
      <p:pic>
        <p:nvPicPr>
          <p:cNvPr id="8" name="Picture 2">
            <a:extLst>
              <a:ext uri="{FF2B5EF4-FFF2-40B4-BE49-F238E27FC236}">
                <a16:creationId xmlns:a16="http://schemas.microsoft.com/office/drawing/2014/main" xmlns="" id="{3D305DDE-0337-6C49-A84D-4C797D0097D3}"/>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1579" r="18797"/>
          <a:stretch/>
        </p:blipFill>
        <p:spPr bwMode="auto">
          <a:xfrm>
            <a:off x="11151647" y="106487"/>
            <a:ext cx="973394" cy="923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807259"/>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100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3500"/>
                            </p:stCondLst>
                            <p:childTnLst>
                              <p:par>
                                <p:cTn id="17" presetID="10" presetClass="entr" presetSubtype="0" fill="hold" grpId="0" nodeType="afterEffect">
                                  <p:stCondLst>
                                    <p:cond delay="100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par>
                          <p:cTn id="20" fill="hold">
                            <p:stCondLst>
                              <p:cond delay="5000"/>
                            </p:stCondLst>
                            <p:childTnLst>
                              <p:par>
                                <p:cTn id="21" presetID="10" presetClass="entr" presetSubtype="0" fill="hold" grpId="0" nodeType="afterEffect">
                                  <p:stCondLst>
                                    <p:cond delay="100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childTnLst>
                          </p:cTn>
                        </p:par>
                        <p:par>
                          <p:cTn id="24" fill="hold">
                            <p:stCondLst>
                              <p:cond delay="6500"/>
                            </p:stCondLst>
                            <p:childTnLst>
                              <p:par>
                                <p:cTn id="25" presetID="10" presetClass="entr" presetSubtype="0" fill="hold" grpId="0" nodeType="afterEffect">
                                  <p:stCondLst>
                                    <p:cond delay="100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par>
                          <p:cTn id="28" fill="hold">
                            <p:stCondLst>
                              <p:cond delay="8000"/>
                            </p:stCondLst>
                            <p:childTnLst>
                              <p:par>
                                <p:cTn id="29" presetID="10" presetClass="entr" presetSubtype="0" fill="hold" grpId="0" nodeType="afterEffect">
                                  <p:stCondLst>
                                    <p:cond delay="100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fade">
                                      <p:cBhvr>
                                        <p:cTn id="31" dur="500"/>
                                        <p:tgtEl>
                                          <p:spTgt spid="6">
                                            <p:txEl>
                                              <p:pRg st="6" end="6"/>
                                            </p:txEl>
                                          </p:spTgt>
                                        </p:tgtEl>
                                      </p:cBhvr>
                                    </p:animEffect>
                                  </p:childTnLst>
                                </p:cTn>
                              </p:par>
                            </p:childTnLst>
                          </p:cTn>
                        </p:par>
                        <p:par>
                          <p:cTn id="32" fill="hold">
                            <p:stCondLst>
                              <p:cond delay="9500"/>
                            </p:stCondLst>
                            <p:childTnLst>
                              <p:par>
                                <p:cTn id="33" presetID="10" presetClass="entr" presetSubtype="0" fill="hold" grpId="0" nodeType="afterEffect">
                                  <p:stCondLst>
                                    <p:cond delay="1000"/>
                                  </p:stCondLst>
                                  <p:childTnLst>
                                    <p:set>
                                      <p:cBhvr>
                                        <p:cTn id="34" dur="1" fill="hold">
                                          <p:stCondLst>
                                            <p:cond delay="0"/>
                                          </p:stCondLst>
                                        </p:cTn>
                                        <p:tgtEl>
                                          <p:spTgt spid="6">
                                            <p:txEl>
                                              <p:pRg st="7" end="7"/>
                                            </p:txEl>
                                          </p:spTgt>
                                        </p:tgtEl>
                                        <p:attrNameLst>
                                          <p:attrName>style.visibility</p:attrName>
                                        </p:attrNameLst>
                                      </p:cBhvr>
                                      <p:to>
                                        <p:strVal val="visible"/>
                                      </p:to>
                                    </p:set>
                                    <p:animEffect transition="in" filter="fade">
                                      <p:cBhvr>
                                        <p:cTn id="35"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işaret, oda, yatak içeren bir resim&#10;&#10;Açıklama otomatik olarak oluşturuldu">
            <a:extLst>
              <a:ext uri="{FF2B5EF4-FFF2-40B4-BE49-F238E27FC236}">
                <a16:creationId xmlns:a16="http://schemas.microsoft.com/office/drawing/2014/main" xmlns="" id="{81462E49-8AB4-4034-BD25-C9874CB6CA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02"/>
            <a:ext cx="12192717" cy="6857598"/>
          </a:xfrm>
          <a:prstGeom prst="rect">
            <a:avLst/>
          </a:prstGeom>
        </p:spPr>
      </p:pic>
      <p:sp>
        <p:nvSpPr>
          <p:cNvPr id="4" name="Başlık 1">
            <a:extLst>
              <a:ext uri="{FF2B5EF4-FFF2-40B4-BE49-F238E27FC236}">
                <a16:creationId xmlns:a16="http://schemas.microsoft.com/office/drawing/2014/main" xmlns="" id="{FE1FC554-D724-46E9-8E3F-53DC6980750F}"/>
              </a:ext>
            </a:extLst>
          </p:cNvPr>
          <p:cNvSpPr txBox="1">
            <a:spLocks/>
          </p:cNvSpPr>
          <p:nvPr/>
        </p:nvSpPr>
        <p:spPr>
          <a:xfrm>
            <a:off x="360218" y="253430"/>
            <a:ext cx="10993582" cy="5449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tr-TR" dirty="0">
                <a:solidFill>
                  <a:schemeClr val="accent2"/>
                </a:solidFill>
                <a:latin typeface="Roboto" pitchFamily="2" charset="0"/>
                <a:ea typeface="Roboto" pitchFamily="2" charset="0"/>
              </a:rPr>
              <a:t>İçeri Tahliye – Yerinde Sığınak</a:t>
            </a:r>
          </a:p>
        </p:txBody>
      </p:sp>
      <p:pic>
        <p:nvPicPr>
          <p:cNvPr id="6" name="Picture 2" descr="shelter in place ile ilgili görsel sonucu">
            <a:extLst>
              <a:ext uri="{FF2B5EF4-FFF2-40B4-BE49-F238E27FC236}">
                <a16:creationId xmlns:a16="http://schemas.microsoft.com/office/drawing/2014/main" xmlns="" id="{A7258C8E-92BE-40AD-B17F-BA316BE617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87464" y="5681240"/>
            <a:ext cx="544945" cy="5449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helter in place ile ilgili görsel sonucu">
            <a:extLst>
              <a:ext uri="{FF2B5EF4-FFF2-40B4-BE49-F238E27FC236}">
                <a16:creationId xmlns:a16="http://schemas.microsoft.com/office/drawing/2014/main" xmlns="" id="{643CDB07-1C45-48E5-9FEF-94D95A769B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2519" y="2407311"/>
            <a:ext cx="544945" cy="544945"/>
          </a:xfrm>
          <a:prstGeom prst="rect">
            <a:avLst/>
          </a:prstGeom>
          <a:noFill/>
          <a:extLst>
            <a:ext uri="{909E8E84-426E-40DD-AFC4-6F175D3DCCD1}">
              <a14:hiddenFill xmlns:a14="http://schemas.microsoft.com/office/drawing/2010/main">
                <a:solidFill>
                  <a:srgbClr val="FFFFFF"/>
                </a:solidFill>
              </a14:hiddenFill>
            </a:ext>
          </a:extLst>
        </p:spPr>
      </p:pic>
      <p:sp>
        <p:nvSpPr>
          <p:cNvPr id="8" name="Dikdörtgen 7">
            <a:extLst>
              <a:ext uri="{FF2B5EF4-FFF2-40B4-BE49-F238E27FC236}">
                <a16:creationId xmlns:a16="http://schemas.microsoft.com/office/drawing/2014/main" xmlns="" id="{59D5384F-2C1F-40A1-A761-D508753FD185}"/>
              </a:ext>
            </a:extLst>
          </p:cNvPr>
          <p:cNvSpPr/>
          <p:nvPr/>
        </p:nvSpPr>
        <p:spPr>
          <a:xfrm>
            <a:off x="95313" y="3738572"/>
            <a:ext cx="2880643" cy="1334276"/>
          </a:xfrm>
          <a:prstGeom prst="rect">
            <a:avLst/>
          </a:prstGeom>
          <a:solidFill>
            <a:srgbClr val="FFFFFF">
              <a:alpha val="70588"/>
            </a:srgbClr>
          </a:solidFill>
        </p:spPr>
        <p:txBody>
          <a:bodyPr wrap="square">
            <a:spAutoFit/>
          </a:bodyPr>
          <a:lstStyle/>
          <a:p>
            <a:pPr>
              <a:lnSpc>
                <a:spcPct val="114000"/>
              </a:lnSpc>
            </a:pPr>
            <a:r>
              <a:rPr lang="tr-TR" b="1" dirty="0">
                <a:solidFill>
                  <a:schemeClr val="accent2"/>
                </a:solidFill>
                <a:latin typeface="Roboto" pitchFamily="2" charset="0"/>
                <a:ea typeface="Roboto" pitchFamily="2" charset="0"/>
              </a:rPr>
              <a:t>Yerinde Sığınak uygulaması, dışarıdaki tehlikeli durumdan bina içinde korunmayı amaçlar </a:t>
            </a:r>
          </a:p>
        </p:txBody>
      </p:sp>
      <p:sp>
        <p:nvSpPr>
          <p:cNvPr id="9" name="Dikdörtgen 8">
            <a:extLst>
              <a:ext uri="{FF2B5EF4-FFF2-40B4-BE49-F238E27FC236}">
                <a16:creationId xmlns:a16="http://schemas.microsoft.com/office/drawing/2014/main" xmlns="" id="{D58DAD13-6D7D-48EF-B393-525CDD01E252}"/>
              </a:ext>
            </a:extLst>
          </p:cNvPr>
          <p:cNvSpPr/>
          <p:nvPr/>
        </p:nvSpPr>
        <p:spPr>
          <a:xfrm>
            <a:off x="82843" y="5430414"/>
            <a:ext cx="3815122" cy="1200329"/>
          </a:xfrm>
          <a:prstGeom prst="rect">
            <a:avLst/>
          </a:prstGeom>
        </p:spPr>
        <p:txBody>
          <a:bodyPr wrap="square">
            <a:spAutoFit/>
          </a:bodyPr>
          <a:lstStyle/>
          <a:p>
            <a:pPr marL="285750" indent="-285750">
              <a:buBlip>
                <a:blip r:embed="rId5"/>
              </a:buBlip>
            </a:pPr>
            <a:r>
              <a:rPr lang="tr-TR" b="1" dirty="0">
                <a:solidFill>
                  <a:srgbClr val="FFFF00"/>
                </a:solidFill>
                <a:latin typeface="Roboto" pitchFamily="2" charset="0"/>
                <a:ea typeface="Roboto" pitchFamily="2" charset="0"/>
              </a:rPr>
              <a:t>Yetkililerin uyarılarını takip edin</a:t>
            </a:r>
          </a:p>
          <a:p>
            <a:pPr marL="285750" indent="-285750">
              <a:buBlip>
                <a:blip r:embed="rId5"/>
              </a:buBlip>
            </a:pPr>
            <a:r>
              <a:rPr lang="tr-TR" b="1" dirty="0">
                <a:solidFill>
                  <a:srgbClr val="FFFF00"/>
                </a:solidFill>
                <a:latin typeface="Roboto" pitchFamily="2" charset="0"/>
                <a:ea typeface="Roboto" pitchFamily="2" charset="0"/>
              </a:rPr>
              <a:t>Kapı ve pencereleri kapatın</a:t>
            </a:r>
          </a:p>
          <a:p>
            <a:pPr marL="285750" indent="-285750">
              <a:buBlip>
                <a:blip r:embed="rId5"/>
              </a:buBlip>
            </a:pPr>
            <a:r>
              <a:rPr lang="tr-TR" b="1" dirty="0">
                <a:solidFill>
                  <a:srgbClr val="FFFF00"/>
                </a:solidFill>
                <a:latin typeface="Roboto" pitchFamily="2" charset="0"/>
                <a:ea typeface="Roboto" pitchFamily="2" charset="0"/>
              </a:rPr>
              <a:t>Tehlike geçti anonsu yapılmadan alandan çıkmayın</a:t>
            </a:r>
          </a:p>
        </p:txBody>
      </p:sp>
      <p:pic>
        <p:nvPicPr>
          <p:cNvPr id="11" name="Resim 10" descr="tablo, oyun, çizim içeren bir resim&#10;&#10;Açıklama otomatik olarak oluşturuldu">
            <a:extLst>
              <a:ext uri="{FF2B5EF4-FFF2-40B4-BE49-F238E27FC236}">
                <a16:creationId xmlns:a16="http://schemas.microsoft.com/office/drawing/2014/main" xmlns="" id="{FD819504-8FF0-44AF-970B-93F3C1DBE1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7760" y="2775870"/>
            <a:ext cx="7254240" cy="2654543"/>
          </a:xfrm>
          <a:prstGeom prst="rect">
            <a:avLst/>
          </a:prstGeom>
        </p:spPr>
      </p:pic>
      <p:sp>
        <p:nvSpPr>
          <p:cNvPr id="12" name="Dikdörtgen 11">
            <a:extLst>
              <a:ext uri="{FF2B5EF4-FFF2-40B4-BE49-F238E27FC236}">
                <a16:creationId xmlns:a16="http://schemas.microsoft.com/office/drawing/2014/main" xmlns="" id="{67ABD2D8-E21B-431D-A665-CD0E0175BAEB}"/>
              </a:ext>
            </a:extLst>
          </p:cNvPr>
          <p:cNvSpPr/>
          <p:nvPr/>
        </p:nvSpPr>
        <p:spPr>
          <a:xfrm>
            <a:off x="5920019" y="1348077"/>
            <a:ext cx="3685024" cy="646331"/>
          </a:xfrm>
          <a:prstGeom prst="rect">
            <a:avLst/>
          </a:prstGeom>
        </p:spPr>
        <p:txBody>
          <a:bodyPr wrap="square">
            <a:spAutoFit/>
          </a:bodyPr>
          <a:lstStyle/>
          <a:p>
            <a:r>
              <a:rPr lang="tr-TR" dirty="0">
                <a:solidFill>
                  <a:schemeClr val="accent1">
                    <a:lumMod val="75000"/>
                  </a:schemeClr>
                </a:solidFill>
                <a:latin typeface="Roboto" pitchFamily="2" charset="0"/>
                <a:ea typeface="Roboto" pitchFamily="2" charset="0"/>
              </a:rPr>
              <a:t>Yaşadığınız Alan Risk Altındaysa; </a:t>
            </a:r>
            <a:r>
              <a:rPr lang="tr-TR" b="1" dirty="0">
                <a:solidFill>
                  <a:schemeClr val="accent1">
                    <a:lumMod val="75000"/>
                  </a:schemeClr>
                </a:solidFill>
                <a:latin typeface="Roboto" pitchFamily="2" charset="0"/>
                <a:ea typeface="Roboto" pitchFamily="2" charset="0"/>
              </a:rPr>
              <a:t>Bölgesel Tahliye </a:t>
            </a:r>
            <a:r>
              <a:rPr lang="tr-TR" dirty="0">
                <a:solidFill>
                  <a:schemeClr val="accent1">
                    <a:lumMod val="75000"/>
                  </a:schemeClr>
                </a:solidFill>
                <a:latin typeface="Roboto" pitchFamily="2" charset="0"/>
                <a:ea typeface="Roboto" pitchFamily="2" charset="0"/>
              </a:rPr>
              <a:t>yapabilirsiniz</a:t>
            </a:r>
          </a:p>
        </p:txBody>
      </p:sp>
      <p:sp>
        <p:nvSpPr>
          <p:cNvPr id="13" name="Dikdörtgen 12">
            <a:extLst>
              <a:ext uri="{FF2B5EF4-FFF2-40B4-BE49-F238E27FC236}">
                <a16:creationId xmlns:a16="http://schemas.microsoft.com/office/drawing/2014/main" xmlns="" id="{381A3CA9-286B-40C5-9C51-81D48AD39A4E}"/>
              </a:ext>
            </a:extLst>
          </p:cNvPr>
          <p:cNvSpPr/>
          <p:nvPr/>
        </p:nvSpPr>
        <p:spPr>
          <a:xfrm>
            <a:off x="6381719" y="5681240"/>
            <a:ext cx="5810281" cy="923330"/>
          </a:xfrm>
          <a:prstGeom prst="rect">
            <a:avLst/>
          </a:prstGeom>
        </p:spPr>
        <p:txBody>
          <a:bodyPr wrap="square">
            <a:spAutoFit/>
          </a:bodyPr>
          <a:lstStyle/>
          <a:p>
            <a:pPr marL="285750" indent="-285750">
              <a:buBlip>
                <a:blip r:embed="rId5"/>
              </a:buBlip>
            </a:pPr>
            <a:r>
              <a:rPr lang="tr-TR" b="1" dirty="0">
                <a:solidFill>
                  <a:srgbClr val="66FFFF"/>
                </a:solidFill>
                <a:latin typeface="Roboto" pitchFamily="2" charset="0"/>
                <a:ea typeface="Roboto" pitchFamily="2" charset="0"/>
              </a:rPr>
              <a:t>Bölgesel tahliye kararı yetkililer tarafından verilir </a:t>
            </a:r>
          </a:p>
          <a:p>
            <a:pPr marL="285750" indent="-285750">
              <a:buBlip>
                <a:blip r:embed="rId5"/>
              </a:buBlip>
            </a:pPr>
            <a:r>
              <a:rPr lang="tr-TR" b="1" dirty="0">
                <a:solidFill>
                  <a:srgbClr val="66FFFF"/>
                </a:solidFill>
                <a:latin typeface="Roboto" pitchFamily="2" charset="0"/>
                <a:ea typeface="Roboto" pitchFamily="2" charset="0"/>
              </a:rPr>
              <a:t>Yetkililerin talimatlarına uyun</a:t>
            </a:r>
          </a:p>
          <a:p>
            <a:pPr marL="285750" indent="-285750">
              <a:buBlip>
                <a:blip r:embed="rId5"/>
              </a:buBlip>
            </a:pPr>
            <a:r>
              <a:rPr lang="tr-TR" b="1" dirty="0">
                <a:solidFill>
                  <a:srgbClr val="66FFFF"/>
                </a:solidFill>
                <a:latin typeface="Roboto" pitchFamily="2" charset="0"/>
                <a:ea typeface="Roboto" pitchFamily="2" charset="0"/>
              </a:rPr>
              <a:t>Tavsiye edilen tahliye yollarını takip edin</a:t>
            </a:r>
          </a:p>
        </p:txBody>
      </p:sp>
      <p:pic>
        <p:nvPicPr>
          <p:cNvPr id="17" name="Resim 16">
            <a:extLst>
              <a:ext uri="{FF2B5EF4-FFF2-40B4-BE49-F238E27FC236}">
                <a16:creationId xmlns:a16="http://schemas.microsoft.com/office/drawing/2014/main" xmlns="" id="{8A0DF5A7-F95F-4200-938E-E7992E95A843}"/>
              </a:ext>
            </a:extLst>
          </p:cNvPr>
          <p:cNvPicPr>
            <a:picLocks noChangeAspect="1"/>
          </p:cNvPicPr>
          <p:nvPr/>
        </p:nvPicPr>
        <p:blipFill>
          <a:blip r:embed="rId7">
            <a:clrChange>
              <a:clrFrom>
                <a:srgbClr val="000000"/>
              </a:clrFrom>
              <a:clrTo>
                <a:srgbClr val="000000">
                  <a:alpha val="0"/>
                </a:srgbClr>
              </a:clrTo>
            </a:clrChange>
          </a:blip>
          <a:stretch>
            <a:fillRect/>
          </a:stretch>
        </p:blipFill>
        <p:spPr>
          <a:xfrm>
            <a:off x="7943993" y="3894777"/>
            <a:ext cx="1661050" cy="1661050"/>
          </a:xfrm>
          <a:prstGeom prst="rect">
            <a:avLst/>
          </a:prstGeom>
        </p:spPr>
      </p:pic>
      <p:sp>
        <p:nvSpPr>
          <p:cNvPr id="19" name="Başlık 1">
            <a:extLst>
              <a:ext uri="{FF2B5EF4-FFF2-40B4-BE49-F238E27FC236}">
                <a16:creationId xmlns:a16="http://schemas.microsoft.com/office/drawing/2014/main" xmlns="" id="{CE981432-10CC-482E-AE96-6C137EAB4247}"/>
              </a:ext>
            </a:extLst>
          </p:cNvPr>
          <p:cNvSpPr txBox="1">
            <a:spLocks/>
          </p:cNvSpPr>
          <p:nvPr/>
        </p:nvSpPr>
        <p:spPr>
          <a:xfrm>
            <a:off x="5455920" y="281972"/>
            <a:ext cx="4924486" cy="5449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pPr algn="r"/>
            <a:r>
              <a:rPr lang="tr-TR" dirty="0">
                <a:solidFill>
                  <a:schemeClr val="accent1">
                    <a:lumMod val="75000"/>
                  </a:schemeClr>
                </a:solidFill>
                <a:latin typeface="Roboto" pitchFamily="2" charset="0"/>
                <a:ea typeface="Roboto" pitchFamily="2" charset="0"/>
              </a:rPr>
              <a:t>Bölgesel Tahliye</a:t>
            </a:r>
          </a:p>
        </p:txBody>
      </p:sp>
      <p:grpSp>
        <p:nvGrpSpPr>
          <p:cNvPr id="23" name="Grup 22">
            <a:extLst>
              <a:ext uri="{FF2B5EF4-FFF2-40B4-BE49-F238E27FC236}">
                <a16:creationId xmlns:a16="http://schemas.microsoft.com/office/drawing/2014/main" xmlns="" id="{8D1F9353-E8AD-4859-BAE5-99D351FBC069}"/>
              </a:ext>
            </a:extLst>
          </p:cNvPr>
          <p:cNvGrpSpPr/>
          <p:nvPr/>
        </p:nvGrpSpPr>
        <p:grpSpPr>
          <a:xfrm>
            <a:off x="10339766" y="2522440"/>
            <a:ext cx="726866" cy="1419168"/>
            <a:chOff x="10068391" y="2417723"/>
            <a:chExt cx="726866" cy="1419168"/>
          </a:xfrm>
          <a:effectLst>
            <a:outerShdw blurRad="50800" dist="38100" dir="10800000" algn="r" rotWithShape="0">
              <a:prstClr val="black">
                <a:alpha val="40000"/>
              </a:prstClr>
            </a:outerShdw>
          </a:effectLst>
        </p:grpSpPr>
        <p:pic>
          <p:nvPicPr>
            <p:cNvPr id="20" name="Resim 19">
              <a:extLst>
                <a:ext uri="{FF2B5EF4-FFF2-40B4-BE49-F238E27FC236}">
                  <a16:creationId xmlns:a16="http://schemas.microsoft.com/office/drawing/2014/main" xmlns="" id="{15CF69B1-9240-4749-853F-F7E26D7F10E6}"/>
                </a:ext>
              </a:extLst>
            </p:cNvPr>
            <p:cNvPicPr>
              <a:picLocks noChangeAspect="1"/>
            </p:cNvPicPr>
            <p:nvPr/>
          </p:nvPicPr>
          <p:blipFill>
            <a:blip r:embed="rId8"/>
            <a:stretch>
              <a:fillRect/>
            </a:stretch>
          </p:blipFill>
          <p:spPr>
            <a:xfrm>
              <a:off x="10068391" y="2417723"/>
              <a:ext cx="726866" cy="690247"/>
            </a:xfrm>
            <a:prstGeom prst="rect">
              <a:avLst/>
            </a:prstGeom>
          </p:spPr>
        </p:pic>
        <p:cxnSp>
          <p:nvCxnSpPr>
            <p:cNvPr id="21" name="Düz Bağlayıcı 20">
              <a:extLst>
                <a:ext uri="{FF2B5EF4-FFF2-40B4-BE49-F238E27FC236}">
                  <a16:creationId xmlns:a16="http://schemas.microsoft.com/office/drawing/2014/main" xmlns="" id="{7FC80C53-BEBD-4FE9-9E6A-7002648A6142}"/>
                </a:ext>
              </a:extLst>
            </p:cNvPr>
            <p:cNvCxnSpPr>
              <a:cxnSpLocks/>
            </p:cNvCxnSpPr>
            <p:nvPr/>
          </p:nvCxnSpPr>
          <p:spPr>
            <a:xfrm>
              <a:off x="10431824" y="3021108"/>
              <a:ext cx="0" cy="815783"/>
            </a:xfrm>
            <a:prstGeom prst="line">
              <a:avLst/>
            </a:prstGeom>
            <a:ln w="38100"/>
          </p:spPr>
          <p:style>
            <a:lnRef idx="3">
              <a:schemeClr val="accent1"/>
            </a:lnRef>
            <a:fillRef idx="0">
              <a:schemeClr val="accent1"/>
            </a:fillRef>
            <a:effectRef idx="2">
              <a:schemeClr val="accent1"/>
            </a:effectRef>
            <a:fontRef idx="minor">
              <a:schemeClr val="tx1"/>
            </a:fontRef>
          </p:style>
        </p:cxnSp>
      </p:grpSp>
      <p:pic>
        <p:nvPicPr>
          <p:cNvPr id="18" name="Picture 2">
            <a:extLst>
              <a:ext uri="{FF2B5EF4-FFF2-40B4-BE49-F238E27FC236}">
                <a16:creationId xmlns:a16="http://schemas.microsoft.com/office/drawing/2014/main" xmlns="" id="{D35F66E2-24D0-154F-B6A5-2292BD72FAAE}"/>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21579" r="18797"/>
          <a:stretch/>
        </p:blipFill>
        <p:spPr bwMode="auto">
          <a:xfrm>
            <a:off x="11151647" y="106487"/>
            <a:ext cx="973394" cy="923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154489"/>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par>
                          <p:cTn id="36" fill="hold">
                            <p:stCondLst>
                              <p:cond delay="500"/>
                            </p:stCondLst>
                            <p:childTnLst>
                              <p:par>
                                <p:cTn id="37" presetID="42" presetClass="path" presetSubtype="0" accel="50000" decel="50000" fill="hold" nodeType="afterEffect">
                                  <p:stCondLst>
                                    <p:cond delay="0"/>
                                  </p:stCondLst>
                                  <p:childTnLst>
                                    <p:animMotion origin="layout" path="M -1.45833E-6 1.11111E-6 L 0.00365 -0.2 " pathEditMode="relative" rAng="0" ptsTypes="AA">
                                      <p:cBhvr>
                                        <p:cTn id="38" dur="2000" fill="hold"/>
                                        <p:tgtEl>
                                          <p:spTgt spid="17"/>
                                        </p:tgtEl>
                                        <p:attrNameLst>
                                          <p:attrName>ppt_x</p:attrName>
                                          <p:attrName>ppt_y</p:attrName>
                                        </p:attrNameLst>
                                      </p:cBhvr>
                                      <p:rCtr x="182" y="-10000"/>
                                    </p:animMotion>
                                  </p:childTnLst>
                                </p:cTn>
                              </p:par>
                              <p:par>
                                <p:cTn id="39" presetID="10"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2" grpId="0"/>
      <p:bldP spid="13" grpId="0"/>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saat içeren bir resim&#10;&#10;Açıklama otomatik olarak oluşturuldu">
            <a:extLst>
              <a:ext uri="{FF2B5EF4-FFF2-40B4-BE49-F238E27FC236}">
                <a16:creationId xmlns:a16="http://schemas.microsoft.com/office/drawing/2014/main" xmlns="" id="{1B17E718-CBB1-4727-BF6C-D4B05F62C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1937" y="-228074"/>
            <a:ext cx="9811200" cy="5069576"/>
          </a:xfrm>
          <a:prstGeom prst="rect">
            <a:avLst/>
          </a:prstGeom>
        </p:spPr>
      </p:pic>
      <p:sp>
        <p:nvSpPr>
          <p:cNvPr id="4" name="Başlık 1">
            <a:extLst>
              <a:ext uri="{FF2B5EF4-FFF2-40B4-BE49-F238E27FC236}">
                <a16:creationId xmlns:a16="http://schemas.microsoft.com/office/drawing/2014/main" xmlns="" id="{4AE4CFCB-48E4-45A1-A542-E35C52714D9C}"/>
              </a:ext>
            </a:extLst>
          </p:cNvPr>
          <p:cNvSpPr txBox="1">
            <a:spLocks/>
          </p:cNvSpPr>
          <p:nvPr/>
        </p:nvSpPr>
        <p:spPr>
          <a:xfrm>
            <a:off x="360218" y="295564"/>
            <a:ext cx="10993582" cy="544945"/>
          </a:xfrm>
          <a:prstGeom prst="rect">
            <a:avLst/>
          </a:prstGeom>
        </p:spPr>
        <p:txBody>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tr-TR" dirty="0">
                <a:solidFill>
                  <a:schemeClr val="accent2"/>
                </a:solidFill>
                <a:latin typeface="Roboto" pitchFamily="2" charset="0"/>
                <a:ea typeface="Roboto" pitchFamily="2" charset="0"/>
              </a:rPr>
              <a:t>İlk Yardım</a:t>
            </a:r>
          </a:p>
        </p:txBody>
      </p:sp>
      <p:sp>
        <p:nvSpPr>
          <p:cNvPr id="6" name="Metin kutusu 5">
            <a:extLst>
              <a:ext uri="{FF2B5EF4-FFF2-40B4-BE49-F238E27FC236}">
                <a16:creationId xmlns:a16="http://schemas.microsoft.com/office/drawing/2014/main" xmlns="" id="{4AFE7515-E8E9-4864-85DC-51DA2F301900}"/>
              </a:ext>
            </a:extLst>
          </p:cNvPr>
          <p:cNvSpPr txBox="1"/>
          <p:nvPr/>
        </p:nvSpPr>
        <p:spPr>
          <a:xfrm>
            <a:off x="1819945" y="4097086"/>
            <a:ext cx="3283528" cy="523220"/>
          </a:xfrm>
          <a:prstGeom prst="rect">
            <a:avLst/>
          </a:prstGeom>
          <a:noFill/>
        </p:spPr>
        <p:txBody>
          <a:bodyPr wrap="square" rtlCol="0">
            <a:spAutoFit/>
          </a:bodyPr>
          <a:lstStyle/>
          <a:p>
            <a:pPr algn="r"/>
            <a:r>
              <a:rPr lang="tr-TR" sz="2800" b="1" dirty="0">
                <a:solidFill>
                  <a:srgbClr val="0070C0"/>
                </a:solidFill>
              </a:rPr>
              <a:t>KORUMA</a:t>
            </a:r>
          </a:p>
        </p:txBody>
      </p:sp>
      <p:sp>
        <p:nvSpPr>
          <p:cNvPr id="7" name="Metin kutusu 6">
            <a:extLst>
              <a:ext uri="{FF2B5EF4-FFF2-40B4-BE49-F238E27FC236}">
                <a16:creationId xmlns:a16="http://schemas.microsoft.com/office/drawing/2014/main" xmlns="" id="{E3AB2C20-91D6-4604-BDAA-747C1B84340E}"/>
              </a:ext>
            </a:extLst>
          </p:cNvPr>
          <p:cNvSpPr txBox="1"/>
          <p:nvPr/>
        </p:nvSpPr>
        <p:spPr>
          <a:xfrm>
            <a:off x="5634639" y="4097086"/>
            <a:ext cx="3283528" cy="523220"/>
          </a:xfrm>
          <a:prstGeom prst="rect">
            <a:avLst/>
          </a:prstGeom>
          <a:noFill/>
        </p:spPr>
        <p:txBody>
          <a:bodyPr wrap="square" rtlCol="0">
            <a:spAutoFit/>
          </a:bodyPr>
          <a:lstStyle/>
          <a:p>
            <a:pPr algn="ctr"/>
            <a:r>
              <a:rPr lang="tr-TR" sz="2800" b="1" dirty="0">
                <a:solidFill>
                  <a:srgbClr val="33CCCC"/>
                </a:solidFill>
              </a:rPr>
              <a:t>BİLDİRME</a:t>
            </a:r>
          </a:p>
        </p:txBody>
      </p:sp>
      <p:sp>
        <p:nvSpPr>
          <p:cNvPr id="8" name="Metin kutusu 7">
            <a:extLst>
              <a:ext uri="{FF2B5EF4-FFF2-40B4-BE49-F238E27FC236}">
                <a16:creationId xmlns:a16="http://schemas.microsoft.com/office/drawing/2014/main" xmlns="" id="{A12B42B2-8857-41E2-895C-E9EE7EBA2917}"/>
              </a:ext>
            </a:extLst>
          </p:cNvPr>
          <p:cNvSpPr txBox="1"/>
          <p:nvPr/>
        </p:nvSpPr>
        <p:spPr>
          <a:xfrm>
            <a:off x="8602021" y="4097086"/>
            <a:ext cx="3283528" cy="523220"/>
          </a:xfrm>
          <a:prstGeom prst="rect">
            <a:avLst/>
          </a:prstGeom>
          <a:noFill/>
        </p:spPr>
        <p:txBody>
          <a:bodyPr wrap="square" rtlCol="0">
            <a:spAutoFit/>
          </a:bodyPr>
          <a:lstStyle/>
          <a:p>
            <a:pPr algn="ctr"/>
            <a:r>
              <a:rPr lang="tr-TR" sz="2800" b="1" dirty="0">
                <a:solidFill>
                  <a:srgbClr val="00B050"/>
                </a:solidFill>
              </a:rPr>
              <a:t>KURTARMA</a:t>
            </a:r>
          </a:p>
        </p:txBody>
      </p:sp>
      <p:sp>
        <p:nvSpPr>
          <p:cNvPr id="9" name="Dikdörtgen 8">
            <a:extLst>
              <a:ext uri="{FF2B5EF4-FFF2-40B4-BE49-F238E27FC236}">
                <a16:creationId xmlns:a16="http://schemas.microsoft.com/office/drawing/2014/main" xmlns="" id="{614C8D0C-1E4E-4DD7-94BB-F07E87703AB3}"/>
              </a:ext>
            </a:extLst>
          </p:cNvPr>
          <p:cNvSpPr/>
          <p:nvPr/>
        </p:nvSpPr>
        <p:spPr>
          <a:xfrm>
            <a:off x="282630" y="1880241"/>
            <a:ext cx="2890627" cy="1015663"/>
          </a:xfrm>
          <a:prstGeom prst="rect">
            <a:avLst/>
          </a:prstGeom>
        </p:spPr>
        <p:txBody>
          <a:bodyPr wrap="square">
            <a:spAutoFit/>
          </a:bodyPr>
          <a:lstStyle/>
          <a:p>
            <a:pPr algn="ctr">
              <a:defRPr/>
            </a:pPr>
            <a:r>
              <a:rPr lang="tr-TR" sz="2000" b="1" dirty="0">
                <a:solidFill>
                  <a:srgbClr val="FF3300"/>
                </a:solidFill>
                <a:latin typeface="Roboto" pitchFamily="2" charset="0"/>
                <a:ea typeface="Roboto" pitchFamily="2" charset="0"/>
              </a:rPr>
              <a:t>EĞİTİMİNİZ YOKSA</a:t>
            </a:r>
          </a:p>
          <a:p>
            <a:pPr algn="ctr">
              <a:defRPr/>
            </a:pPr>
            <a:r>
              <a:rPr lang="tr-TR" sz="2000" b="1" dirty="0">
                <a:solidFill>
                  <a:srgbClr val="FF3300"/>
                </a:solidFill>
                <a:latin typeface="Roboto" pitchFamily="2" charset="0"/>
                <a:ea typeface="Roboto" pitchFamily="2" charset="0"/>
              </a:rPr>
              <a:t>YARALIYA MÜDAHALE ETMEYİN !</a:t>
            </a:r>
          </a:p>
        </p:txBody>
      </p:sp>
      <p:sp>
        <p:nvSpPr>
          <p:cNvPr id="10" name="Dikdörtgen 9">
            <a:extLst>
              <a:ext uri="{FF2B5EF4-FFF2-40B4-BE49-F238E27FC236}">
                <a16:creationId xmlns:a16="http://schemas.microsoft.com/office/drawing/2014/main" xmlns="" id="{E8D9C3F8-293F-4CB3-BA01-40B2260CA3B8}"/>
              </a:ext>
            </a:extLst>
          </p:cNvPr>
          <p:cNvSpPr/>
          <p:nvPr/>
        </p:nvSpPr>
        <p:spPr>
          <a:xfrm>
            <a:off x="9327172" y="4591547"/>
            <a:ext cx="3119261" cy="1200329"/>
          </a:xfrm>
          <a:prstGeom prst="rect">
            <a:avLst/>
          </a:prstGeom>
        </p:spPr>
        <p:txBody>
          <a:bodyPr wrap="square">
            <a:spAutoFit/>
          </a:bodyPr>
          <a:lstStyle/>
          <a:p>
            <a:pPr>
              <a:spcBef>
                <a:spcPct val="0"/>
              </a:spcBef>
            </a:pPr>
            <a:r>
              <a:rPr lang="tr-TR" altLang="tr-TR" b="1" dirty="0">
                <a:solidFill>
                  <a:srgbClr val="00B050"/>
                </a:solidFill>
                <a:latin typeface="Roboto" pitchFamily="2" charset="0"/>
                <a:ea typeface="Roboto" pitchFamily="2" charset="0"/>
              </a:rPr>
              <a:t>Olay yerinde hasta / yaralılara müdahale hızlı ancak sakin bir şekilde yapılmalıdır.</a:t>
            </a:r>
          </a:p>
        </p:txBody>
      </p:sp>
      <p:sp>
        <p:nvSpPr>
          <p:cNvPr id="11" name="Dikdörtgen 10">
            <a:extLst>
              <a:ext uri="{FF2B5EF4-FFF2-40B4-BE49-F238E27FC236}">
                <a16:creationId xmlns:a16="http://schemas.microsoft.com/office/drawing/2014/main" xmlns="" id="{45145F92-89A8-424C-A08B-BFCBEC879E8B}"/>
              </a:ext>
            </a:extLst>
          </p:cNvPr>
          <p:cNvSpPr/>
          <p:nvPr/>
        </p:nvSpPr>
        <p:spPr>
          <a:xfrm>
            <a:off x="5418538" y="4591547"/>
            <a:ext cx="3678064" cy="1200329"/>
          </a:xfrm>
          <a:prstGeom prst="rect">
            <a:avLst/>
          </a:prstGeom>
        </p:spPr>
        <p:txBody>
          <a:bodyPr wrap="square">
            <a:spAutoFit/>
          </a:bodyPr>
          <a:lstStyle/>
          <a:p>
            <a:pPr algn="ctr"/>
            <a:r>
              <a:rPr lang="tr-TR" altLang="tr-TR" b="1" dirty="0">
                <a:solidFill>
                  <a:srgbClr val="33CCCC"/>
                </a:solidFill>
                <a:latin typeface="Roboto" pitchFamily="2" charset="0"/>
                <a:ea typeface="Roboto" pitchFamily="2" charset="0"/>
              </a:rPr>
              <a:t>Türkiye'de ilkyardım gerektiren her durumda telefon iletişimleri, </a:t>
            </a:r>
            <a:r>
              <a:rPr lang="tr-TR" altLang="tr-TR" b="1" dirty="0">
                <a:solidFill>
                  <a:srgbClr val="FF0000"/>
                </a:solidFill>
                <a:latin typeface="Roboto" pitchFamily="2" charset="0"/>
                <a:ea typeface="Roboto" pitchFamily="2" charset="0"/>
              </a:rPr>
              <a:t>1-1-2</a:t>
            </a:r>
            <a:r>
              <a:rPr lang="tr-TR" altLang="tr-TR" b="1" dirty="0">
                <a:solidFill>
                  <a:srgbClr val="33CCCC"/>
                </a:solidFill>
                <a:latin typeface="Roboto" pitchFamily="2" charset="0"/>
                <a:ea typeface="Roboto" pitchFamily="2" charset="0"/>
              </a:rPr>
              <a:t> acil telefon numarası üzerinden gerçekleştirilir.</a:t>
            </a:r>
          </a:p>
        </p:txBody>
      </p:sp>
      <p:sp>
        <p:nvSpPr>
          <p:cNvPr id="12" name="Dikdörtgen 11">
            <a:extLst>
              <a:ext uri="{FF2B5EF4-FFF2-40B4-BE49-F238E27FC236}">
                <a16:creationId xmlns:a16="http://schemas.microsoft.com/office/drawing/2014/main" xmlns="" id="{3B4815BD-E2F3-4280-85DA-AEEDB3F98C6C}"/>
              </a:ext>
            </a:extLst>
          </p:cNvPr>
          <p:cNvSpPr/>
          <p:nvPr/>
        </p:nvSpPr>
        <p:spPr>
          <a:xfrm>
            <a:off x="379394" y="4591547"/>
            <a:ext cx="4724079" cy="1554272"/>
          </a:xfrm>
          <a:prstGeom prst="rect">
            <a:avLst/>
          </a:prstGeom>
        </p:spPr>
        <p:txBody>
          <a:bodyPr wrap="square">
            <a:spAutoFit/>
          </a:bodyPr>
          <a:lstStyle/>
          <a:p>
            <a:pPr algn="r"/>
            <a:r>
              <a:rPr lang="tr-TR" altLang="tr-TR" b="1" dirty="0">
                <a:solidFill>
                  <a:srgbClr val="0070C0"/>
                </a:solidFill>
                <a:latin typeface="Roboto" pitchFamily="2" charset="0"/>
                <a:ea typeface="Roboto" pitchFamily="2" charset="0"/>
              </a:rPr>
              <a:t>Kaza sonuçlarının ağırlaşmasını önlemek için olay yerinin değerlendirilmesini kapsar.</a:t>
            </a:r>
          </a:p>
          <a:p>
            <a:pPr algn="r">
              <a:spcBef>
                <a:spcPts val="600"/>
              </a:spcBef>
            </a:pPr>
            <a:r>
              <a:rPr lang="tr-TR" altLang="tr-TR" b="1" dirty="0">
                <a:solidFill>
                  <a:srgbClr val="0070C0"/>
                </a:solidFill>
                <a:latin typeface="Roboto" pitchFamily="2" charset="0"/>
                <a:ea typeface="Roboto" pitchFamily="2" charset="0"/>
              </a:rPr>
              <a:t>En önemli işlem olay yerinde oluşabilecek tehlikeleri belirleyerek güvenli bir çevre oluşturmaktır.</a:t>
            </a:r>
            <a:endParaRPr lang="tr-TR" b="1" dirty="0">
              <a:solidFill>
                <a:srgbClr val="0070C0"/>
              </a:solidFill>
              <a:latin typeface="Roboto" pitchFamily="2" charset="0"/>
              <a:ea typeface="Roboto" pitchFamily="2" charset="0"/>
            </a:endParaRPr>
          </a:p>
        </p:txBody>
      </p:sp>
    </p:spTree>
    <p:extLst>
      <p:ext uri="{BB962C8B-B14F-4D97-AF65-F5344CB8AC3E}">
        <p14:creationId xmlns:p14="http://schemas.microsoft.com/office/powerpoint/2010/main" val="3710154869"/>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500"/>
                            </p:stCondLst>
                            <p:childTnLst>
                              <p:par>
                                <p:cTn id="28" presetID="10" presetClass="entr" presetSubtype="0" fill="hold" grpId="0" nodeType="afterEffect">
                                  <p:stCondLst>
                                    <p:cond delay="50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ekran, saat, bilgisayar içeren bir resim&#10;&#10;Açıklama otomatik olarak oluşturuldu">
            <a:extLst>
              <a:ext uri="{FF2B5EF4-FFF2-40B4-BE49-F238E27FC236}">
                <a16:creationId xmlns:a16="http://schemas.microsoft.com/office/drawing/2014/main" xmlns="" id="{3E97E3A5-883B-4BF1-A992-5D2D2C7FE2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2796"/>
            <a:ext cx="4468378" cy="3401574"/>
          </a:xfrm>
          <a:prstGeom prst="rect">
            <a:avLst/>
          </a:prstGeom>
        </p:spPr>
      </p:pic>
      <p:pic>
        <p:nvPicPr>
          <p:cNvPr id="8" name="Resim 7">
            <a:extLst>
              <a:ext uri="{FF2B5EF4-FFF2-40B4-BE49-F238E27FC236}">
                <a16:creationId xmlns:a16="http://schemas.microsoft.com/office/drawing/2014/main" xmlns="" id="{7EE89043-5A8B-44C7-B477-2E7B3122B9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1811" y="642796"/>
            <a:ext cx="4468378" cy="3401574"/>
          </a:xfrm>
          <a:prstGeom prst="rect">
            <a:avLst/>
          </a:prstGeom>
        </p:spPr>
      </p:pic>
      <p:pic>
        <p:nvPicPr>
          <p:cNvPr id="10" name="Resim 9" descr="bilgisayar, işaret içeren bir resim&#10;&#10;Açıklama otomatik olarak oluşturuldu">
            <a:extLst>
              <a:ext uri="{FF2B5EF4-FFF2-40B4-BE49-F238E27FC236}">
                <a16:creationId xmlns:a16="http://schemas.microsoft.com/office/drawing/2014/main" xmlns="" id="{33516A04-3BC0-4733-B477-E72E59E802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3704" y="642796"/>
            <a:ext cx="4468378" cy="3401574"/>
          </a:xfrm>
          <a:prstGeom prst="rect">
            <a:avLst/>
          </a:prstGeom>
        </p:spPr>
      </p:pic>
      <p:sp>
        <p:nvSpPr>
          <p:cNvPr id="11" name="İçerik Yer Tutucusu 4">
            <a:extLst>
              <a:ext uri="{FF2B5EF4-FFF2-40B4-BE49-F238E27FC236}">
                <a16:creationId xmlns:a16="http://schemas.microsoft.com/office/drawing/2014/main" xmlns="" id="{6A6A869F-825C-47B9-BD41-661B438A830B}"/>
              </a:ext>
            </a:extLst>
          </p:cNvPr>
          <p:cNvSpPr txBox="1">
            <a:spLocks/>
          </p:cNvSpPr>
          <p:nvPr/>
        </p:nvSpPr>
        <p:spPr>
          <a:xfrm>
            <a:off x="430156" y="3722256"/>
            <a:ext cx="3431655" cy="64048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tr-TR" sz="2000" dirty="0">
                <a:solidFill>
                  <a:schemeClr val="tx2"/>
                </a:solidFill>
                <a:latin typeface="Roboto" pitchFamily="2" charset="0"/>
                <a:ea typeface="Roboto" pitchFamily="2" charset="0"/>
              </a:rPr>
              <a:t>Şiddetli yağmurun yağması sadece bir </a:t>
            </a:r>
            <a:r>
              <a:rPr lang="tr-TR" sz="2000" b="1" dirty="0">
                <a:solidFill>
                  <a:srgbClr val="00B050"/>
                </a:solidFill>
                <a:latin typeface="Roboto" pitchFamily="2" charset="0"/>
                <a:ea typeface="Roboto" pitchFamily="2" charset="0"/>
              </a:rPr>
              <a:t>TEHLİKE</a:t>
            </a:r>
            <a:r>
              <a:rPr lang="tr-TR" sz="2000" dirty="0">
                <a:solidFill>
                  <a:schemeClr val="tx2"/>
                </a:solidFill>
                <a:latin typeface="Roboto" pitchFamily="2" charset="0"/>
                <a:ea typeface="Roboto" pitchFamily="2" charset="0"/>
              </a:rPr>
              <a:t> </a:t>
            </a:r>
            <a:r>
              <a:rPr lang="tr-TR" sz="2000" dirty="0" err="1">
                <a:solidFill>
                  <a:schemeClr val="tx2"/>
                </a:solidFill>
                <a:latin typeface="Roboto" pitchFamily="2" charset="0"/>
                <a:ea typeface="Roboto" pitchFamily="2" charset="0"/>
              </a:rPr>
              <a:t>dir</a:t>
            </a:r>
            <a:r>
              <a:rPr lang="tr-TR" sz="2000" dirty="0">
                <a:solidFill>
                  <a:schemeClr val="tx2"/>
                </a:solidFill>
                <a:latin typeface="Roboto" pitchFamily="2" charset="0"/>
                <a:ea typeface="Roboto" pitchFamily="2" charset="0"/>
              </a:rPr>
              <a:t>.</a:t>
            </a:r>
          </a:p>
        </p:txBody>
      </p:sp>
      <p:sp>
        <p:nvSpPr>
          <p:cNvPr id="12" name="İçerik Yer Tutucusu 4">
            <a:extLst>
              <a:ext uri="{FF2B5EF4-FFF2-40B4-BE49-F238E27FC236}">
                <a16:creationId xmlns:a16="http://schemas.microsoft.com/office/drawing/2014/main" xmlns="" id="{3DD32596-3F22-440A-A706-C1E26B0830BA}"/>
              </a:ext>
            </a:extLst>
          </p:cNvPr>
          <p:cNvSpPr txBox="1">
            <a:spLocks/>
          </p:cNvSpPr>
          <p:nvPr/>
        </p:nvSpPr>
        <p:spPr>
          <a:xfrm>
            <a:off x="4468378" y="3695995"/>
            <a:ext cx="3255246" cy="124632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tr-TR" sz="2000" dirty="0">
                <a:solidFill>
                  <a:schemeClr val="tx2"/>
                </a:solidFill>
                <a:latin typeface="Roboto" pitchFamily="2" charset="0"/>
                <a:ea typeface="Roboto" pitchFamily="2" charset="0"/>
              </a:rPr>
              <a:t>Bu şiddetli yağmur tehlikesi, bizler ve yaşadığımız çevre için </a:t>
            </a:r>
            <a:r>
              <a:rPr lang="tr-TR" sz="2000" b="1" dirty="0">
                <a:solidFill>
                  <a:srgbClr val="00B050"/>
                </a:solidFill>
                <a:latin typeface="Roboto" pitchFamily="2" charset="0"/>
                <a:ea typeface="Roboto" pitchFamily="2" charset="0"/>
              </a:rPr>
              <a:t>RİSK</a:t>
            </a:r>
            <a:r>
              <a:rPr lang="tr-TR" sz="2000" dirty="0">
                <a:solidFill>
                  <a:schemeClr val="accent2"/>
                </a:solidFill>
                <a:latin typeface="Roboto" pitchFamily="2" charset="0"/>
                <a:ea typeface="Roboto" pitchFamily="2" charset="0"/>
              </a:rPr>
              <a:t> </a:t>
            </a:r>
            <a:r>
              <a:rPr lang="tr-TR" sz="2000" dirty="0">
                <a:solidFill>
                  <a:schemeClr val="tx2"/>
                </a:solidFill>
                <a:latin typeface="Roboto" pitchFamily="2" charset="0"/>
                <a:ea typeface="Roboto" pitchFamily="2" charset="0"/>
              </a:rPr>
              <a:t>oluşturur.</a:t>
            </a:r>
            <a:endParaRPr lang="tr-TR" sz="2000" b="1" dirty="0">
              <a:solidFill>
                <a:schemeClr val="tx2"/>
              </a:solidFill>
              <a:latin typeface="Roboto" pitchFamily="2" charset="0"/>
              <a:ea typeface="Roboto" pitchFamily="2" charset="0"/>
            </a:endParaRPr>
          </a:p>
        </p:txBody>
      </p:sp>
      <p:sp>
        <p:nvSpPr>
          <p:cNvPr id="13" name="İçerik Yer Tutucusu 4">
            <a:extLst>
              <a:ext uri="{FF2B5EF4-FFF2-40B4-BE49-F238E27FC236}">
                <a16:creationId xmlns:a16="http://schemas.microsoft.com/office/drawing/2014/main" xmlns="" id="{E46054F6-092F-4BA8-85B7-830D1A2B8DD5}"/>
              </a:ext>
            </a:extLst>
          </p:cNvPr>
          <p:cNvSpPr txBox="1">
            <a:spLocks/>
          </p:cNvSpPr>
          <p:nvPr/>
        </p:nvSpPr>
        <p:spPr>
          <a:xfrm>
            <a:off x="8531868" y="3620511"/>
            <a:ext cx="3331575" cy="132181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tr-TR" sz="2000" dirty="0">
                <a:solidFill>
                  <a:schemeClr val="tx2"/>
                </a:solidFill>
                <a:latin typeface="Roboto" pitchFamily="2" charset="0"/>
                <a:ea typeface="Roboto" pitchFamily="2" charset="0"/>
              </a:rPr>
              <a:t>Önlem almazsak bu risk meydana geldiğinde bizler ve yaşadığımız çevre </a:t>
            </a:r>
            <a:r>
              <a:rPr lang="tr-TR" sz="2000" b="1" dirty="0">
                <a:solidFill>
                  <a:srgbClr val="00B050"/>
                </a:solidFill>
                <a:latin typeface="Roboto" pitchFamily="2" charset="0"/>
                <a:ea typeface="Roboto" pitchFamily="2" charset="0"/>
              </a:rPr>
              <a:t>ZARAR GÖREBİLİR</a:t>
            </a:r>
            <a:r>
              <a:rPr lang="tr-TR" sz="2000" dirty="0">
                <a:solidFill>
                  <a:schemeClr val="tx2"/>
                </a:solidFill>
                <a:latin typeface="Roboto" pitchFamily="2" charset="0"/>
                <a:ea typeface="Roboto" pitchFamily="2" charset="0"/>
              </a:rPr>
              <a:t>.</a:t>
            </a:r>
            <a:endParaRPr lang="tr-TR" sz="2000" b="1" dirty="0">
              <a:solidFill>
                <a:srgbClr val="28A09D"/>
              </a:solidFill>
              <a:latin typeface="Roboto" pitchFamily="2" charset="0"/>
              <a:ea typeface="Roboto" pitchFamily="2" charset="0"/>
            </a:endParaRPr>
          </a:p>
        </p:txBody>
      </p:sp>
      <p:sp>
        <p:nvSpPr>
          <p:cNvPr id="14" name="Dikdörtgen 13">
            <a:extLst>
              <a:ext uri="{FF2B5EF4-FFF2-40B4-BE49-F238E27FC236}">
                <a16:creationId xmlns:a16="http://schemas.microsoft.com/office/drawing/2014/main" xmlns="" id="{8ED8E0BC-9CBE-4108-A980-F33C8B87D765}"/>
              </a:ext>
            </a:extLst>
          </p:cNvPr>
          <p:cNvSpPr/>
          <p:nvPr/>
        </p:nvSpPr>
        <p:spPr>
          <a:xfrm>
            <a:off x="1798319" y="5287457"/>
            <a:ext cx="10065123" cy="707886"/>
          </a:xfrm>
          <a:prstGeom prst="rect">
            <a:avLst/>
          </a:prstGeom>
        </p:spPr>
        <p:txBody>
          <a:bodyPr wrap="square">
            <a:spAutoFit/>
          </a:bodyPr>
          <a:lstStyle/>
          <a:p>
            <a:pPr algn="just"/>
            <a:r>
              <a:rPr lang="tr-TR" sz="2000" b="1" dirty="0">
                <a:solidFill>
                  <a:srgbClr val="00B050"/>
                </a:solidFill>
                <a:latin typeface="Roboto" pitchFamily="2" charset="0"/>
                <a:ea typeface="Roboto" pitchFamily="2" charset="0"/>
              </a:rPr>
              <a:t>KAPASİTE, </a:t>
            </a:r>
            <a:r>
              <a:rPr lang="tr-TR" sz="2000" dirty="0">
                <a:solidFill>
                  <a:schemeClr val="tx2"/>
                </a:solidFill>
                <a:latin typeface="Roboto" pitchFamily="2" charset="0"/>
                <a:ea typeface="Roboto" pitchFamily="2" charset="0"/>
              </a:rPr>
              <a:t>zarar görebilirliğin aksidir; afetlere karşı ne kadar hazır olursak kapasitemizi arttırmış, dolayısıyla tehlikenin riske dönüşme olasılığını azaltmış oluruz. </a:t>
            </a:r>
          </a:p>
        </p:txBody>
      </p:sp>
      <p:pic>
        <p:nvPicPr>
          <p:cNvPr id="1026" name="Picture 2" descr="umbrella png ile ilgili görsel sonucu">
            <a:extLst>
              <a:ext uri="{FF2B5EF4-FFF2-40B4-BE49-F238E27FC236}">
                <a16:creationId xmlns:a16="http://schemas.microsoft.com/office/drawing/2014/main" xmlns="" id="{9334634D-371E-4E31-9BD9-4FEAA06E6A6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557" y="4638040"/>
            <a:ext cx="1621289" cy="1524923"/>
          </a:xfrm>
          <a:prstGeom prst="rect">
            <a:avLst/>
          </a:prstGeom>
          <a:noFill/>
          <a:extLst>
            <a:ext uri="{909E8E84-426E-40DD-AFC4-6F175D3DCCD1}">
              <a14:hiddenFill xmlns:a14="http://schemas.microsoft.com/office/drawing/2010/main">
                <a:solidFill>
                  <a:srgbClr val="FFFFFF"/>
                </a:solidFill>
              </a14:hiddenFill>
            </a:ext>
          </a:extLst>
        </p:spPr>
      </p:pic>
      <p:sp>
        <p:nvSpPr>
          <p:cNvPr id="17" name="Başlık 1">
            <a:extLst>
              <a:ext uri="{FF2B5EF4-FFF2-40B4-BE49-F238E27FC236}">
                <a16:creationId xmlns:a16="http://schemas.microsoft.com/office/drawing/2014/main" xmlns="" id="{31F0036F-64D5-0B44-BEE5-64D290C5FF27}"/>
              </a:ext>
            </a:extLst>
          </p:cNvPr>
          <p:cNvSpPr txBox="1">
            <a:spLocks/>
          </p:cNvSpPr>
          <p:nvPr/>
        </p:nvSpPr>
        <p:spPr>
          <a:xfrm>
            <a:off x="360218" y="295564"/>
            <a:ext cx="10993582" cy="544945"/>
          </a:xfrm>
          <a:prstGeom prst="rect">
            <a:avLst/>
          </a:prstGeom>
        </p:spPr>
        <p:txBody>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tr-TR" dirty="0">
                <a:solidFill>
                  <a:srgbClr val="00B050"/>
                </a:solidFill>
                <a:latin typeface="Roboto" pitchFamily="2" charset="0"/>
                <a:ea typeface="Roboto" pitchFamily="2" charset="0"/>
              </a:rPr>
              <a:t>Tehlike, Risk, Zarar Görebilirlik, Kapasite</a:t>
            </a:r>
            <a:endParaRPr lang="tr-TR" dirty="0">
              <a:solidFill>
                <a:schemeClr val="accent1">
                  <a:lumMod val="75000"/>
                </a:schemeClr>
              </a:solidFill>
              <a:latin typeface="Roboto" pitchFamily="2" charset="0"/>
              <a:ea typeface="Roboto" pitchFamily="2" charset="0"/>
            </a:endParaRPr>
          </a:p>
        </p:txBody>
      </p:sp>
    </p:spTree>
    <p:extLst>
      <p:ext uri="{BB962C8B-B14F-4D97-AF65-F5344CB8AC3E}">
        <p14:creationId xmlns:p14="http://schemas.microsoft.com/office/powerpoint/2010/main" val="3018011649"/>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uiExpand="1" build="p"/>
      <p:bldP spid="13" grpId="0" uiExpand="1" build="p"/>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ina, köprü içeren bir resim&#10;&#10;Açıklama otomatik olarak oluşturuldu">
            <a:extLst>
              <a:ext uri="{FF2B5EF4-FFF2-40B4-BE49-F238E27FC236}">
                <a16:creationId xmlns:a16="http://schemas.microsoft.com/office/drawing/2014/main" xmlns="" id="{A03EC5E2-05D6-49AC-BBEB-423322D7AA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25" y="-1122951"/>
            <a:ext cx="12961647" cy="7290070"/>
          </a:xfrm>
          <a:prstGeom prst="rect">
            <a:avLst/>
          </a:prstGeom>
        </p:spPr>
      </p:pic>
      <p:pic>
        <p:nvPicPr>
          <p:cNvPr id="5" name="Resim 4" descr="oyun, çiçek içeren bir resim&#10;&#10;Açıklama otomatik olarak oluşturuldu">
            <a:extLst>
              <a:ext uri="{FF2B5EF4-FFF2-40B4-BE49-F238E27FC236}">
                <a16:creationId xmlns:a16="http://schemas.microsoft.com/office/drawing/2014/main" xmlns="" id="{F96FF541-5B32-435F-8E02-1D7D033FB4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3057" y="3125689"/>
            <a:ext cx="4803658" cy="3328422"/>
          </a:xfrm>
          <a:prstGeom prst="rect">
            <a:avLst/>
          </a:prstGeom>
        </p:spPr>
      </p:pic>
      <p:pic>
        <p:nvPicPr>
          <p:cNvPr id="7" name="Resim 6" descr="çiçek, oyun içeren bir resim&#10;&#10;Açıklama otomatik olarak oluşturuldu">
            <a:extLst>
              <a:ext uri="{FF2B5EF4-FFF2-40B4-BE49-F238E27FC236}">
                <a16:creationId xmlns:a16="http://schemas.microsoft.com/office/drawing/2014/main" xmlns="" id="{15F671C7-BF7E-4CEC-A894-7D85333D68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7956" y="3451208"/>
            <a:ext cx="5358394" cy="3096774"/>
          </a:xfrm>
          <a:prstGeom prst="rect">
            <a:avLst/>
          </a:prstGeom>
        </p:spPr>
      </p:pic>
      <p:pic>
        <p:nvPicPr>
          <p:cNvPr id="9" name="Resim 8" descr="saat içeren bir resim&#10;&#10;Açıklama otomatik olarak oluşturuldu">
            <a:extLst>
              <a:ext uri="{FF2B5EF4-FFF2-40B4-BE49-F238E27FC236}">
                <a16:creationId xmlns:a16="http://schemas.microsoft.com/office/drawing/2014/main" xmlns="" id="{2500F58B-25F1-4A54-8BCA-7E14A0F255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8294" y="3293683"/>
            <a:ext cx="3761240" cy="3529592"/>
          </a:xfrm>
          <a:prstGeom prst="rect">
            <a:avLst/>
          </a:prstGeom>
        </p:spPr>
      </p:pic>
      <p:pic>
        <p:nvPicPr>
          <p:cNvPr id="11" name="Resim 10" descr="ışık, çizim içeren bir resim&#10;&#10;Açıklama otomatik olarak oluşturuldu">
            <a:extLst>
              <a:ext uri="{FF2B5EF4-FFF2-40B4-BE49-F238E27FC236}">
                <a16:creationId xmlns:a16="http://schemas.microsoft.com/office/drawing/2014/main" xmlns="" id="{CD1B9F82-A9A0-4F76-93A6-E378DC63D8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7811" y="3177505"/>
            <a:ext cx="4346456" cy="3224790"/>
          </a:xfrm>
          <a:prstGeom prst="rect">
            <a:avLst/>
          </a:prstGeom>
        </p:spPr>
      </p:pic>
      <p:pic>
        <p:nvPicPr>
          <p:cNvPr id="13" name="Resim 12" descr="oyun, çiçek, yiyecek içeren bir resim&#10;&#10;Açıklama otomatik olarak oluşturuldu">
            <a:extLst>
              <a:ext uri="{FF2B5EF4-FFF2-40B4-BE49-F238E27FC236}">
                <a16:creationId xmlns:a16="http://schemas.microsoft.com/office/drawing/2014/main" xmlns="" id="{844B1AA1-7884-42B3-BB09-B601CDCF37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987" y="3102539"/>
            <a:ext cx="5358394" cy="3096774"/>
          </a:xfrm>
          <a:prstGeom prst="rect">
            <a:avLst/>
          </a:prstGeom>
        </p:spPr>
      </p:pic>
      <p:sp>
        <p:nvSpPr>
          <p:cNvPr id="14" name="Başlık 1">
            <a:extLst>
              <a:ext uri="{FF2B5EF4-FFF2-40B4-BE49-F238E27FC236}">
                <a16:creationId xmlns:a16="http://schemas.microsoft.com/office/drawing/2014/main" xmlns="" id="{C4B3BCD3-1606-4576-8C03-E4765A91F271}"/>
              </a:ext>
            </a:extLst>
          </p:cNvPr>
          <p:cNvSpPr txBox="1">
            <a:spLocks/>
          </p:cNvSpPr>
          <p:nvPr/>
        </p:nvSpPr>
        <p:spPr>
          <a:xfrm>
            <a:off x="360218" y="295564"/>
            <a:ext cx="10993582" cy="544945"/>
          </a:xfrm>
          <a:prstGeom prst="rect">
            <a:avLst/>
          </a:prstGeom>
        </p:spPr>
        <p:txBody>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tr-TR" dirty="0">
                <a:solidFill>
                  <a:schemeClr val="accent2"/>
                </a:solidFill>
                <a:latin typeface="Roboto" pitchFamily="2" charset="0"/>
                <a:ea typeface="Roboto" pitchFamily="2" charset="0"/>
              </a:rPr>
              <a:t>Afet ve Acil Durumlar Sonrası; İlk Saatler</a:t>
            </a:r>
          </a:p>
        </p:txBody>
      </p:sp>
    </p:spTree>
    <p:extLst>
      <p:ext uri="{BB962C8B-B14F-4D97-AF65-F5344CB8AC3E}">
        <p14:creationId xmlns:p14="http://schemas.microsoft.com/office/powerpoint/2010/main" val="40807233"/>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childTnLst>
                                </p:cTn>
                              </p:par>
                            </p:childTnLst>
                          </p:cTn>
                        </p:par>
                        <p:par>
                          <p:cTn id="8" fill="hold">
                            <p:stCondLst>
                              <p:cond delay="1250"/>
                            </p:stCondLst>
                            <p:childTnLst>
                              <p:par>
                                <p:cTn id="9" presetID="10" presetClass="entr" presetSubtype="0" fill="hold" nodeType="after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2250"/>
                            </p:stCondLst>
                            <p:childTnLst>
                              <p:par>
                                <p:cTn id="13" presetID="10" presetClass="entr" presetSubtype="0" fill="hold" nodeType="after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3250"/>
                            </p:stCondLst>
                            <p:childTnLst>
                              <p:par>
                                <p:cTn id="17" presetID="10" presetClass="entr" presetSubtype="0" fill="hold" nodeType="after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4250"/>
                            </p:stCondLst>
                            <p:childTnLst>
                              <p:par>
                                <p:cTn id="21" presetID="10" presetClass="entr" presetSubtype="0" fill="hold" nodeType="afterEffect">
                                  <p:stCondLst>
                                    <p:cond delay="50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çizim içeren bir resim&#10;&#10;Açıklama otomatik olarak oluşturuldu">
            <a:extLst>
              <a:ext uri="{FF2B5EF4-FFF2-40B4-BE49-F238E27FC236}">
                <a16:creationId xmlns:a16="http://schemas.microsoft.com/office/drawing/2014/main" xmlns="" id="{F6800E8D-6C51-4C20-9326-D5BAC11F2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68" y="0"/>
            <a:ext cx="11521464" cy="6480062"/>
          </a:xfrm>
          <a:prstGeom prst="rect">
            <a:avLst/>
          </a:prstGeom>
        </p:spPr>
      </p:pic>
      <p:sp>
        <p:nvSpPr>
          <p:cNvPr id="16" name="Başlık 1">
            <a:extLst>
              <a:ext uri="{FF2B5EF4-FFF2-40B4-BE49-F238E27FC236}">
                <a16:creationId xmlns:a16="http://schemas.microsoft.com/office/drawing/2014/main" xmlns="" id="{3D5ED7DB-911C-4930-A7D9-35214C882DA8}"/>
              </a:ext>
            </a:extLst>
          </p:cNvPr>
          <p:cNvSpPr txBox="1">
            <a:spLocks/>
          </p:cNvSpPr>
          <p:nvPr/>
        </p:nvSpPr>
        <p:spPr>
          <a:xfrm>
            <a:off x="360218" y="295564"/>
            <a:ext cx="10993582" cy="544945"/>
          </a:xfrm>
          <a:prstGeom prst="rect">
            <a:avLst/>
          </a:prstGeom>
        </p:spPr>
        <p:txBody>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tr-TR" dirty="0">
                <a:solidFill>
                  <a:schemeClr val="accent2"/>
                </a:solidFill>
                <a:latin typeface="Roboto" pitchFamily="2" charset="0"/>
                <a:ea typeface="Roboto" pitchFamily="2" charset="0"/>
              </a:rPr>
              <a:t>Deprem Sonrasında</a:t>
            </a:r>
          </a:p>
        </p:txBody>
      </p:sp>
      <p:sp>
        <p:nvSpPr>
          <p:cNvPr id="18" name="Rectangle 8">
            <a:extLst>
              <a:ext uri="{FF2B5EF4-FFF2-40B4-BE49-F238E27FC236}">
                <a16:creationId xmlns:a16="http://schemas.microsoft.com/office/drawing/2014/main" xmlns="" id="{64F32B58-A3B4-4955-A476-F59C53D64444}"/>
              </a:ext>
            </a:extLst>
          </p:cNvPr>
          <p:cNvSpPr/>
          <p:nvPr/>
        </p:nvSpPr>
        <p:spPr>
          <a:xfrm>
            <a:off x="1152352" y="4963773"/>
            <a:ext cx="3024254" cy="1200329"/>
          </a:xfrm>
          <a:prstGeom prst="rect">
            <a:avLst/>
          </a:prstGeom>
        </p:spPr>
        <p:txBody>
          <a:bodyPr wrap="square">
            <a:spAutoFit/>
          </a:bodyPr>
          <a:lstStyle/>
          <a:p>
            <a:r>
              <a:rPr lang="tr-TR" b="1" dirty="0">
                <a:solidFill>
                  <a:schemeClr val="tx2"/>
                </a:solidFill>
                <a:latin typeface="Roboto" pitchFamily="2" charset="0"/>
                <a:ea typeface="Roboto" pitchFamily="2" charset="0"/>
                <a:cs typeface="Arial" pitchFamily="34" charset="0"/>
              </a:rPr>
              <a:t>Artçı şoklar için hazırlıklı olun. Her artçı sarsıntıda; </a:t>
            </a:r>
            <a:r>
              <a:rPr lang="tr-TR" b="1" dirty="0">
                <a:solidFill>
                  <a:schemeClr val="accent2"/>
                </a:solidFill>
                <a:latin typeface="Roboto" pitchFamily="2" charset="0"/>
                <a:ea typeface="Roboto" pitchFamily="2" charset="0"/>
                <a:cs typeface="Arial" pitchFamily="34" charset="0"/>
              </a:rPr>
              <a:t>ÇÖK – KAPAN – TUTUN </a:t>
            </a:r>
            <a:r>
              <a:rPr lang="tr-TR" b="1" dirty="0">
                <a:solidFill>
                  <a:schemeClr val="tx2"/>
                </a:solidFill>
                <a:latin typeface="Roboto" pitchFamily="2" charset="0"/>
                <a:ea typeface="Roboto" pitchFamily="2" charset="0"/>
                <a:cs typeface="Arial" pitchFamily="34" charset="0"/>
              </a:rPr>
              <a:t>pozisyonu uygulayın.</a:t>
            </a:r>
          </a:p>
        </p:txBody>
      </p:sp>
      <p:sp>
        <p:nvSpPr>
          <p:cNvPr id="19" name="Rectangle 8">
            <a:extLst>
              <a:ext uri="{FF2B5EF4-FFF2-40B4-BE49-F238E27FC236}">
                <a16:creationId xmlns:a16="http://schemas.microsoft.com/office/drawing/2014/main" xmlns="" id="{2C0AE99A-FE3F-4FD1-8736-A2C1AABD6F97}"/>
              </a:ext>
            </a:extLst>
          </p:cNvPr>
          <p:cNvSpPr/>
          <p:nvPr/>
        </p:nvSpPr>
        <p:spPr>
          <a:xfrm>
            <a:off x="4828634" y="4963773"/>
            <a:ext cx="3024254" cy="1231106"/>
          </a:xfrm>
          <a:prstGeom prst="rect">
            <a:avLst/>
          </a:prstGeom>
        </p:spPr>
        <p:txBody>
          <a:bodyPr wrap="square">
            <a:spAutoFit/>
          </a:bodyPr>
          <a:lstStyle/>
          <a:p>
            <a:r>
              <a:rPr lang="tr-TR" b="1" dirty="0">
                <a:solidFill>
                  <a:srgbClr val="FF0066"/>
                </a:solidFill>
                <a:latin typeface="Roboto" pitchFamily="2" charset="0"/>
                <a:ea typeface="Roboto" pitchFamily="2" charset="0"/>
                <a:cs typeface="Arial" pitchFamily="34" charset="0"/>
              </a:rPr>
              <a:t>Tsunami</a:t>
            </a:r>
            <a:r>
              <a:rPr lang="tr-TR" b="1" dirty="0">
                <a:solidFill>
                  <a:schemeClr val="tx2"/>
                </a:solidFill>
                <a:latin typeface="Roboto" pitchFamily="2" charset="0"/>
                <a:ea typeface="Roboto" pitchFamily="2" charset="0"/>
                <a:cs typeface="Arial" pitchFamily="34" charset="0"/>
              </a:rPr>
              <a:t> olma ihtimaline karşı deniz kıyısından uzaklaşarak, yüksek bölgelere gidin.</a:t>
            </a:r>
          </a:p>
        </p:txBody>
      </p:sp>
      <p:sp>
        <p:nvSpPr>
          <p:cNvPr id="20" name="Rectangle 8">
            <a:extLst>
              <a:ext uri="{FF2B5EF4-FFF2-40B4-BE49-F238E27FC236}">
                <a16:creationId xmlns:a16="http://schemas.microsoft.com/office/drawing/2014/main" xmlns="" id="{5330FB47-B89F-4B81-8B45-C5F109762CED}"/>
              </a:ext>
            </a:extLst>
          </p:cNvPr>
          <p:cNvSpPr/>
          <p:nvPr/>
        </p:nvSpPr>
        <p:spPr>
          <a:xfrm>
            <a:off x="8216141" y="4963773"/>
            <a:ext cx="3024254" cy="1200329"/>
          </a:xfrm>
          <a:prstGeom prst="rect">
            <a:avLst/>
          </a:prstGeom>
        </p:spPr>
        <p:txBody>
          <a:bodyPr wrap="square">
            <a:spAutoFit/>
          </a:bodyPr>
          <a:lstStyle/>
          <a:p>
            <a:r>
              <a:rPr lang="tr-TR" b="1" dirty="0">
                <a:solidFill>
                  <a:schemeClr val="tx2"/>
                </a:solidFill>
                <a:latin typeface="Roboto" pitchFamily="2" charset="0"/>
                <a:ea typeface="Roboto" pitchFamily="2" charset="0"/>
                <a:cs typeface="Arial" pitchFamily="34" charset="0"/>
              </a:rPr>
              <a:t>Yoğunluk nedeniyle sağlık hizmetleri aksayabilir. Bu nedenle </a:t>
            </a:r>
            <a:r>
              <a:rPr lang="tr-TR" b="1" dirty="0">
                <a:solidFill>
                  <a:srgbClr val="7030A0"/>
                </a:solidFill>
                <a:latin typeface="Roboto" pitchFamily="2" charset="0"/>
                <a:ea typeface="Roboto" pitchFamily="2" charset="0"/>
                <a:cs typeface="Arial" pitchFamily="34" charset="0"/>
              </a:rPr>
              <a:t>ilk yardım bilgi ve becerisi</a:t>
            </a:r>
            <a:r>
              <a:rPr lang="tr-TR" b="1" dirty="0">
                <a:solidFill>
                  <a:schemeClr val="tx2"/>
                </a:solidFill>
                <a:latin typeface="Roboto" pitchFamily="2" charset="0"/>
                <a:ea typeface="Roboto" pitchFamily="2" charset="0"/>
                <a:cs typeface="Arial" pitchFamily="34" charset="0"/>
              </a:rPr>
              <a:t> kazanın. </a:t>
            </a:r>
          </a:p>
        </p:txBody>
      </p:sp>
      <p:pic>
        <p:nvPicPr>
          <p:cNvPr id="4" name="Resim 3" descr="çizim içeren bir resim&#10;&#10;Açıklama otomatik olarak oluşturuldu">
            <a:extLst>
              <a:ext uri="{FF2B5EF4-FFF2-40B4-BE49-F238E27FC236}">
                <a16:creationId xmlns:a16="http://schemas.microsoft.com/office/drawing/2014/main" xmlns="" id="{5083C8A6-B70C-4993-B966-6AF2FBB05C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093" y="1443704"/>
            <a:ext cx="2249428" cy="2639574"/>
          </a:xfrm>
          <a:prstGeom prst="rect">
            <a:avLst/>
          </a:prstGeom>
        </p:spPr>
      </p:pic>
      <p:pic>
        <p:nvPicPr>
          <p:cNvPr id="9" name="Resim 8">
            <a:extLst>
              <a:ext uri="{FF2B5EF4-FFF2-40B4-BE49-F238E27FC236}">
                <a16:creationId xmlns:a16="http://schemas.microsoft.com/office/drawing/2014/main" xmlns="" id="{4B190252-8B50-4BE7-BA72-BA52023584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5720" y="1290664"/>
            <a:ext cx="1847092" cy="2676150"/>
          </a:xfrm>
          <a:prstGeom prst="rect">
            <a:avLst/>
          </a:prstGeom>
        </p:spPr>
      </p:pic>
      <p:pic>
        <p:nvPicPr>
          <p:cNvPr id="5" name="Resim 4">
            <a:extLst>
              <a:ext uri="{FF2B5EF4-FFF2-40B4-BE49-F238E27FC236}">
                <a16:creationId xmlns:a16="http://schemas.microsoft.com/office/drawing/2014/main" xmlns="" id="{785AF4FE-C3BC-45D8-B62E-EE8A885A4C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1621" y="1290664"/>
            <a:ext cx="1650248" cy="2436366"/>
          </a:xfrm>
          <a:prstGeom prst="rect">
            <a:avLst/>
          </a:prstGeom>
        </p:spPr>
      </p:pic>
    </p:spTree>
    <p:extLst>
      <p:ext uri="{BB962C8B-B14F-4D97-AF65-F5344CB8AC3E}">
        <p14:creationId xmlns:p14="http://schemas.microsoft.com/office/powerpoint/2010/main" val="2398204093"/>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Başlık 1">
            <a:extLst>
              <a:ext uri="{FF2B5EF4-FFF2-40B4-BE49-F238E27FC236}">
                <a16:creationId xmlns:a16="http://schemas.microsoft.com/office/drawing/2014/main" xmlns="" id="{3D5ED7DB-911C-4930-A7D9-35214C882DA8}"/>
              </a:ext>
            </a:extLst>
          </p:cNvPr>
          <p:cNvSpPr txBox="1">
            <a:spLocks/>
          </p:cNvSpPr>
          <p:nvPr/>
        </p:nvSpPr>
        <p:spPr>
          <a:xfrm>
            <a:off x="360218" y="295564"/>
            <a:ext cx="10993582" cy="544945"/>
          </a:xfrm>
          <a:prstGeom prst="rect">
            <a:avLst/>
          </a:prstGeom>
        </p:spPr>
        <p:txBody>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tr-TR" dirty="0" err="1">
                <a:solidFill>
                  <a:schemeClr val="accent2"/>
                </a:solidFill>
                <a:latin typeface="Roboto" pitchFamily="2" charset="0"/>
                <a:ea typeface="Roboto" pitchFamily="2" charset="0"/>
              </a:rPr>
              <a:t>Tsunamiden</a:t>
            </a:r>
            <a:r>
              <a:rPr lang="tr-TR" dirty="0">
                <a:solidFill>
                  <a:schemeClr val="accent2"/>
                </a:solidFill>
                <a:latin typeface="Roboto" pitchFamily="2" charset="0"/>
                <a:ea typeface="Roboto" pitchFamily="2" charset="0"/>
              </a:rPr>
              <a:t> Korunmak için</a:t>
            </a:r>
          </a:p>
        </p:txBody>
      </p:sp>
      <p:pic>
        <p:nvPicPr>
          <p:cNvPr id="6" name="Resim 5">
            <a:extLst>
              <a:ext uri="{FF2B5EF4-FFF2-40B4-BE49-F238E27FC236}">
                <a16:creationId xmlns:a16="http://schemas.microsoft.com/office/drawing/2014/main" xmlns="" id="{3A92F5BC-ABCC-497F-B814-EE8CCB19197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28220"/>
            <a:ext cx="12252046" cy="6672989"/>
          </a:xfrm>
          <a:prstGeom prst="rect">
            <a:avLst/>
          </a:prstGeom>
        </p:spPr>
      </p:pic>
      <p:pic>
        <p:nvPicPr>
          <p:cNvPr id="20" name="Resim 19">
            <a:extLst>
              <a:ext uri="{FF2B5EF4-FFF2-40B4-BE49-F238E27FC236}">
                <a16:creationId xmlns:a16="http://schemas.microsoft.com/office/drawing/2014/main" xmlns="" id="{D7E99099-FF86-8148-B6D5-BA1415098E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7405" y="42997"/>
            <a:ext cx="4241451" cy="2016000"/>
          </a:xfrm>
          <a:prstGeom prst="rect">
            <a:avLst/>
          </a:prstGeom>
        </p:spPr>
      </p:pic>
      <p:pic>
        <p:nvPicPr>
          <p:cNvPr id="22" name="Resim 21">
            <a:extLst>
              <a:ext uri="{FF2B5EF4-FFF2-40B4-BE49-F238E27FC236}">
                <a16:creationId xmlns:a16="http://schemas.microsoft.com/office/drawing/2014/main" xmlns="" id="{4D735D33-547F-C845-B471-8C81C52E1C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1368" y="1238505"/>
            <a:ext cx="4385359" cy="2084400"/>
          </a:xfrm>
          <a:prstGeom prst="rect">
            <a:avLst/>
          </a:prstGeom>
        </p:spPr>
      </p:pic>
      <p:pic>
        <p:nvPicPr>
          <p:cNvPr id="24" name="Resim 23">
            <a:extLst>
              <a:ext uri="{FF2B5EF4-FFF2-40B4-BE49-F238E27FC236}">
                <a16:creationId xmlns:a16="http://schemas.microsoft.com/office/drawing/2014/main" xmlns="" id="{F7C8B3F4-5F8E-664A-9C23-AA822A4118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0755" y="2424313"/>
            <a:ext cx="4241453" cy="2016000"/>
          </a:xfrm>
          <a:prstGeom prst="rect">
            <a:avLst/>
          </a:prstGeom>
        </p:spPr>
      </p:pic>
      <p:pic>
        <p:nvPicPr>
          <p:cNvPr id="26" name="Resim 25">
            <a:extLst>
              <a:ext uri="{FF2B5EF4-FFF2-40B4-BE49-F238E27FC236}">
                <a16:creationId xmlns:a16="http://schemas.microsoft.com/office/drawing/2014/main" xmlns="" id="{DDEFF0CA-289F-3E42-BE03-477A756624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7084" y="3156392"/>
            <a:ext cx="4241453" cy="2016000"/>
          </a:xfrm>
          <a:prstGeom prst="rect">
            <a:avLst/>
          </a:prstGeom>
        </p:spPr>
      </p:pic>
      <p:pic>
        <p:nvPicPr>
          <p:cNvPr id="28" name="Resim 27">
            <a:extLst>
              <a:ext uri="{FF2B5EF4-FFF2-40B4-BE49-F238E27FC236}">
                <a16:creationId xmlns:a16="http://schemas.microsoft.com/office/drawing/2014/main" xmlns="" id="{08C8B1F2-2E10-8B42-8594-5AFA7E197F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63593" y="4298975"/>
            <a:ext cx="5231394" cy="2016000"/>
          </a:xfrm>
          <a:prstGeom prst="rect">
            <a:avLst/>
          </a:prstGeom>
        </p:spPr>
      </p:pic>
    </p:spTree>
    <p:extLst>
      <p:ext uri="{BB962C8B-B14F-4D97-AF65-F5344CB8AC3E}">
        <p14:creationId xmlns:p14="http://schemas.microsoft.com/office/powerpoint/2010/main" val="3017524968"/>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2000"/>
                                        <p:tgtEl>
                                          <p:spTgt spid="22"/>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2000"/>
                                        <p:tgtEl>
                                          <p:spTgt spid="24"/>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2000"/>
                                        <p:tgtEl>
                                          <p:spTgt spid="26"/>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oyuncak, pasta içeren bir resim&#10;&#10;Açıklama otomatik olarak oluşturuldu">
            <a:extLst>
              <a:ext uri="{FF2B5EF4-FFF2-40B4-BE49-F238E27FC236}">
                <a16:creationId xmlns:a16="http://schemas.microsoft.com/office/drawing/2014/main" xmlns="" id="{112C6AD5-2CDF-428E-8FF3-3802D12314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30" y="-494379"/>
            <a:ext cx="4620778" cy="6480062"/>
          </a:xfrm>
          <a:prstGeom prst="rect">
            <a:avLst/>
          </a:prstGeom>
        </p:spPr>
      </p:pic>
      <p:sp>
        <p:nvSpPr>
          <p:cNvPr id="10" name="Başlık 1">
            <a:extLst>
              <a:ext uri="{FF2B5EF4-FFF2-40B4-BE49-F238E27FC236}">
                <a16:creationId xmlns:a16="http://schemas.microsoft.com/office/drawing/2014/main" xmlns="" id="{1C32D147-248C-45EF-9AF4-86F96A8D2DFD}"/>
              </a:ext>
            </a:extLst>
          </p:cNvPr>
          <p:cNvSpPr txBox="1">
            <a:spLocks/>
          </p:cNvSpPr>
          <p:nvPr/>
        </p:nvSpPr>
        <p:spPr>
          <a:xfrm>
            <a:off x="360218" y="295564"/>
            <a:ext cx="10993582" cy="544945"/>
          </a:xfrm>
          <a:prstGeom prst="rect">
            <a:avLst/>
          </a:prstGeom>
        </p:spPr>
        <p:txBody>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tr-TR" dirty="0">
                <a:solidFill>
                  <a:schemeClr val="accent2"/>
                </a:solidFill>
                <a:latin typeface="Roboto" pitchFamily="2" charset="0"/>
                <a:ea typeface="Roboto" pitchFamily="2" charset="0"/>
              </a:rPr>
              <a:t>Yangın Sonrasında</a:t>
            </a:r>
          </a:p>
        </p:txBody>
      </p:sp>
      <p:pic>
        <p:nvPicPr>
          <p:cNvPr id="15" name="Resim 14" descr="oturma, dizüstü, siyah, geniş içeren bir resim&#10;&#10;Açıklama otomatik olarak oluşturuldu">
            <a:extLst>
              <a:ext uri="{FF2B5EF4-FFF2-40B4-BE49-F238E27FC236}">
                <a16:creationId xmlns:a16="http://schemas.microsoft.com/office/drawing/2014/main" xmlns="" id="{FC8B5AC0-E398-BF40-BBCD-CED54629E2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75292" y="1868582"/>
            <a:ext cx="393700" cy="3568700"/>
          </a:xfrm>
          <a:prstGeom prst="rect">
            <a:avLst/>
          </a:prstGeom>
        </p:spPr>
      </p:pic>
      <p:pic>
        <p:nvPicPr>
          <p:cNvPr id="17" name="Resim 16" descr="çizim içeren bir resim&#10;&#10;Açıklama otomatik olarak oluşturuldu">
            <a:extLst>
              <a:ext uri="{FF2B5EF4-FFF2-40B4-BE49-F238E27FC236}">
                <a16:creationId xmlns:a16="http://schemas.microsoft.com/office/drawing/2014/main" xmlns="" id="{1A87F9F4-E230-3E45-8F5D-08A459F7BB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8829" y="1869751"/>
            <a:ext cx="736600" cy="1028700"/>
          </a:xfrm>
          <a:prstGeom prst="rect">
            <a:avLst/>
          </a:prstGeom>
        </p:spPr>
      </p:pic>
      <p:pic>
        <p:nvPicPr>
          <p:cNvPr id="19" name="Resim 18" descr="çizim, metre içeren bir resim&#10;&#10;Açıklama otomatik olarak oluşturuldu">
            <a:extLst>
              <a:ext uri="{FF2B5EF4-FFF2-40B4-BE49-F238E27FC236}">
                <a16:creationId xmlns:a16="http://schemas.microsoft.com/office/drawing/2014/main" xmlns="" id="{42A5FD32-779A-ED43-9E52-5447291932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5507" y="1869751"/>
            <a:ext cx="736600" cy="1028700"/>
          </a:xfrm>
          <a:prstGeom prst="rect">
            <a:avLst/>
          </a:prstGeom>
        </p:spPr>
      </p:pic>
      <p:pic>
        <p:nvPicPr>
          <p:cNvPr id="21" name="Resim 20">
            <a:extLst>
              <a:ext uri="{FF2B5EF4-FFF2-40B4-BE49-F238E27FC236}">
                <a16:creationId xmlns:a16="http://schemas.microsoft.com/office/drawing/2014/main" xmlns="" id="{8C84E7B4-2F5D-AE48-93FC-97F8502862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19694" y="1869751"/>
            <a:ext cx="736600" cy="1028700"/>
          </a:xfrm>
          <a:prstGeom prst="rect">
            <a:avLst/>
          </a:prstGeom>
        </p:spPr>
      </p:pic>
      <p:pic>
        <p:nvPicPr>
          <p:cNvPr id="23" name="Resim 22" descr="bilgisayar, tablo, çizim içeren bir resim&#10;&#10;Açıklama otomatik olarak oluşturuldu">
            <a:extLst>
              <a:ext uri="{FF2B5EF4-FFF2-40B4-BE49-F238E27FC236}">
                <a16:creationId xmlns:a16="http://schemas.microsoft.com/office/drawing/2014/main" xmlns="" id="{7CBD183D-831E-724F-8F01-6C2AE0C4EA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5584" y="1868582"/>
            <a:ext cx="393700" cy="3568700"/>
          </a:xfrm>
          <a:prstGeom prst="rect">
            <a:avLst/>
          </a:prstGeom>
        </p:spPr>
      </p:pic>
      <p:pic>
        <p:nvPicPr>
          <p:cNvPr id="24" name="Resim 23" descr="bilgisayar, tablo, çizim içeren bir resim&#10;&#10;Açıklama otomatik olarak oluşturuldu">
            <a:extLst>
              <a:ext uri="{FF2B5EF4-FFF2-40B4-BE49-F238E27FC236}">
                <a16:creationId xmlns:a16="http://schemas.microsoft.com/office/drawing/2014/main" xmlns="" id="{7B65BE35-EA6B-594C-BDDF-DC7C9C3C4E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67089" y="1868582"/>
            <a:ext cx="393700" cy="3568700"/>
          </a:xfrm>
          <a:prstGeom prst="rect">
            <a:avLst/>
          </a:prstGeom>
        </p:spPr>
      </p:pic>
      <p:sp>
        <p:nvSpPr>
          <p:cNvPr id="26" name="Rectangle 8">
            <a:extLst>
              <a:ext uri="{FF2B5EF4-FFF2-40B4-BE49-F238E27FC236}">
                <a16:creationId xmlns:a16="http://schemas.microsoft.com/office/drawing/2014/main" xmlns="" id="{A03465EB-6B4A-1749-AFDE-C354FE263326}"/>
              </a:ext>
            </a:extLst>
          </p:cNvPr>
          <p:cNvSpPr/>
          <p:nvPr/>
        </p:nvSpPr>
        <p:spPr>
          <a:xfrm>
            <a:off x="3993348" y="3034553"/>
            <a:ext cx="2300897" cy="1785104"/>
          </a:xfrm>
          <a:prstGeom prst="rect">
            <a:avLst/>
          </a:prstGeom>
        </p:spPr>
        <p:txBody>
          <a:bodyPr wrap="square">
            <a:spAutoFit/>
          </a:bodyPr>
          <a:lstStyle/>
          <a:p>
            <a:pPr algn="r"/>
            <a:r>
              <a:rPr lang="tr-TR" sz="2200" b="1" dirty="0">
                <a:solidFill>
                  <a:srgbClr val="6B6A6A"/>
                </a:solidFill>
                <a:latin typeface="Roboto" pitchFamily="2" charset="0"/>
                <a:ea typeface="Roboto" pitchFamily="2" charset="0"/>
                <a:cs typeface="Arial" pitchFamily="34" charset="0"/>
              </a:rPr>
              <a:t>İtfaiyeden evinize girmenin güvenli olup olmadığını öğrenin.</a:t>
            </a:r>
          </a:p>
        </p:txBody>
      </p:sp>
      <p:sp>
        <p:nvSpPr>
          <p:cNvPr id="27" name="Rectangle 8">
            <a:extLst>
              <a:ext uri="{FF2B5EF4-FFF2-40B4-BE49-F238E27FC236}">
                <a16:creationId xmlns:a16="http://schemas.microsoft.com/office/drawing/2014/main" xmlns="" id="{11D3FBED-0770-A647-AFF2-75E98BC2070D}"/>
              </a:ext>
            </a:extLst>
          </p:cNvPr>
          <p:cNvSpPr/>
          <p:nvPr/>
        </p:nvSpPr>
        <p:spPr>
          <a:xfrm>
            <a:off x="6573163" y="3034553"/>
            <a:ext cx="2302895" cy="1785104"/>
          </a:xfrm>
          <a:prstGeom prst="rect">
            <a:avLst/>
          </a:prstGeom>
        </p:spPr>
        <p:txBody>
          <a:bodyPr wrap="square">
            <a:spAutoFit/>
          </a:bodyPr>
          <a:lstStyle/>
          <a:p>
            <a:pPr algn="r"/>
            <a:r>
              <a:rPr lang="tr-TR" sz="2200" b="1" dirty="0">
                <a:solidFill>
                  <a:srgbClr val="6B6A6A"/>
                </a:solidFill>
                <a:latin typeface="Roboto" pitchFamily="2" charset="0"/>
                <a:ea typeface="Roboto" pitchFamily="2" charset="0"/>
                <a:cs typeface="Arial" pitchFamily="34" charset="0"/>
              </a:rPr>
              <a:t>Yangının neden olduğu yapısal hasarlara karşı çok dikkatli olun.</a:t>
            </a:r>
          </a:p>
        </p:txBody>
      </p:sp>
      <p:sp>
        <p:nvSpPr>
          <p:cNvPr id="28" name="Rectangle 8">
            <a:extLst>
              <a:ext uri="{FF2B5EF4-FFF2-40B4-BE49-F238E27FC236}">
                <a16:creationId xmlns:a16="http://schemas.microsoft.com/office/drawing/2014/main" xmlns="" id="{6F97C053-0559-BF46-A9F9-33490E62C960}"/>
              </a:ext>
            </a:extLst>
          </p:cNvPr>
          <p:cNvSpPr/>
          <p:nvPr/>
        </p:nvSpPr>
        <p:spPr>
          <a:xfrm>
            <a:off x="9231736" y="3034553"/>
            <a:ext cx="2468238" cy="2462213"/>
          </a:xfrm>
          <a:prstGeom prst="rect">
            <a:avLst/>
          </a:prstGeom>
        </p:spPr>
        <p:txBody>
          <a:bodyPr wrap="square">
            <a:spAutoFit/>
          </a:bodyPr>
          <a:lstStyle/>
          <a:p>
            <a:pPr algn="r"/>
            <a:r>
              <a:rPr lang="tr-TR" sz="2200" b="1" dirty="0">
                <a:solidFill>
                  <a:srgbClr val="6B6A6A"/>
                </a:solidFill>
                <a:latin typeface="Roboto" pitchFamily="2" charset="0"/>
                <a:ea typeface="Roboto" pitchFamily="2" charset="0"/>
                <a:cs typeface="Arial" pitchFamily="34" charset="0"/>
              </a:rPr>
              <a:t>Yetkililer beyan etmeden elektrik, su, doğalgaz gibi </a:t>
            </a:r>
            <a:r>
              <a:rPr lang="tr-TR" sz="2200" b="1" dirty="0" err="1">
                <a:solidFill>
                  <a:srgbClr val="6B6A6A"/>
                </a:solidFill>
                <a:latin typeface="Roboto" pitchFamily="2" charset="0"/>
                <a:ea typeface="Roboto" pitchFamily="2" charset="0"/>
                <a:cs typeface="Arial" pitchFamily="34" charset="0"/>
              </a:rPr>
              <a:t>tesisatlara</a:t>
            </a:r>
            <a:r>
              <a:rPr lang="tr-TR" sz="2200" b="1" dirty="0">
                <a:solidFill>
                  <a:srgbClr val="6B6A6A"/>
                </a:solidFill>
                <a:latin typeface="Roboto" pitchFamily="2" charset="0"/>
                <a:ea typeface="Roboto" pitchFamily="2" charset="0"/>
                <a:cs typeface="Arial" pitchFamily="34" charset="0"/>
              </a:rPr>
              <a:t> kendi başınıza asla MÜDAHALE ETMEYİN!</a:t>
            </a:r>
          </a:p>
        </p:txBody>
      </p:sp>
    </p:spTree>
    <p:extLst>
      <p:ext uri="{BB962C8B-B14F-4D97-AF65-F5344CB8AC3E}">
        <p14:creationId xmlns:p14="http://schemas.microsoft.com/office/powerpoint/2010/main" val="4293855247"/>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10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childTnLst>
                                </p:cTn>
                              </p:par>
                              <p:par>
                                <p:cTn id="22" presetID="10"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A206ABFA-78C6-4D53-A690-3D3DDFE5719A}"/>
              </a:ext>
            </a:extLst>
          </p:cNvPr>
          <p:cNvSpPr txBox="1">
            <a:spLocks/>
          </p:cNvSpPr>
          <p:nvPr/>
        </p:nvSpPr>
        <p:spPr>
          <a:xfrm>
            <a:off x="360218" y="295564"/>
            <a:ext cx="10993582" cy="544945"/>
          </a:xfrm>
          <a:prstGeom prst="rect">
            <a:avLst/>
          </a:prstGeom>
        </p:spPr>
        <p:txBody>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tr-TR" dirty="0">
                <a:solidFill>
                  <a:schemeClr val="accent2"/>
                </a:solidFill>
                <a:latin typeface="Roboto" pitchFamily="2" charset="0"/>
                <a:ea typeface="Roboto" pitchFamily="2" charset="0"/>
              </a:rPr>
              <a:t>Sel ve Taşkın Sonrasında</a:t>
            </a:r>
          </a:p>
        </p:txBody>
      </p:sp>
      <p:pic>
        <p:nvPicPr>
          <p:cNvPr id="5" name="Resim 4">
            <a:extLst>
              <a:ext uri="{FF2B5EF4-FFF2-40B4-BE49-F238E27FC236}">
                <a16:creationId xmlns:a16="http://schemas.microsoft.com/office/drawing/2014/main" xmlns="" id="{62ACE5DB-1AA3-4D24-BA79-DD25CC1942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5177" y="929188"/>
            <a:ext cx="3029718" cy="1987300"/>
          </a:xfrm>
          <a:prstGeom prst="rect">
            <a:avLst/>
          </a:prstGeom>
        </p:spPr>
      </p:pic>
      <p:pic>
        <p:nvPicPr>
          <p:cNvPr id="7" name="Resim 6">
            <a:extLst>
              <a:ext uri="{FF2B5EF4-FFF2-40B4-BE49-F238E27FC236}">
                <a16:creationId xmlns:a16="http://schemas.microsoft.com/office/drawing/2014/main" xmlns="" id="{83BCFFAF-3A83-49F4-BB71-288B7D911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0655" y="615658"/>
            <a:ext cx="3066294" cy="2182372"/>
          </a:xfrm>
          <a:prstGeom prst="rect">
            <a:avLst/>
          </a:prstGeom>
        </p:spPr>
      </p:pic>
      <p:pic>
        <p:nvPicPr>
          <p:cNvPr id="9" name="Resim 8" descr="saat, çizim içeren bir resim&#10;&#10;Açıklama otomatik olarak oluşturuldu">
            <a:extLst>
              <a:ext uri="{FF2B5EF4-FFF2-40B4-BE49-F238E27FC236}">
                <a16:creationId xmlns:a16="http://schemas.microsoft.com/office/drawing/2014/main" xmlns="" id="{960438AE-1EF3-4D97-BE58-6EAF5F0195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436" y="867894"/>
            <a:ext cx="3316230" cy="2151892"/>
          </a:xfrm>
          <a:prstGeom prst="rect">
            <a:avLst/>
          </a:prstGeom>
        </p:spPr>
      </p:pic>
      <p:pic>
        <p:nvPicPr>
          <p:cNvPr id="11" name="Resim 10" descr="çizim içeren bir resim&#10;&#10;Açıklama otomatik olarak oluşturuldu">
            <a:extLst>
              <a:ext uri="{FF2B5EF4-FFF2-40B4-BE49-F238E27FC236}">
                <a16:creationId xmlns:a16="http://schemas.microsoft.com/office/drawing/2014/main" xmlns="" id="{C9FABE09-BF41-4349-8EC3-2F481BE5C7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81952" y="3018742"/>
            <a:ext cx="3096774" cy="2487174"/>
          </a:xfrm>
          <a:prstGeom prst="rect">
            <a:avLst/>
          </a:prstGeom>
        </p:spPr>
      </p:pic>
      <p:pic>
        <p:nvPicPr>
          <p:cNvPr id="13" name="Resim 12">
            <a:extLst>
              <a:ext uri="{FF2B5EF4-FFF2-40B4-BE49-F238E27FC236}">
                <a16:creationId xmlns:a16="http://schemas.microsoft.com/office/drawing/2014/main" xmlns="" id="{02B6593E-8BA1-4AFA-BEFE-16E23A888E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82485" y="823755"/>
            <a:ext cx="2944374" cy="2218948"/>
          </a:xfrm>
          <a:prstGeom prst="rect">
            <a:avLst/>
          </a:prstGeom>
        </p:spPr>
      </p:pic>
      <p:pic>
        <p:nvPicPr>
          <p:cNvPr id="15" name="Resim 14" descr="saat, çizim, işaret, metre içeren bir resim&#10;&#10;Açıklama otomatik olarak oluşturuldu">
            <a:extLst>
              <a:ext uri="{FF2B5EF4-FFF2-40B4-BE49-F238E27FC236}">
                <a16:creationId xmlns:a16="http://schemas.microsoft.com/office/drawing/2014/main" xmlns="" id="{4829CB85-5131-4519-8880-80CD72E5F7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77791" y="3437866"/>
            <a:ext cx="3553976" cy="1877572"/>
          </a:xfrm>
          <a:prstGeom prst="rect">
            <a:avLst/>
          </a:prstGeom>
        </p:spPr>
      </p:pic>
      <p:pic>
        <p:nvPicPr>
          <p:cNvPr id="17" name="Resim 16" descr="yiyecek, oyun içeren bir resim&#10;&#10;Açıklama otomatik olarak oluşturuldu">
            <a:extLst>
              <a:ext uri="{FF2B5EF4-FFF2-40B4-BE49-F238E27FC236}">
                <a16:creationId xmlns:a16="http://schemas.microsoft.com/office/drawing/2014/main" xmlns="" id="{58848B70-7204-4A2A-8FA5-A82441B0CE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8654" y="3541933"/>
            <a:ext cx="2999238" cy="1743460"/>
          </a:xfrm>
          <a:prstGeom prst="rect">
            <a:avLst/>
          </a:prstGeom>
        </p:spPr>
      </p:pic>
      <p:pic>
        <p:nvPicPr>
          <p:cNvPr id="19" name="Resim 18" descr="tablo, çizim içeren bir resim&#10;&#10;Açıklama otomatik olarak oluşturuldu">
            <a:extLst>
              <a:ext uri="{FF2B5EF4-FFF2-40B4-BE49-F238E27FC236}">
                <a16:creationId xmlns:a16="http://schemas.microsoft.com/office/drawing/2014/main" xmlns="" id="{40FA0DC7-C160-414E-A2EC-4C042F9346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13520" y="3571112"/>
            <a:ext cx="2779782" cy="1694692"/>
          </a:xfrm>
          <a:prstGeom prst="rect">
            <a:avLst/>
          </a:prstGeom>
        </p:spPr>
      </p:pic>
      <p:sp>
        <p:nvSpPr>
          <p:cNvPr id="20" name="Rectangle 8">
            <a:extLst>
              <a:ext uri="{FF2B5EF4-FFF2-40B4-BE49-F238E27FC236}">
                <a16:creationId xmlns:a16="http://schemas.microsoft.com/office/drawing/2014/main" xmlns="" id="{36AB796F-E695-407E-9E14-7B5016645075}"/>
              </a:ext>
            </a:extLst>
          </p:cNvPr>
          <p:cNvSpPr/>
          <p:nvPr/>
        </p:nvSpPr>
        <p:spPr>
          <a:xfrm>
            <a:off x="717712" y="2581703"/>
            <a:ext cx="2112264" cy="923330"/>
          </a:xfrm>
          <a:prstGeom prst="rect">
            <a:avLst/>
          </a:prstGeom>
        </p:spPr>
        <p:txBody>
          <a:bodyPr wrap="square">
            <a:spAutoFit/>
          </a:bodyPr>
          <a:lstStyle/>
          <a:p>
            <a:pPr algn="ctr"/>
            <a:r>
              <a:rPr lang="tr-TR" b="1" dirty="0">
                <a:solidFill>
                  <a:schemeClr val="tx2"/>
                </a:solidFill>
                <a:latin typeface="Roboto" pitchFamily="2" charset="0"/>
                <a:ea typeface="Roboto" pitchFamily="2" charset="0"/>
                <a:cs typeface="Arial" pitchFamily="34" charset="0"/>
              </a:rPr>
              <a:t>Yetkililerin uyarılarına göre hareket edin </a:t>
            </a:r>
          </a:p>
        </p:txBody>
      </p:sp>
      <p:sp>
        <p:nvSpPr>
          <p:cNvPr id="22" name="Rectangle 8">
            <a:extLst>
              <a:ext uri="{FF2B5EF4-FFF2-40B4-BE49-F238E27FC236}">
                <a16:creationId xmlns:a16="http://schemas.microsoft.com/office/drawing/2014/main" xmlns="" id="{07E4E599-2136-41C1-8779-6C1E14967EE7}"/>
              </a:ext>
            </a:extLst>
          </p:cNvPr>
          <p:cNvSpPr/>
          <p:nvPr/>
        </p:nvSpPr>
        <p:spPr>
          <a:xfrm>
            <a:off x="3350150" y="2581703"/>
            <a:ext cx="2598515" cy="923330"/>
          </a:xfrm>
          <a:prstGeom prst="rect">
            <a:avLst/>
          </a:prstGeom>
        </p:spPr>
        <p:txBody>
          <a:bodyPr wrap="square">
            <a:spAutoFit/>
          </a:bodyPr>
          <a:lstStyle/>
          <a:p>
            <a:pPr algn="ctr"/>
            <a:r>
              <a:rPr lang="tr-TR" b="1" dirty="0">
                <a:solidFill>
                  <a:schemeClr val="tx2"/>
                </a:solidFill>
                <a:latin typeface="Roboto" pitchFamily="2" charset="0"/>
                <a:ea typeface="Roboto" pitchFamily="2" charset="0"/>
                <a:cs typeface="Arial" pitchFamily="34" charset="0"/>
              </a:rPr>
              <a:t>Özel ilgiye ihtiyacı olan komşu, yaşlı, engelli ve çocuklara yardım edin</a:t>
            </a:r>
          </a:p>
        </p:txBody>
      </p:sp>
      <p:sp>
        <p:nvSpPr>
          <p:cNvPr id="23" name="Rectangle 8">
            <a:extLst>
              <a:ext uri="{FF2B5EF4-FFF2-40B4-BE49-F238E27FC236}">
                <a16:creationId xmlns:a16="http://schemas.microsoft.com/office/drawing/2014/main" xmlns="" id="{056CC19B-9CD1-4433-9C19-4138ED960103}"/>
              </a:ext>
            </a:extLst>
          </p:cNvPr>
          <p:cNvSpPr/>
          <p:nvPr/>
        </p:nvSpPr>
        <p:spPr>
          <a:xfrm>
            <a:off x="719109" y="5030198"/>
            <a:ext cx="2112264" cy="923330"/>
          </a:xfrm>
          <a:prstGeom prst="rect">
            <a:avLst/>
          </a:prstGeom>
        </p:spPr>
        <p:txBody>
          <a:bodyPr wrap="square">
            <a:spAutoFit/>
          </a:bodyPr>
          <a:lstStyle/>
          <a:p>
            <a:pPr algn="ctr"/>
            <a:r>
              <a:rPr lang="tr-TR" b="1" dirty="0">
                <a:solidFill>
                  <a:schemeClr val="tx2"/>
                </a:solidFill>
                <a:latin typeface="Roboto" pitchFamily="2" charset="0"/>
                <a:ea typeface="Roboto" pitchFamily="2" charset="0"/>
                <a:cs typeface="Arial" pitchFamily="34" charset="0"/>
              </a:rPr>
              <a:t>Fare vb. hayvanlara dikkat edin  </a:t>
            </a:r>
          </a:p>
        </p:txBody>
      </p:sp>
      <p:sp>
        <p:nvSpPr>
          <p:cNvPr id="24" name="Rectangle 8">
            <a:extLst>
              <a:ext uri="{FF2B5EF4-FFF2-40B4-BE49-F238E27FC236}">
                <a16:creationId xmlns:a16="http://schemas.microsoft.com/office/drawing/2014/main" xmlns="" id="{90E4056A-16C3-4AD1-9ADE-022F20D5D537}"/>
              </a:ext>
            </a:extLst>
          </p:cNvPr>
          <p:cNvSpPr/>
          <p:nvPr/>
        </p:nvSpPr>
        <p:spPr>
          <a:xfrm>
            <a:off x="3592991" y="5030198"/>
            <a:ext cx="2112264" cy="923330"/>
          </a:xfrm>
          <a:prstGeom prst="rect">
            <a:avLst/>
          </a:prstGeom>
        </p:spPr>
        <p:txBody>
          <a:bodyPr wrap="square">
            <a:spAutoFit/>
          </a:bodyPr>
          <a:lstStyle/>
          <a:p>
            <a:pPr algn="ctr"/>
            <a:r>
              <a:rPr lang="tr-TR" b="1" dirty="0">
                <a:solidFill>
                  <a:schemeClr val="tx2"/>
                </a:solidFill>
                <a:latin typeface="Roboto" pitchFamily="2" charset="0"/>
                <a:ea typeface="Roboto" pitchFamily="2" charset="0"/>
                <a:cs typeface="Arial" pitchFamily="34" charset="0"/>
              </a:rPr>
              <a:t>Kopmuş elektrik kablolarına temas etmeyin</a:t>
            </a:r>
          </a:p>
        </p:txBody>
      </p:sp>
      <p:sp>
        <p:nvSpPr>
          <p:cNvPr id="25" name="Rectangle 8">
            <a:extLst>
              <a:ext uri="{FF2B5EF4-FFF2-40B4-BE49-F238E27FC236}">
                <a16:creationId xmlns:a16="http://schemas.microsoft.com/office/drawing/2014/main" xmlns="" id="{F7583A06-A58B-43C3-BBEA-CED0EBE986E5}"/>
              </a:ext>
            </a:extLst>
          </p:cNvPr>
          <p:cNvSpPr/>
          <p:nvPr/>
        </p:nvSpPr>
        <p:spPr>
          <a:xfrm>
            <a:off x="6486936" y="5030198"/>
            <a:ext cx="2112264" cy="923330"/>
          </a:xfrm>
          <a:prstGeom prst="rect">
            <a:avLst/>
          </a:prstGeom>
        </p:spPr>
        <p:txBody>
          <a:bodyPr wrap="square">
            <a:spAutoFit/>
          </a:bodyPr>
          <a:lstStyle/>
          <a:p>
            <a:pPr algn="ctr"/>
            <a:r>
              <a:rPr lang="tr-TR" b="1" dirty="0">
                <a:solidFill>
                  <a:schemeClr val="tx2"/>
                </a:solidFill>
                <a:latin typeface="Roboto" pitchFamily="2" charset="0"/>
                <a:ea typeface="Roboto" pitchFamily="2" charset="0"/>
                <a:cs typeface="Arial" pitchFamily="34" charset="0"/>
              </a:rPr>
              <a:t>Su ile temas etmiş malzemeleri kullanmayın</a:t>
            </a:r>
          </a:p>
        </p:txBody>
      </p:sp>
      <p:sp>
        <p:nvSpPr>
          <p:cNvPr id="26" name="Rectangle 8">
            <a:extLst>
              <a:ext uri="{FF2B5EF4-FFF2-40B4-BE49-F238E27FC236}">
                <a16:creationId xmlns:a16="http://schemas.microsoft.com/office/drawing/2014/main" xmlns="" id="{D1D21680-DEFC-462A-B885-EDA92C5A665A}"/>
              </a:ext>
            </a:extLst>
          </p:cNvPr>
          <p:cNvSpPr/>
          <p:nvPr/>
        </p:nvSpPr>
        <p:spPr>
          <a:xfrm>
            <a:off x="9380881" y="5030198"/>
            <a:ext cx="2112264" cy="646331"/>
          </a:xfrm>
          <a:prstGeom prst="rect">
            <a:avLst/>
          </a:prstGeom>
        </p:spPr>
        <p:txBody>
          <a:bodyPr wrap="square">
            <a:spAutoFit/>
          </a:bodyPr>
          <a:lstStyle/>
          <a:p>
            <a:pPr algn="ctr"/>
            <a:r>
              <a:rPr lang="tr-TR" b="1" dirty="0">
                <a:solidFill>
                  <a:schemeClr val="tx2"/>
                </a:solidFill>
                <a:latin typeface="Roboto" pitchFamily="2" charset="0"/>
                <a:ea typeface="Roboto" pitchFamily="2" charset="0"/>
                <a:cs typeface="Arial" pitchFamily="34" charset="0"/>
              </a:rPr>
              <a:t>Mümkünse şişe su kullanın</a:t>
            </a:r>
          </a:p>
        </p:txBody>
      </p:sp>
      <p:sp>
        <p:nvSpPr>
          <p:cNvPr id="27" name="Rectangle 8">
            <a:extLst>
              <a:ext uri="{FF2B5EF4-FFF2-40B4-BE49-F238E27FC236}">
                <a16:creationId xmlns:a16="http://schemas.microsoft.com/office/drawing/2014/main" xmlns="" id="{71E56BD1-547C-41B0-873D-D33BEA361D55}"/>
              </a:ext>
            </a:extLst>
          </p:cNvPr>
          <p:cNvSpPr/>
          <p:nvPr/>
        </p:nvSpPr>
        <p:spPr>
          <a:xfrm>
            <a:off x="9144190" y="2581703"/>
            <a:ext cx="2540615" cy="923330"/>
          </a:xfrm>
          <a:prstGeom prst="rect">
            <a:avLst/>
          </a:prstGeom>
        </p:spPr>
        <p:txBody>
          <a:bodyPr wrap="square">
            <a:spAutoFit/>
          </a:bodyPr>
          <a:lstStyle/>
          <a:p>
            <a:pPr algn="ctr"/>
            <a:r>
              <a:rPr lang="tr-TR" b="1" dirty="0">
                <a:solidFill>
                  <a:schemeClr val="tx2"/>
                </a:solidFill>
                <a:latin typeface="Roboto" pitchFamily="2" charset="0"/>
                <a:ea typeface="Roboto" pitchFamily="2" charset="0"/>
                <a:cs typeface="Arial" pitchFamily="34" charset="0"/>
              </a:rPr>
              <a:t>Evinizin etrafında hala su mevcut ise eve girmeye çalışmayın</a:t>
            </a:r>
          </a:p>
        </p:txBody>
      </p:sp>
      <p:sp>
        <p:nvSpPr>
          <p:cNvPr id="28" name="Rectangle 8">
            <a:extLst>
              <a:ext uri="{FF2B5EF4-FFF2-40B4-BE49-F238E27FC236}">
                <a16:creationId xmlns:a16="http://schemas.microsoft.com/office/drawing/2014/main" xmlns="" id="{EA537FA6-7B62-4688-BB20-B505E35F039E}"/>
              </a:ext>
            </a:extLst>
          </p:cNvPr>
          <p:cNvSpPr/>
          <p:nvPr/>
        </p:nvSpPr>
        <p:spPr>
          <a:xfrm>
            <a:off x="6360993" y="2581703"/>
            <a:ext cx="2342035" cy="923330"/>
          </a:xfrm>
          <a:prstGeom prst="rect">
            <a:avLst/>
          </a:prstGeom>
        </p:spPr>
        <p:txBody>
          <a:bodyPr wrap="square">
            <a:spAutoFit/>
          </a:bodyPr>
          <a:lstStyle/>
          <a:p>
            <a:pPr algn="ctr"/>
            <a:r>
              <a:rPr lang="tr-TR" b="1" dirty="0">
                <a:solidFill>
                  <a:schemeClr val="tx2"/>
                </a:solidFill>
                <a:latin typeface="Roboto" pitchFamily="2" charset="0"/>
                <a:ea typeface="Roboto" pitchFamily="2" charset="0"/>
                <a:cs typeface="Arial" pitchFamily="34" charset="0"/>
              </a:rPr>
              <a:t>Binanızda hasar olup olmadığını kontrol ettirin</a:t>
            </a:r>
          </a:p>
        </p:txBody>
      </p:sp>
    </p:spTree>
    <p:extLst>
      <p:ext uri="{BB962C8B-B14F-4D97-AF65-F5344CB8AC3E}">
        <p14:creationId xmlns:p14="http://schemas.microsoft.com/office/powerpoint/2010/main" val="3196698874"/>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P spid="25" grpId="0"/>
      <p:bldP spid="26" grpId="0"/>
      <p:bldP spid="27" grpId="0"/>
      <p:bldP spid="2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xmlns="" id="{E601BCBE-AA28-4CEF-B9F5-7EA4E5A461B4}"/>
              </a:ext>
            </a:extLst>
          </p:cNvPr>
          <p:cNvSpPr txBox="1">
            <a:spLocks/>
          </p:cNvSpPr>
          <p:nvPr/>
        </p:nvSpPr>
        <p:spPr>
          <a:xfrm>
            <a:off x="360218" y="295564"/>
            <a:ext cx="10993582" cy="544945"/>
          </a:xfrm>
          <a:prstGeom prst="rect">
            <a:avLst/>
          </a:prstGeom>
        </p:spPr>
        <p:txBody>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tr-TR">
                <a:solidFill>
                  <a:schemeClr val="accent2"/>
                </a:solidFill>
                <a:latin typeface="Roboto" pitchFamily="2" charset="0"/>
                <a:ea typeface="Roboto" pitchFamily="2" charset="0"/>
              </a:rPr>
              <a:t>Heyelan Sonrasında</a:t>
            </a:r>
            <a:endParaRPr lang="tr-TR" dirty="0">
              <a:solidFill>
                <a:schemeClr val="accent2"/>
              </a:solidFill>
              <a:latin typeface="Roboto" pitchFamily="2" charset="0"/>
              <a:ea typeface="Roboto" pitchFamily="2" charset="0"/>
            </a:endParaRPr>
          </a:p>
        </p:txBody>
      </p:sp>
      <p:pic>
        <p:nvPicPr>
          <p:cNvPr id="51" name="Resim 50" descr="ekran görüntüsü içeren bir resim&#10;&#10;Açıklama otomatik olarak oluşturuldu">
            <a:extLst>
              <a:ext uri="{FF2B5EF4-FFF2-40B4-BE49-F238E27FC236}">
                <a16:creationId xmlns:a16="http://schemas.microsoft.com/office/drawing/2014/main" xmlns="" id="{27306A32-88AF-D34B-9C2E-3BBBCFF27D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366" y="451529"/>
            <a:ext cx="10831286" cy="6097082"/>
          </a:xfrm>
          <a:prstGeom prst="rect">
            <a:avLst/>
          </a:prstGeom>
        </p:spPr>
      </p:pic>
      <p:pic>
        <p:nvPicPr>
          <p:cNvPr id="53" name="Resim 52" descr="bina, tuğla, pencere içeren bir resim&#10;&#10;Açıklama otomatik olarak oluşturuldu">
            <a:extLst>
              <a:ext uri="{FF2B5EF4-FFF2-40B4-BE49-F238E27FC236}">
                <a16:creationId xmlns:a16="http://schemas.microsoft.com/office/drawing/2014/main" xmlns="" id="{7B4D8A9D-D503-E942-9F09-96942804429A}"/>
              </a:ext>
            </a:extLst>
          </p:cNvPr>
          <p:cNvPicPr>
            <a:picLocks noChangeAspect="1"/>
          </p:cNvPicPr>
          <p:nvPr/>
        </p:nvPicPr>
        <p:blipFill rotWithShape="1">
          <a:blip r:embed="rId4">
            <a:extLst>
              <a:ext uri="{28A0092B-C50C-407E-A947-70E740481C1C}">
                <a14:useLocalDpi xmlns:a14="http://schemas.microsoft.com/office/drawing/2010/main" val="0"/>
              </a:ext>
            </a:extLst>
          </a:blip>
          <a:srcRect l="23476"/>
          <a:stretch/>
        </p:blipFill>
        <p:spPr>
          <a:xfrm>
            <a:off x="2674278" y="698542"/>
            <a:ext cx="3814751" cy="6015600"/>
          </a:xfrm>
          <a:prstGeom prst="rect">
            <a:avLst/>
          </a:prstGeom>
        </p:spPr>
      </p:pic>
      <p:pic>
        <p:nvPicPr>
          <p:cNvPr id="55" name="Resim 54" descr="bina içeren bir resim&#10;&#10;Açıklama otomatik olarak oluşturuldu">
            <a:extLst>
              <a:ext uri="{FF2B5EF4-FFF2-40B4-BE49-F238E27FC236}">
                <a16:creationId xmlns:a16="http://schemas.microsoft.com/office/drawing/2014/main" xmlns="" id="{DFA1C967-7FE4-BA44-972D-69F356FBF5AF}"/>
              </a:ext>
            </a:extLst>
          </p:cNvPr>
          <p:cNvPicPr>
            <a:picLocks noChangeAspect="1"/>
          </p:cNvPicPr>
          <p:nvPr/>
        </p:nvPicPr>
        <p:blipFill rotWithShape="1">
          <a:blip r:embed="rId5">
            <a:extLst>
              <a:ext uri="{28A0092B-C50C-407E-A947-70E740481C1C}">
                <a14:useLocalDpi xmlns:a14="http://schemas.microsoft.com/office/drawing/2010/main" val="0"/>
              </a:ext>
            </a:extLst>
          </a:blip>
          <a:srcRect r="27726"/>
          <a:stretch/>
        </p:blipFill>
        <p:spPr>
          <a:xfrm>
            <a:off x="5747280" y="1236323"/>
            <a:ext cx="3694630" cy="5112000"/>
          </a:xfrm>
          <a:prstGeom prst="rect">
            <a:avLst/>
          </a:prstGeom>
        </p:spPr>
      </p:pic>
      <p:sp>
        <p:nvSpPr>
          <p:cNvPr id="58" name="Metin kutusu 57">
            <a:extLst>
              <a:ext uri="{FF2B5EF4-FFF2-40B4-BE49-F238E27FC236}">
                <a16:creationId xmlns:a16="http://schemas.microsoft.com/office/drawing/2014/main" xmlns="" id="{C5E21DE8-D757-0A47-982B-CA0F3C95767D}"/>
              </a:ext>
            </a:extLst>
          </p:cNvPr>
          <p:cNvSpPr txBox="1"/>
          <p:nvPr/>
        </p:nvSpPr>
        <p:spPr>
          <a:xfrm>
            <a:off x="2905667" y="1261182"/>
            <a:ext cx="2994014" cy="584775"/>
          </a:xfrm>
          <a:prstGeom prst="rect">
            <a:avLst/>
          </a:prstGeom>
          <a:noFill/>
        </p:spPr>
        <p:txBody>
          <a:bodyPr wrap="square" rtlCol="0">
            <a:spAutoFit/>
          </a:bodyPr>
          <a:lstStyle/>
          <a:p>
            <a:pPr algn="ctr"/>
            <a:r>
              <a:rPr lang="tr-TR" sz="1600" dirty="0">
                <a:solidFill>
                  <a:schemeClr val="bg1"/>
                </a:solidFill>
                <a:latin typeface="Roboto" pitchFamily="2" charset="0"/>
                <a:ea typeface="Roboto" pitchFamily="2" charset="0"/>
              </a:rPr>
              <a:t>Güvende olduğunuzdan </a:t>
            </a:r>
          </a:p>
          <a:p>
            <a:pPr algn="ctr"/>
            <a:r>
              <a:rPr lang="tr-TR" sz="1600" dirty="0">
                <a:solidFill>
                  <a:schemeClr val="bg1"/>
                </a:solidFill>
                <a:latin typeface="Roboto" pitchFamily="2" charset="0"/>
                <a:ea typeface="Roboto" pitchFamily="2" charset="0"/>
              </a:rPr>
              <a:t>emin olun</a:t>
            </a:r>
          </a:p>
        </p:txBody>
      </p:sp>
      <p:sp>
        <p:nvSpPr>
          <p:cNvPr id="59" name="Metin kutusu 58">
            <a:extLst>
              <a:ext uri="{FF2B5EF4-FFF2-40B4-BE49-F238E27FC236}">
                <a16:creationId xmlns:a16="http://schemas.microsoft.com/office/drawing/2014/main" xmlns="" id="{8E5D4A07-CA00-4C49-9A61-A69D616AC1FF}"/>
              </a:ext>
            </a:extLst>
          </p:cNvPr>
          <p:cNvSpPr txBox="1"/>
          <p:nvPr/>
        </p:nvSpPr>
        <p:spPr>
          <a:xfrm>
            <a:off x="6298037" y="4776703"/>
            <a:ext cx="2994014" cy="830997"/>
          </a:xfrm>
          <a:prstGeom prst="rect">
            <a:avLst/>
          </a:prstGeom>
          <a:noFill/>
        </p:spPr>
        <p:txBody>
          <a:bodyPr wrap="square" rtlCol="0">
            <a:spAutoFit/>
          </a:bodyPr>
          <a:lstStyle/>
          <a:p>
            <a:pPr algn="ctr"/>
            <a:r>
              <a:rPr lang="tr-TR" sz="1600" dirty="0">
                <a:solidFill>
                  <a:schemeClr val="bg1"/>
                </a:solidFill>
                <a:latin typeface="Roboto" pitchFamily="2" charset="0"/>
                <a:ea typeface="Roboto" pitchFamily="2" charset="0"/>
              </a:rPr>
              <a:t>Heyelan veya çamur akıntısı sonrası meydana gelebilecek sellere karşı dikkatli olun</a:t>
            </a:r>
          </a:p>
        </p:txBody>
      </p:sp>
      <p:sp>
        <p:nvSpPr>
          <p:cNvPr id="60" name="Metin kutusu 59">
            <a:extLst>
              <a:ext uri="{FF2B5EF4-FFF2-40B4-BE49-F238E27FC236}">
                <a16:creationId xmlns:a16="http://schemas.microsoft.com/office/drawing/2014/main" xmlns="" id="{85B2C9FD-F26C-ED4E-884A-57EDCA0711E6}"/>
              </a:ext>
            </a:extLst>
          </p:cNvPr>
          <p:cNvSpPr txBox="1"/>
          <p:nvPr/>
        </p:nvSpPr>
        <p:spPr>
          <a:xfrm>
            <a:off x="2905667" y="2285424"/>
            <a:ext cx="2994014" cy="584775"/>
          </a:xfrm>
          <a:prstGeom prst="rect">
            <a:avLst/>
          </a:prstGeom>
          <a:noFill/>
        </p:spPr>
        <p:txBody>
          <a:bodyPr wrap="square" rtlCol="0">
            <a:spAutoFit/>
          </a:bodyPr>
          <a:lstStyle/>
          <a:p>
            <a:pPr algn="ctr"/>
            <a:r>
              <a:rPr lang="tr-TR" sz="1600" dirty="0">
                <a:solidFill>
                  <a:schemeClr val="bg1"/>
                </a:solidFill>
                <a:latin typeface="Roboto" pitchFamily="2" charset="0"/>
                <a:ea typeface="Roboto" pitchFamily="2" charset="0"/>
              </a:rPr>
              <a:t>Mümkünse bölgeden</a:t>
            </a:r>
          </a:p>
          <a:p>
            <a:pPr algn="ctr"/>
            <a:r>
              <a:rPr lang="tr-TR" sz="1600" dirty="0">
                <a:solidFill>
                  <a:schemeClr val="bg1"/>
                </a:solidFill>
                <a:latin typeface="Roboto" pitchFamily="2" charset="0"/>
                <a:ea typeface="Roboto" pitchFamily="2" charset="0"/>
              </a:rPr>
              <a:t>uzaklaşın</a:t>
            </a:r>
          </a:p>
        </p:txBody>
      </p:sp>
      <p:sp>
        <p:nvSpPr>
          <p:cNvPr id="61" name="Metin kutusu 60">
            <a:extLst>
              <a:ext uri="{FF2B5EF4-FFF2-40B4-BE49-F238E27FC236}">
                <a16:creationId xmlns:a16="http://schemas.microsoft.com/office/drawing/2014/main" xmlns="" id="{015BE3B5-D580-F440-9A5D-E5B51153E194}"/>
              </a:ext>
            </a:extLst>
          </p:cNvPr>
          <p:cNvSpPr txBox="1"/>
          <p:nvPr/>
        </p:nvSpPr>
        <p:spPr>
          <a:xfrm>
            <a:off x="2905667" y="3329511"/>
            <a:ext cx="2994014" cy="584775"/>
          </a:xfrm>
          <a:prstGeom prst="rect">
            <a:avLst/>
          </a:prstGeom>
          <a:noFill/>
        </p:spPr>
        <p:txBody>
          <a:bodyPr wrap="square" rtlCol="0">
            <a:spAutoFit/>
          </a:bodyPr>
          <a:lstStyle/>
          <a:p>
            <a:pPr algn="ctr"/>
            <a:r>
              <a:rPr lang="tr-TR" sz="1600" dirty="0">
                <a:solidFill>
                  <a:schemeClr val="bg1"/>
                </a:solidFill>
                <a:latin typeface="Roboto" pitchFamily="2" charset="0"/>
                <a:ea typeface="Roboto" pitchFamily="2" charset="0"/>
              </a:rPr>
              <a:t>Yaralı ve yardıma muhtaç kişilere yardım edin</a:t>
            </a:r>
          </a:p>
        </p:txBody>
      </p:sp>
      <p:sp>
        <p:nvSpPr>
          <p:cNvPr id="62" name="Metin kutusu 61">
            <a:extLst>
              <a:ext uri="{FF2B5EF4-FFF2-40B4-BE49-F238E27FC236}">
                <a16:creationId xmlns:a16="http://schemas.microsoft.com/office/drawing/2014/main" xmlns="" id="{DCE5085A-53C2-E84E-929C-A49230D49A3B}"/>
              </a:ext>
            </a:extLst>
          </p:cNvPr>
          <p:cNvSpPr txBox="1"/>
          <p:nvPr/>
        </p:nvSpPr>
        <p:spPr>
          <a:xfrm>
            <a:off x="2905667" y="4339623"/>
            <a:ext cx="2994014" cy="584775"/>
          </a:xfrm>
          <a:prstGeom prst="rect">
            <a:avLst/>
          </a:prstGeom>
          <a:noFill/>
        </p:spPr>
        <p:txBody>
          <a:bodyPr wrap="square" rtlCol="0">
            <a:spAutoFit/>
          </a:bodyPr>
          <a:lstStyle/>
          <a:p>
            <a:pPr algn="ctr"/>
            <a:r>
              <a:rPr lang="tr-TR" sz="1600" dirty="0">
                <a:solidFill>
                  <a:schemeClr val="bg1"/>
                </a:solidFill>
                <a:latin typeface="Roboto" pitchFamily="2" charset="0"/>
                <a:ea typeface="Roboto" pitchFamily="2" charset="0"/>
              </a:rPr>
              <a:t>Elektrik ve yanıcı maddeleri kullanmayın</a:t>
            </a:r>
          </a:p>
        </p:txBody>
      </p:sp>
      <p:sp>
        <p:nvSpPr>
          <p:cNvPr id="63" name="Metin kutusu 62">
            <a:extLst>
              <a:ext uri="{FF2B5EF4-FFF2-40B4-BE49-F238E27FC236}">
                <a16:creationId xmlns:a16="http://schemas.microsoft.com/office/drawing/2014/main" xmlns="" id="{EBD9940D-86FD-974F-A554-10FC86FEE822}"/>
              </a:ext>
            </a:extLst>
          </p:cNvPr>
          <p:cNvSpPr txBox="1"/>
          <p:nvPr/>
        </p:nvSpPr>
        <p:spPr>
          <a:xfrm>
            <a:off x="2905667" y="5453701"/>
            <a:ext cx="2994014" cy="338554"/>
          </a:xfrm>
          <a:prstGeom prst="rect">
            <a:avLst/>
          </a:prstGeom>
          <a:noFill/>
        </p:spPr>
        <p:txBody>
          <a:bodyPr wrap="square" rtlCol="0">
            <a:spAutoFit/>
          </a:bodyPr>
          <a:lstStyle/>
          <a:p>
            <a:pPr algn="ctr"/>
            <a:r>
              <a:rPr lang="tr-TR" sz="1600" dirty="0">
                <a:solidFill>
                  <a:schemeClr val="bg1"/>
                </a:solidFill>
                <a:latin typeface="Roboto" pitchFamily="2" charset="0"/>
                <a:ea typeface="Roboto" pitchFamily="2" charset="0"/>
              </a:rPr>
              <a:t>Telefonları meşgul etmeyin</a:t>
            </a:r>
          </a:p>
        </p:txBody>
      </p:sp>
      <p:sp>
        <p:nvSpPr>
          <p:cNvPr id="64" name="Metin kutusu 63">
            <a:extLst>
              <a:ext uri="{FF2B5EF4-FFF2-40B4-BE49-F238E27FC236}">
                <a16:creationId xmlns:a16="http://schemas.microsoft.com/office/drawing/2014/main" xmlns="" id="{FC0C0317-3DA1-3449-8860-C0085690DBC8}"/>
              </a:ext>
            </a:extLst>
          </p:cNvPr>
          <p:cNvSpPr txBox="1"/>
          <p:nvPr/>
        </p:nvSpPr>
        <p:spPr>
          <a:xfrm>
            <a:off x="6298037" y="1671302"/>
            <a:ext cx="2994014" cy="830997"/>
          </a:xfrm>
          <a:prstGeom prst="rect">
            <a:avLst/>
          </a:prstGeom>
          <a:noFill/>
        </p:spPr>
        <p:txBody>
          <a:bodyPr wrap="square" rtlCol="0">
            <a:spAutoFit/>
          </a:bodyPr>
          <a:lstStyle/>
          <a:p>
            <a:pPr algn="ctr"/>
            <a:r>
              <a:rPr lang="tr-TR" sz="1600" dirty="0">
                <a:solidFill>
                  <a:schemeClr val="bg1"/>
                </a:solidFill>
                <a:latin typeface="Roboto" pitchFamily="2" charset="0"/>
                <a:ea typeface="Roboto" pitchFamily="2" charset="0"/>
              </a:rPr>
              <a:t>Risk yaratabilecek duvar, çatı ve bacaların etrafında dolaşmamaya özen gösterin</a:t>
            </a:r>
          </a:p>
        </p:txBody>
      </p:sp>
      <p:sp>
        <p:nvSpPr>
          <p:cNvPr id="65" name="Metin kutusu 64">
            <a:extLst>
              <a:ext uri="{FF2B5EF4-FFF2-40B4-BE49-F238E27FC236}">
                <a16:creationId xmlns:a16="http://schemas.microsoft.com/office/drawing/2014/main" xmlns="" id="{A45574C4-EB26-5A49-A951-2977CC22B46E}"/>
              </a:ext>
            </a:extLst>
          </p:cNvPr>
          <p:cNvSpPr txBox="1"/>
          <p:nvPr/>
        </p:nvSpPr>
        <p:spPr>
          <a:xfrm>
            <a:off x="6298037" y="2786495"/>
            <a:ext cx="2994014" cy="584775"/>
          </a:xfrm>
          <a:prstGeom prst="rect">
            <a:avLst/>
          </a:prstGeom>
          <a:noFill/>
        </p:spPr>
        <p:txBody>
          <a:bodyPr wrap="square" rtlCol="0">
            <a:spAutoFit/>
          </a:bodyPr>
          <a:lstStyle/>
          <a:p>
            <a:pPr algn="ctr"/>
            <a:r>
              <a:rPr lang="tr-TR" sz="1600" dirty="0">
                <a:solidFill>
                  <a:schemeClr val="bg1"/>
                </a:solidFill>
                <a:latin typeface="Roboto" pitchFamily="2" charset="0"/>
                <a:ea typeface="Roboto" pitchFamily="2" charset="0"/>
              </a:rPr>
              <a:t>Cadde ve sokakları acil yardım araçları için boş bırakın</a:t>
            </a:r>
          </a:p>
        </p:txBody>
      </p:sp>
      <p:sp>
        <p:nvSpPr>
          <p:cNvPr id="66" name="Metin kutusu 65">
            <a:extLst>
              <a:ext uri="{FF2B5EF4-FFF2-40B4-BE49-F238E27FC236}">
                <a16:creationId xmlns:a16="http://schemas.microsoft.com/office/drawing/2014/main" xmlns="" id="{0B0A52C4-5E49-FA42-9651-281C8F9FBEB3}"/>
              </a:ext>
            </a:extLst>
          </p:cNvPr>
          <p:cNvSpPr txBox="1"/>
          <p:nvPr/>
        </p:nvSpPr>
        <p:spPr>
          <a:xfrm>
            <a:off x="6298037" y="3766341"/>
            <a:ext cx="2994014" cy="584775"/>
          </a:xfrm>
          <a:prstGeom prst="rect">
            <a:avLst/>
          </a:prstGeom>
          <a:noFill/>
        </p:spPr>
        <p:txBody>
          <a:bodyPr wrap="square" rtlCol="0">
            <a:spAutoFit/>
          </a:bodyPr>
          <a:lstStyle/>
          <a:p>
            <a:pPr algn="ctr"/>
            <a:r>
              <a:rPr lang="tr-TR" sz="1600" dirty="0">
                <a:solidFill>
                  <a:schemeClr val="bg1"/>
                </a:solidFill>
                <a:latin typeface="Roboto" pitchFamily="2" charset="0"/>
                <a:ea typeface="Roboto" pitchFamily="2" charset="0"/>
              </a:rPr>
              <a:t>Eşya almak amacıyla zarar görmüş binalara girmeyin</a:t>
            </a:r>
          </a:p>
        </p:txBody>
      </p:sp>
    </p:spTree>
    <p:extLst>
      <p:ext uri="{BB962C8B-B14F-4D97-AF65-F5344CB8AC3E}">
        <p14:creationId xmlns:p14="http://schemas.microsoft.com/office/powerpoint/2010/main" val="2086482437"/>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fade">
                                      <p:cBhvr>
                                        <p:cTn id="11" dur="1000"/>
                                        <p:tgtEl>
                                          <p:spTgt spid="60"/>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fade">
                                      <p:cBhvr>
                                        <p:cTn id="15" dur="1000"/>
                                        <p:tgtEl>
                                          <p:spTgt spid="61"/>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1000"/>
                                        <p:tgtEl>
                                          <p:spTgt spid="62"/>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fade">
                                      <p:cBhvr>
                                        <p:cTn id="23" dur="1000"/>
                                        <p:tgtEl>
                                          <p:spTgt spid="63"/>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fade">
                                      <p:cBhvr>
                                        <p:cTn id="27" dur="1000"/>
                                        <p:tgtEl>
                                          <p:spTgt spid="64"/>
                                        </p:tgtEl>
                                      </p:cBhvr>
                                    </p:animEffect>
                                  </p:childTnLst>
                                </p:cTn>
                              </p:par>
                            </p:childTnLst>
                          </p:cTn>
                        </p:par>
                        <p:par>
                          <p:cTn id="28" fill="hold">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fade">
                                      <p:cBhvr>
                                        <p:cTn id="31" dur="1000"/>
                                        <p:tgtEl>
                                          <p:spTgt spid="65"/>
                                        </p:tgtEl>
                                      </p:cBhvr>
                                    </p:animEffect>
                                  </p:childTnLst>
                                </p:cTn>
                              </p:par>
                            </p:childTnLst>
                          </p:cTn>
                        </p:par>
                        <p:par>
                          <p:cTn id="32" fill="hold">
                            <p:stCondLst>
                              <p:cond delay="7000"/>
                            </p:stCondLst>
                            <p:childTnLst>
                              <p:par>
                                <p:cTn id="33" presetID="10" presetClass="entr" presetSubtype="0" fill="hold" grpId="0" nodeType="after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fade">
                                      <p:cBhvr>
                                        <p:cTn id="35" dur="1000"/>
                                        <p:tgtEl>
                                          <p:spTgt spid="66"/>
                                        </p:tgtEl>
                                      </p:cBhvr>
                                    </p:animEffect>
                                  </p:childTnLst>
                                </p:cTn>
                              </p:par>
                            </p:childTnLst>
                          </p:cTn>
                        </p:par>
                        <p:par>
                          <p:cTn id="36" fill="hold">
                            <p:stCondLst>
                              <p:cond delay="8000"/>
                            </p:stCondLst>
                            <p:childTnLst>
                              <p:par>
                                <p:cTn id="37" presetID="10" presetClass="entr" presetSubtype="0" fill="hold" grpId="0" nodeType="after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fade">
                                      <p:cBhvr>
                                        <p:cTn id="39"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xmlns="" id="{E601BCBE-AA28-4CEF-B9F5-7EA4E5A461B4}"/>
              </a:ext>
            </a:extLst>
          </p:cNvPr>
          <p:cNvSpPr txBox="1">
            <a:spLocks/>
          </p:cNvSpPr>
          <p:nvPr/>
        </p:nvSpPr>
        <p:spPr>
          <a:xfrm>
            <a:off x="360218" y="295564"/>
            <a:ext cx="10993582" cy="544945"/>
          </a:xfrm>
          <a:prstGeom prst="rect">
            <a:avLst/>
          </a:prstGeom>
        </p:spPr>
        <p:txBody>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tr-TR" dirty="0">
                <a:solidFill>
                  <a:schemeClr val="accent2"/>
                </a:solidFill>
                <a:latin typeface="Roboto" pitchFamily="2" charset="0"/>
                <a:ea typeface="Roboto" pitchFamily="2" charset="0"/>
              </a:rPr>
              <a:t>Çığ Sonrasında</a:t>
            </a:r>
          </a:p>
        </p:txBody>
      </p:sp>
      <p:pic>
        <p:nvPicPr>
          <p:cNvPr id="4" name="Resim 3" descr="saat, bilgisayar içeren bir resim&#10;&#10;Açıklama otomatik olarak oluşturuldu">
            <a:extLst>
              <a:ext uri="{FF2B5EF4-FFF2-40B4-BE49-F238E27FC236}">
                <a16:creationId xmlns:a16="http://schemas.microsoft.com/office/drawing/2014/main" xmlns="" id="{611D8BDC-22F5-D346-8188-E8B94A8DCF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745" y="1114203"/>
            <a:ext cx="4534510" cy="4889748"/>
          </a:xfrm>
          <a:prstGeom prst="rect">
            <a:avLst/>
          </a:prstGeom>
        </p:spPr>
      </p:pic>
      <p:sp>
        <p:nvSpPr>
          <p:cNvPr id="18" name="Metin kutusu 17">
            <a:extLst>
              <a:ext uri="{FF2B5EF4-FFF2-40B4-BE49-F238E27FC236}">
                <a16:creationId xmlns:a16="http://schemas.microsoft.com/office/drawing/2014/main" xmlns="" id="{231A4059-1BC8-A344-92BB-0A258BA72732}"/>
              </a:ext>
            </a:extLst>
          </p:cNvPr>
          <p:cNvSpPr txBox="1"/>
          <p:nvPr/>
        </p:nvSpPr>
        <p:spPr>
          <a:xfrm>
            <a:off x="4752841" y="4702642"/>
            <a:ext cx="6537724" cy="923330"/>
          </a:xfrm>
          <a:prstGeom prst="rect">
            <a:avLst/>
          </a:prstGeom>
          <a:noFill/>
        </p:spPr>
        <p:txBody>
          <a:bodyPr wrap="square" rtlCol="0">
            <a:spAutoFit/>
          </a:bodyPr>
          <a:lstStyle/>
          <a:p>
            <a:pPr algn="just">
              <a:buClr>
                <a:schemeClr val="accent1">
                  <a:lumMod val="75000"/>
                </a:schemeClr>
              </a:buClr>
              <a:buSzPct val="120000"/>
            </a:pPr>
            <a:r>
              <a:rPr lang="tr-TR" b="1" dirty="0">
                <a:solidFill>
                  <a:schemeClr val="tx2"/>
                </a:solidFill>
                <a:latin typeface="Roboto" pitchFamily="2" charset="0"/>
                <a:ea typeface="Roboto" pitchFamily="2" charset="0"/>
              </a:rPr>
              <a:t>Çığdan etkilenen kişileri hiçbir zaman doğrudan sıcak bir ortama sokmayın; kademeli olarak ısı kaybını önleyin; üzerini örtün ve bilinci yerindeyse sıcak içecek takviyesi yapın </a:t>
            </a:r>
          </a:p>
        </p:txBody>
      </p:sp>
      <p:sp>
        <p:nvSpPr>
          <p:cNvPr id="19" name="Dikdörtgen 18">
            <a:extLst>
              <a:ext uri="{FF2B5EF4-FFF2-40B4-BE49-F238E27FC236}">
                <a16:creationId xmlns:a16="http://schemas.microsoft.com/office/drawing/2014/main" xmlns="" id="{C9546C64-700C-F141-BA85-48A79F65751D}"/>
              </a:ext>
            </a:extLst>
          </p:cNvPr>
          <p:cNvSpPr/>
          <p:nvPr/>
        </p:nvSpPr>
        <p:spPr>
          <a:xfrm>
            <a:off x="4752841" y="1667083"/>
            <a:ext cx="7076420" cy="461665"/>
          </a:xfrm>
          <a:prstGeom prst="rect">
            <a:avLst/>
          </a:prstGeom>
        </p:spPr>
        <p:txBody>
          <a:bodyPr wrap="square">
            <a:spAutoFit/>
          </a:bodyPr>
          <a:lstStyle/>
          <a:p>
            <a:pPr>
              <a:lnSpc>
                <a:spcPct val="150000"/>
              </a:lnSpc>
              <a:buClr>
                <a:schemeClr val="accent1">
                  <a:lumMod val="75000"/>
                </a:schemeClr>
              </a:buClr>
              <a:buSzPct val="120000"/>
            </a:pPr>
            <a:r>
              <a:rPr lang="tr-TR" b="1" dirty="0">
                <a:solidFill>
                  <a:schemeClr val="tx2"/>
                </a:solidFill>
                <a:latin typeface="Roboto" pitchFamily="2" charset="0"/>
                <a:ea typeface="Roboto" pitchFamily="2" charset="0"/>
              </a:rPr>
              <a:t>Güvende olduğunuzdan emin olun</a:t>
            </a:r>
          </a:p>
        </p:txBody>
      </p:sp>
      <p:sp>
        <p:nvSpPr>
          <p:cNvPr id="20" name="Dikdörtgen 19">
            <a:extLst>
              <a:ext uri="{FF2B5EF4-FFF2-40B4-BE49-F238E27FC236}">
                <a16:creationId xmlns:a16="http://schemas.microsoft.com/office/drawing/2014/main" xmlns="" id="{A2C3A513-2816-FD42-941F-7017663068EF}"/>
              </a:ext>
            </a:extLst>
          </p:cNvPr>
          <p:cNvSpPr/>
          <p:nvPr/>
        </p:nvSpPr>
        <p:spPr>
          <a:xfrm>
            <a:off x="4752841" y="2468717"/>
            <a:ext cx="7076420" cy="461665"/>
          </a:xfrm>
          <a:prstGeom prst="rect">
            <a:avLst/>
          </a:prstGeom>
        </p:spPr>
        <p:txBody>
          <a:bodyPr wrap="square">
            <a:spAutoFit/>
          </a:bodyPr>
          <a:lstStyle/>
          <a:p>
            <a:pPr>
              <a:lnSpc>
                <a:spcPct val="150000"/>
              </a:lnSpc>
              <a:buClr>
                <a:schemeClr val="accent1">
                  <a:lumMod val="75000"/>
                </a:schemeClr>
              </a:buClr>
              <a:buSzPct val="120000"/>
            </a:pPr>
            <a:r>
              <a:rPr lang="tr-TR" b="1" dirty="0">
                <a:solidFill>
                  <a:schemeClr val="tx2"/>
                </a:solidFill>
                <a:latin typeface="Roboto" pitchFamily="2" charset="0"/>
                <a:ea typeface="Roboto" pitchFamily="2" charset="0"/>
              </a:rPr>
              <a:t>Mümkünse bölgeden uzaklaşın</a:t>
            </a:r>
          </a:p>
        </p:txBody>
      </p:sp>
      <p:sp>
        <p:nvSpPr>
          <p:cNvPr id="21" name="Dikdörtgen 20">
            <a:extLst>
              <a:ext uri="{FF2B5EF4-FFF2-40B4-BE49-F238E27FC236}">
                <a16:creationId xmlns:a16="http://schemas.microsoft.com/office/drawing/2014/main" xmlns="" id="{6A999143-594A-FA44-9CE9-16157938C810}"/>
              </a:ext>
            </a:extLst>
          </p:cNvPr>
          <p:cNvSpPr/>
          <p:nvPr/>
        </p:nvSpPr>
        <p:spPr>
          <a:xfrm>
            <a:off x="4752841" y="3285063"/>
            <a:ext cx="7076420" cy="461665"/>
          </a:xfrm>
          <a:prstGeom prst="rect">
            <a:avLst/>
          </a:prstGeom>
        </p:spPr>
        <p:txBody>
          <a:bodyPr wrap="square">
            <a:spAutoFit/>
          </a:bodyPr>
          <a:lstStyle/>
          <a:p>
            <a:pPr>
              <a:lnSpc>
                <a:spcPct val="150000"/>
              </a:lnSpc>
              <a:buClr>
                <a:schemeClr val="accent1">
                  <a:lumMod val="75000"/>
                </a:schemeClr>
              </a:buClr>
              <a:buSzPct val="120000"/>
            </a:pPr>
            <a:r>
              <a:rPr lang="tr-TR" b="1" dirty="0">
                <a:solidFill>
                  <a:schemeClr val="tx2"/>
                </a:solidFill>
                <a:latin typeface="Roboto" pitchFamily="2" charset="0"/>
                <a:ea typeface="Roboto" pitchFamily="2" charset="0"/>
              </a:rPr>
              <a:t>Yaralı ve yardıma muhtaç kişilere yardım edin</a:t>
            </a:r>
          </a:p>
        </p:txBody>
      </p:sp>
      <p:sp>
        <p:nvSpPr>
          <p:cNvPr id="22" name="Dikdörtgen 21">
            <a:extLst>
              <a:ext uri="{FF2B5EF4-FFF2-40B4-BE49-F238E27FC236}">
                <a16:creationId xmlns:a16="http://schemas.microsoft.com/office/drawing/2014/main" xmlns="" id="{EC404043-F24E-B346-89BC-335BCB05602F}"/>
              </a:ext>
            </a:extLst>
          </p:cNvPr>
          <p:cNvSpPr/>
          <p:nvPr/>
        </p:nvSpPr>
        <p:spPr>
          <a:xfrm>
            <a:off x="4752841" y="4151462"/>
            <a:ext cx="7372200" cy="369332"/>
          </a:xfrm>
          <a:prstGeom prst="rect">
            <a:avLst/>
          </a:prstGeom>
        </p:spPr>
        <p:txBody>
          <a:bodyPr wrap="square">
            <a:spAutoFit/>
          </a:bodyPr>
          <a:lstStyle/>
          <a:p>
            <a:pPr>
              <a:buClr>
                <a:schemeClr val="accent1">
                  <a:lumMod val="75000"/>
                </a:schemeClr>
              </a:buClr>
              <a:buSzPct val="120000"/>
            </a:pPr>
            <a:r>
              <a:rPr lang="tr-TR" b="1" dirty="0">
                <a:solidFill>
                  <a:schemeClr val="tx2"/>
                </a:solidFill>
                <a:latin typeface="Roboto" pitchFamily="2" charset="0"/>
                <a:ea typeface="Roboto" pitchFamily="2" charset="0"/>
              </a:rPr>
              <a:t>Çığdan kurtulan kişileri hareket ettirmeyin; rastgele taşımayın</a:t>
            </a:r>
          </a:p>
        </p:txBody>
      </p:sp>
    </p:spTree>
    <p:extLst>
      <p:ext uri="{BB962C8B-B14F-4D97-AF65-F5344CB8AC3E}">
        <p14:creationId xmlns:p14="http://schemas.microsoft.com/office/powerpoint/2010/main" val="1320722287"/>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a:extLst>
              <a:ext uri="{FF2B5EF4-FFF2-40B4-BE49-F238E27FC236}">
                <a16:creationId xmlns:a16="http://schemas.microsoft.com/office/drawing/2014/main" xmlns="" id="{3EA7AB6C-B39A-A345-B9DA-FC4E8F53564C}"/>
              </a:ext>
            </a:extLst>
          </p:cNvPr>
          <p:cNvSpPr txBox="1">
            <a:spLocks/>
          </p:cNvSpPr>
          <p:nvPr/>
        </p:nvSpPr>
        <p:spPr>
          <a:xfrm>
            <a:off x="360218" y="295564"/>
            <a:ext cx="10993582" cy="544945"/>
          </a:xfrm>
          <a:prstGeom prst="rect">
            <a:avLst/>
          </a:prstGeom>
        </p:spPr>
        <p:txBody>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tr-TR" dirty="0">
                <a:solidFill>
                  <a:schemeClr val="accent2"/>
                </a:solidFill>
                <a:latin typeface="Roboto" pitchFamily="2" charset="0"/>
                <a:ea typeface="Roboto" pitchFamily="2" charset="0"/>
              </a:rPr>
              <a:t>Afet Sonrası İyileştirme Çalışmalarına Katılın</a:t>
            </a:r>
          </a:p>
        </p:txBody>
      </p:sp>
      <p:pic>
        <p:nvPicPr>
          <p:cNvPr id="7" name="Resim 6" descr="oyuncak, çizim, yiyecek içeren bir resim&#10;&#10;Açıklama otomatik olarak oluşturuldu">
            <a:extLst>
              <a:ext uri="{FF2B5EF4-FFF2-40B4-BE49-F238E27FC236}">
                <a16:creationId xmlns:a16="http://schemas.microsoft.com/office/drawing/2014/main" xmlns="" id="{54F4C940-9470-DD4E-8A10-F6DD879FE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291" y="248295"/>
            <a:ext cx="10798356" cy="6078545"/>
          </a:xfrm>
          <a:prstGeom prst="rect">
            <a:avLst/>
          </a:prstGeom>
        </p:spPr>
      </p:pic>
      <p:pic>
        <p:nvPicPr>
          <p:cNvPr id="9" name="Resim 8">
            <a:extLst>
              <a:ext uri="{FF2B5EF4-FFF2-40B4-BE49-F238E27FC236}">
                <a16:creationId xmlns:a16="http://schemas.microsoft.com/office/drawing/2014/main" xmlns="" id="{E1CC20AB-1219-3743-BC70-8326425F33F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477819" y="1808536"/>
            <a:ext cx="1119410" cy="759600"/>
          </a:xfrm>
          <a:prstGeom prst="rect">
            <a:avLst/>
          </a:prstGeom>
        </p:spPr>
      </p:pic>
      <p:pic>
        <p:nvPicPr>
          <p:cNvPr id="11" name="Resim 10">
            <a:extLst>
              <a:ext uri="{FF2B5EF4-FFF2-40B4-BE49-F238E27FC236}">
                <a16:creationId xmlns:a16="http://schemas.microsoft.com/office/drawing/2014/main" xmlns="" id="{A09A5508-392A-BE44-9DBE-4130607A17A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86605" y="1478513"/>
            <a:ext cx="2822706" cy="896400"/>
          </a:xfrm>
          <a:prstGeom prst="rect">
            <a:avLst/>
          </a:prstGeom>
        </p:spPr>
      </p:pic>
      <p:pic>
        <p:nvPicPr>
          <p:cNvPr id="13" name="Resim 12">
            <a:extLst>
              <a:ext uri="{FF2B5EF4-FFF2-40B4-BE49-F238E27FC236}">
                <a16:creationId xmlns:a16="http://schemas.microsoft.com/office/drawing/2014/main" xmlns="" id="{16080051-A00D-564A-8F40-2D24C2A370D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441700" y="2935090"/>
            <a:ext cx="2159360" cy="867600"/>
          </a:xfrm>
          <a:prstGeom prst="rect">
            <a:avLst/>
          </a:prstGeom>
        </p:spPr>
      </p:pic>
      <p:pic>
        <p:nvPicPr>
          <p:cNvPr id="15" name="Resim 14">
            <a:extLst>
              <a:ext uri="{FF2B5EF4-FFF2-40B4-BE49-F238E27FC236}">
                <a16:creationId xmlns:a16="http://schemas.microsoft.com/office/drawing/2014/main" xmlns="" id="{8038B0DC-7CE0-B048-843D-C770E92921C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996968" y="3675553"/>
            <a:ext cx="1659286" cy="896395"/>
          </a:xfrm>
          <a:prstGeom prst="rect">
            <a:avLst/>
          </a:prstGeom>
        </p:spPr>
      </p:pic>
      <p:pic>
        <p:nvPicPr>
          <p:cNvPr id="17" name="Resim 16">
            <a:extLst>
              <a:ext uri="{FF2B5EF4-FFF2-40B4-BE49-F238E27FC236}">
                <a16:creationId xmlns:a16="http://schemas.microsoft.com/office/drawing/2014/main" xmlns="" id="{B0A203C2-7F8B-6D4F-87D2-E5D57619605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681500" y="4103406"/>
            <a:ext cx="3201600" cy="828000"/>
          </a:xfrm>
          <a:prstGeom prst="rect">
            <a:avLst/>
          </a:prstGeom>
        </p:spPr>
      </p:pic>
      <p:pic>
        <p:nvPicPr>
          <p:cNvPr id="19" name="Resim 18">
            <a:extLst>
              <a:ext uri="{FF2B5EF4-FFF2-40B4-BE49-F238E27FC236}">
                <a16:creationId xmlns:a16="http://schemas.microsoft.com/office/drawing/2014/main" xmlns="" id="{CA7510A8-1AE1-8548-B5D5-31C15EB7B23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780263" y="5000681"/>
            <a:ext cx="2213559" cy="896400"/>
          </a:xfrm>
          <a:prstGeom prst="rect">
            <a:avLst/>
          </a:prstGeom>
        </p:spPr>
      </p:pic>
    </p:spTree>
    <p:extLst>
      <p:ext uri="{BB962C8B-B14F-4D97-AF65-F5344CB8AC3E}">
        <p14:creationId xmlns:p14="http://schemas.microsoft.com/office/powerpoint/2010/main" val="4247127663"/>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2000"/>
                                        <p:tgtEl>
                                          <p:spTgt spid="17"/>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000"/>
                                        <p:tgtEl>
                                          <p:spTgt spid="15"/>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xmlns="" id="{2B09CBC9-F2A9-44BE-859F-F2D928E7A4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53542" y="109535"/>
            <a:ext cx="5925324" cy="7071374"/>
          </a:xfrm>
          <a:prstGeom prst="rect">
            <a:avLst/>
          </a:prstGeom>
        </p:spPr>
      </p:pic>
      <p:pic>
        <p:nvPicPr>
          <p:cNvPr id="5" name="Resim 4" descr="bina, çizim içeren bir resim&#10;&#10;Açıklama otomatik olarak oluşturuldu">
            <a:extLst>
              <a:ext uri="{FF2B5EF4-FFF2-40B4-BE49-F238E27FC236}">
                <a16:creationId xmlns:a16="http://schemas.microsoft.com/office/drawing/2014/main" xmlns="" id="{5A6DD750-089F-465C-99A9-5AC64A6A38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0"/>
            <a:ext cx="5925324" cy="7077470"/>
          </a:xfrm>
          <a:prstGeom prst="rect">
            <a:avLst/>
          </a:prstGeom>
        </p:spPr>
      </p:pic>
      <p:sp>
        <p:nvSpPr>
          <p:cNvPr id="6" name="Başlık 1">
            <a:extLst>
              <a:ext uri="{FF2B5EF4-FFF2-40B4-BE49-F238E27FC236}">
                <a16:creationId xmlns:a16="http://schemas.microsoft.com/office/drawing/2014/main" xmlns="" id="{1AD1ED4D-2C99-468F-8C29-DC680CEACA82}"/>
              </a:ext>
            </a:extLst>
          </p:cNvPr>
          <p:cNvSpPr txBox="1">
            <a:spLocks/>
          </p:cNvSpPr>
          <p:nvPr/>
        </p:nvSpPr>
        <p:spPr>
          <a:xfrm>
            <a:off x="360218" y="295564"/>
            <a:ext cx="10993582" cy="544945"/>
          </a:xfrm>
          <a:prstGeom prst="rect">
            <a:avLst/>
          </a:prstGeom>
        </p:spPr>
        <p:txBody>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tr-TR" dirty="0">
                <a:solidFill>
                  <a:schemeClr val="accent1">
                    <a:lumMod val="75000"/>
                  </a:schemeClr>
                </a:solidFill>
                <a:latin typeface="Roboto" pitchFamily="2" charset="0"/>
                <a:ea typeface="Roboto" pitchFamily="2" charset="0"/>
              </a:rPr>
              <a:t>Önemli Adımlar Attık…</a:t>
            </a:r>
            <a:endParaRPr lang="tr-TR" dirty="0">
              <a:solidFill>
                <a:schemeClr val="accent1">
                  <a:lumMod val="75000"/>
                </a:schemeClr>
              </a:solidFill>
            </a:endParaRPr>
          </a:p>
        </p:txBody>
      </p:sp>
      <p:sp>
        <p:nvSpPr>
          <p:cNvPr id="20" name="Metin kutusu 19">
            <a:extLst>
              <a:ext uri="{FF2B5EF4-FFF2-40B4-BE49-F238E27FC236}">
                <a16:creationId xmlns:a16="http://schemas.microsoft.com/office/drawing/2014/main" xmlns="" id="{2696E09D-6F3C-4CF5-97F1-E0B3E3821616}"/>
              </a:ext>
            </a:extLst>
          </p:cNvPr>
          <p:cNvSpPr txBox="1"/>
          <p:nvPr/>
        </p:nvSpPr>
        <p:spPr>
          <a:xfrm>
            <a:off x="2409133" y="1236760"/>
            <a:ext cx="2994014" cy="369332"/>
          </a:xfrm>
          <a:prstGeom prst="rect">
            <a:avLst/>
          </a:prstGeom>
          <a:noFill/>
        </p:spPr>
        <p:txBody>
          <a:bodyPr wrap="square" rtlCol="0">
            <a:spAutoFit/>
          </a:bodyPr>
          <a:lstStyle/>
          <a:p>
            <a:r>
              <a:rPr lang="tr-TR" b="1" dirty="0">
                <a:solidFill>
                  <a:schemeClr val="bg1"/>
                </a:solidFill>
                <a:latin typeface="Roboto" pitchFamily="2" charset="0"/>
                <a:ea typeface="Roboto" pitchFamily="2" charset="0"/>
              </a:rPr>
              <a:t>Risklerinizin farkında olun</a:t>
            </a:r>
          </a:p>
        </p:txBody>
      </p:sp>
      <p:sp>
        <p:nvSpPr>
          <p:cNvPr id="22" name="Metin kutusu 21">
            <a:extLst>
              <a:ext uri="{FF2B5EF4-FFF2-40B4-BE49-F238E27FC236}">
                <a16:creationId xmlns:a16="http://schemas.microsoft.com/office/drawing/2014/main" xmlns="" id="{9E9ADB6E-C812-4B9C-824C-2B1AFA75F49F}"/>
              </a:ext>
            </a:extLst>
          </p:cNvPr>
          <p:cNvSpPr txBox="1"/>
          <p:nvPr/>
        </p:nvSpPr>
        <p:spPr>
          <a:xfrm>
            <a:off x="2409133" y="2045119"/>
            <a:ext cx="3241578" cy="923330"/>
          </a:xfrm>
          <a:prstGeom prst="rect">
            <a:avLst/>
          </a:prstGeom>
          <a:noFill/>
        </p:spPr>
        <p:txBody>
          <a:bodyPr wrap="square" rtlCol="0">
            <a:spAutoFit/>
          </a:bodyPr>
          <a:lstStyle/>
          <a:p>
            <a:r>
              <a:rPr lang="tr-TR" b="1" dirty="0">
                <a:solidFill>
                  <a:schemeClr val="bg1"/>
                </a:solidFill>
                <a:latin typeface="Roboto" pitchFamily="2" charset="0"/>
                <a:ea typeface="Roboto" pitchFamily="2" charset="0"/>
              </a:rPr>
              <a:t>Afet ve Acil Durum Aile Planınızı hazırlayın ve geliştirin</a:t>
            </a:r>
          </a:p>
        </p:txBody>
      </p:sp>
      <p:sp>
        <p:nvSpPr>
          <p:cNvPr id="24" name="Metin kutusu 23">
            <a:extLst>
              <a:ext uri="{FF2B5EF4-FFF2-40B4-BE49-F238E27FC236}">
                <a16:creationId xmlns:a16="http://schemas.microsoft.com/office/drawing/2014/main" xmlns="" id="{CC73D3D8-E989-4BB4-9282-4585A33C0D7A}"/>
              </a:ext>
            </a:extLst>
          </p:cNvPr>
          <p:cNvSpPr txBox="1"/>
          <p:nvPr/>
        </p:nvSpPr>
        <p:spPr>
          <a:xfrm>
            <a:off x="2409133" y="3346684"/>
            <a:ext cx="3241578" cy="369332"/>
          </a:xfrm>
          <a:prstGeom prst="rect">
            <a:avLst/>
          </a:prstGeom>
          <a:noFill/>
        </p:spPr>
        <p:txBody>
          <a:bodyPr wrap="square" rtlCol="0">
            <a:spAutoFit/>
          </a:bodyPr>
          <a:lstStyle/>
          <a:p>
            <a:r>
              <a:rPr lang="tr-TR" b="1" dirty="0">
                <a:solidFill>
                  <a:schemeClr val="bg1"/>
                </a:solidFill>
                <a:latin typeface="Roboto" pitchFamily="2" charset="0"/>
                <a:ea typeface="Roboto" pitchFamily="2" charset="0"/>
              </a:rPr>
              <a:t>Sağlam binaları tercih edin</a:t>
            </a:r>
          </a:p>
        </p:txBody>
      </p:sp>
      <p:sp>
        <p:nvSpPr>
          <p:cNvPr id="26" name="Metin kutusu 25">
            <a:extLst>
              <a:ext uri="{FF2B5EF4-FFF2-40B4-BE49-F238E27FC236}">
                <a16:creationId xmlns:a16="http://schemas.microsoft.com/office/drawing/2014/main" xmlns="" id="{A6C6D42D-3630-448B-B858-1751AE774526}"/>
              </a:ext>
            </a:extLst>
          </p:cNvPr>
          <p:cNvSpPr txBox="1"/>
          <p:nvPr/>
        </p:nvSpPr>
        <p:spPr>
          <a:xfrm>
            <a:off x="2409133" y="4179610"/>
            <a:ext cx="3241578" cy="923330"/>
          </a:xfrm>
          <a:prstGeom prst="rect">
            <a:avLst/>
          </a:prstGeom>
          <a:noFill/>
        </p:spPr>
        <p:txBody>
          <a:bodyPr wrap="square" rtlCol="0">
            <a:spAutoFit/>
          </a:bodyPr>
          <a:lstStyle/>
          <a:p>
            <a:r>
              <a:rPr lang="tr-TR" b="1" dirty="0">
                <a:solidFill>
                  <a:schemeClr val="bg1"/>
                </a:solidFill>
                <a:latin typeface="Roboto" pitchFamily="2" charset="0"/>
                <a:ea typeface="Roboto" pitchFamily="2" charset="0"/>
              </a:rPr>
              <a:t>Eşyalarınızı sabitleyin, yerlerini değiştirin veya azaltın </a:t>
            </a:r>
          </a:p>
        </p:txBody>
      </p:sp>
      <p:sp>
        <p:nvSpPr>
          <p:cNvPr id="27" name="Metin kutusu 26">
            <a:extLst>
              <a:ext uri="{FF2B5EF4-FFF2-40B4-BE49-F238E27FC236}">
                <a16:creationId xmlns:a16="http://schemas.microsoft.com/office/drawing/2014/main" xmlns="" id="{B6479813-3DAA-4366-B4C6-F86728B0509E}"/>
              </a:ext>
            </a:extLst>
          </p:cNvPr>
          <p:cNvSpPr txBox="1"/>
          <p:nvPr/>
        </p:nvSpPr>
        <p:spPr>
          <a:xfrm>
            <a:off x="2409133" y="5255310"/>
            <a:ext cx="3241578" cy="923330"/>
          </a:xfrm>
          <a:prstGeom prst="rect">
            <a:avLst/>
          </a:prstGeom>
          <a:noFill/>
        </p:spPr>
        <p:txBody>
          <a:bodyPr wrap="square" rtlCol="0">
            <a:spAutoFit/>
          </a:bodyPr>
          <a:lstStyle/>
          <a:p>
            <a:r>
              <a:rPr lang="tr-TR" b="1" dirty="0">
                <a:solidFill>
                  <a:schemeClr val="bg1"/>
                </a:solidFill>
                <a:latin typeface="Roboto" pitchFamily="2" charset="0"/>
                <a:ea typeface="Roboto" pitchFamily="2" charset="0"/>
              </a:rPr>
              <a:t>Yangın risklerinize karşı önlem alın, bu konuda eğitimlere katılın</a:t>
            </a:r>
          </a:p>
        </p:txBody>
      </p:sp>
      <p:sp>
        <p:nvSpPr>
          <p:cNvPr id="28" name="Metin kutusu 27">
            <a:extLst>
              <a:ext uri="{FF2B5EF4-FFF2-40B4-BE49-F238E27FC236}">
                <a16:creationId xmlns:a16="http://schemas.microsoft.com/office/drawing/2014/main" xmlns="" id="{B6D92B6A-3CA3-4234-AD14-E913F997770D}"/>
              </a:ext>
            </a:extLst>
          </p:cNvPr>
          <p:cNvSpPr txBox="1"/>
          <p:nvPr/>
        </p:nvSpPr>
        <p:spPr>
          <a:xfrm>
            <a:off x="6541290" y="1377074"/>
            <a:ext cx="3241578" cy="923330"/>
          </a:xfrm>
          <a:prstGeom prst="rect">
            <a:avLst/>
          </a:prstGeom>
          <a:noFill/>
        </p:spPr>
        <p:txBody>
          <a:bodyPr wrap="square" rtlCol="0">
            <a:spAutoFit/>
          </a:bodyPr>
          <a:lstStyle/>
          <a:p>
            <a:pPr algn="r"/>
            <a:r>
              <a:rPr lang="tr-TR" b="1" dirty="0">
                <a:solidFill>
                  <a:schemeClr val="bg1"/>
                </a:solidFill>
                <a:latin typeface="Roboto" pitchFamily="2" charset="0"/>
                <a:ea typeface="Roboto" pitchFamily="2" charset="0"/>
              </a:rPr>
              <a:t>Çök – Kapan – Tutun, </a:t>
            </a:r>
          </a:p>
          <a:p>
            <a:pPr algn="r"/>
            <a:r>
              <a:rPr lang="tr-TR" b="1" dirty="0">
                <a:solidFill>
                  <a:schemeClr val="bg1"/>
                </a:solidFill>
                <a:latin typeface="Roboto" pitchFamily="2" charset="0"/>
                <a:ea typeface="Roboto" pitchFamily="2" charset="0"/>
              </a:rPr>
              <a:t>Tahliye gibi davranışları sürekli prova edin </a:t>
            </a:r>
          </a:p>
        </p:txBody>
      </p:sp>
      <p:sp>
        <p:nvSpPr>
          <p:cNvPr id="29" name="Metin kutusu 28">
            <a:extLst>
              <a:ext uri="{FF2B5EF4-FFF2-40B4-BE49-F238E27FC236}">
                <a16:creationId xmlns:a16="http://schemas.microsoft.com/office/drawing/2014/main" xmlns="" id="{9C867E06-189C-4DCE-84E0-611B74789277}"/>
              </a:ext>
            </a:extLst>
          </p:cNvPr>
          <p:cNvSpPr txBox="1"/>
          <p:nvPr/>
        </p:nvSpPr>
        <p:spPr>
          <a:xfrm>
            <a:off x="6476564" y="2498564"/>
            <a:ext cx="3306304" cy="861774"/>
          </a:xfrm>
          <a:prstGeom prst="rect">
            <a:avLst/>
          </a:prstGeom>
          <a:noFill/>
        </p:spPr>
        <p:txBody>
          <a:bodyPr wrap="square" rtlCol="0">
            <a:spAutoFit/>
          </a:bodyPr>
          <a:lstStyle/>
          <a:p>
            <a:pPr algn="r"/>
            <a:r>
              <a:rPr lang="tr-TR" sz="1600" b="1" dirty="0">
                <a:solidFill>
                  <a:schemeClr val="bg1"/>
                </a:solidFill>
                <a:latin typeface="Roboto" pitchFamily="2" charset="0"/>
                <a:ea typeface="Roboto" pitchFamily="2" charset="0"/>
              </a:rPr>
              <a:t>İlk yardım malzemelerini yaşadığınız ortamda bulundurun ve </a:t>
            </a:r>
            <a:r>
              <a:rPr lang="tr-TR" b="1" dirty="0">
                <a:solidFill>
                  <a:schemeClr val="bg1"/>
                </a:solidFill>
                <a:latin typeface="Roboto" pitchFamily="2" charset="0"/>
                <a:ea typeface="Roboto" pitchFamily="2" charset="0"/>
              </a:rPr>
              <a:t>ilk yardım eğitimi alın </a:t>
            </a:r>
            <a:endParaRPr lang="tr-TR" sz="1600" b="1" dirty="0">
              <a:solidFill>
                <a:schemeClr val="bg1"/>
              </a:solidFill>
              <a:latin typeface="Roboto" pitchFamily="2" charset="0"/>
              <a:ea typeface="Roboto" pitchFamily="2" charset="0"/>
            </a:endParaRPr>
          </a:p>
        </p:txBody>
      </p:sp>
      <p:sp>
        <p:nvSpPr>
          <p:cNvPr id="30" name="Metin kutusu 29">
            <a:extLst>
              <a:ext uri="{FF2B5EF4-FFF2-40B4-BE49-F238E27FC236}">
                <a16:creationId xmlns:a16="http://schemas.microsoft.com/office/drawing/2014/main" xmlns="" id="{7EAA74E1-437A-47EE-A779-E6B75C63010F}"/>
              </a:ext>
            </a:extLst>
          </p:cNvPr>
          <p:cNvSpPr txBox="1"/>
          <p:nvPr/>
        </p:nvSpPr>
        <p:spPr>
          <a:xfrm>
            <a:off x="6541290" y="3703285"/>
            <a:ext cx="3241578" cy="646331"/>
          </a:xfrm>
          <a:prstGeom prst="rect">
            <a:avLst/>
          </a:prstGeom>
          <a:noFill/>
        </p:spPr>
        <p:txBody>
          <a:bodyPr wrap="square" rtlCol="0">
            <a:spAutoFit/>
          </a:bodyPr>
          <a:lstStyle/>
          <a:p>
            <a:pPr algn="r"/>
            <a:r>
              <a:rPr lang="tr-TR" b="1" dirty="0">
                <a:solidFill>
                  <a:schemeClr val="bg1"/>
                </a:solidFill>
                <a:latin typeface="Roboto" pitchFamily="2" charset="0"/>
                <a:ea typeface="Roboto" pitchFamily="2" charset="0"/>
              </a:rPr>
              <a:t>Hem kendiniz hem de aileniz için tatbikat yapın</a:t>
            </a:r>
          </a:p>
        </p:txBody>
      </p:sp>
      <p:sp>
        <p:nvSpPr>
          <p:cNvPr id="31" name="Metin kutusu 30">
            <a:extLst>
              <a:ext uri="{FF2B5EF4-FFF2-40B4-BE49-F238E27FC236}">
                <a16:creationId xmlns:a16="http://schemas.microsoft.com/office/drawing/2014/main" xmlns="" id="{BA3687D7-B35E-4D0F-AFCE-9321180672A1}"/>
              </a:ext>
            </a:extLst>
          </p:cNvPr>
          <p:cNvSpPr txBox="1"/>
          <p:nvPr/>
        </p:nvSpPr>
        <p:spPr>
          <a:xfrm>
            <a:off x="6541290" y="4621300"/>
            <a:ext cx="3241578" cy="1231106"/>
          </a:xfrm>
          <a:prstGeom prst="rect">
            <a:avLst/>
          </a:prstGeom>
          <a:noFill/>
        </p:spPr>
        <p:txBody>
          <a:bodyPr wrap="square" rtlCol="0">
            <a:spAutoFit/>
          </a:bodyPr>
          <a:lstStyle/>
          <a:p>
            <a:pPr algn="r"/>
            <a:r>
              <a:rPr lang="tr-TR" b="1" dirty="0">
                <a:solidFill>
                  <a:schemeClr val="bg1"/>
                </a:solidFill>
                <a:latin typeface="Roboto" pitchFamily="2" charset="0"/>
                <a:ea typeface="Roboto" pitchFamily="2" charset="0"/>
              </a:rPr>
              <a:t>Toplumsal güç birliğinin geliştirilmesine katkıda bulunun </a:t>
            </a:r>
          </a:p>
          <a:p>
            <a:pPr algn="r"/>
            <a:r>
              <a:rPr lang="tr-TR" b="1" dirty="0">
                <a:solidFill>
                  <a:schemeClr val="accent4"/>
                </a:solidFill>
                <a:latin typeface="Roboto" pitchFamily="2" charset="0"/>
                <a:ea typeface="Roboto" pitchFamily="2" charset="0"/>
              </a:rPr>
              <a:t>AFAD Gönüllüsü Olun </a:t>
            </a:r>
          </a:p>
        </p:txBody>
      </p:sp>
    </p:spTree>
    <p:extLst>
      <p:ext uri="{BB962C8B-B14F-4D97-AF65-F5344CB8AC3E}">
        <p14:creationId xmlns:p14="http://schemas.microsoft.com/office/powerpoint/2010/main" val="2274142876"/>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1000"/>
                                        <p:tgtEl>
                                          <p:spTgt spid="24"/>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childTnLst>
                                </p:cTn>
                              </p:par>
                            </p:childTnLst>
                          </p:cTn>
                        </p:par>
                        <p:par>
                          <p:cTn id="28" fill="hold">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childTnLst>
                                </p:cTn>
                              </p:par>
                            </p:childTnLst>
                          </p:cTn>
                        </p:par>
                        <p:par>
                          <p:cTn id="32" fill="hold">
                            <p:stCondLst>
                              <p:cond delay="7000"/>
                            </p:stCondLst>
                            <p:childTnLst>
                              <p:par>
                                <p:cTn id="33" presetID="10" presetClass="entr" presetSubtype="0"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childTnLst>
                                </p:cTn>
                              </p:par>
                            </p:childTnLst>
                          </p:cTn>
                        </p:par>
                        <p:par>
                          <p:cTn id="36" fill="hold">
                            <p:stCondLst>
                              <p:cond delay="8000"/>
                            </p:stCondLst>
                            <p:childTnLst>
                              <p:par>
                                <p:cTn id="37" presetID="10" presetClass="entr" presetSubtype="0" fill="hold" grpId="0"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P spid="26" grpId="0"/>
      <p:bldP spid="27" grpId="0"/>
      <p:bldP spid="28" grpId="0"/>
      <p:bldP spid="29" grpId="0"/>
      <p:bldP spid="30" grpId="0"/>
      <p:bldP spid="3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şlık 1">
            <a:extLst>
              <a:ext uri="{FF2B5EF4-FFF2-40B4-BE49-F238E27FC236}">
                <a16:creationId xmlns:a16="http://schemas.microsoft.com/office/drawing/2014/main" xmlns="" id="{26C69E5E-9C1E-DB47-936C-9FEB64A26F54}"/>
              </a:ext>
            </a:extLst>
          </p:cNvPr>
          <p:cNvSpPr txBox="1">
            <a:spLocks/>
          </p:cNvSpPr>
          <p:nvPr/>
        </p:nvSpPr>
        <p:spPr>
          <a:xfrm>
            <a:off x="360218" y="295564"/>
            <a:ext cx="10993582" cy="544945"/>
          </a:xfrm>
          <a:prstGeom prst="rect">
            <a:avLst/>
          </a:prstGeom>
        </p:spPr>
        <p:txBody>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tr-TR" dirty="0">
                <a:solidFill>
                  <a:schemeClr val="accent1">
                    <a:lumMod val="75000"/>
                  </a:schemeClr>
                </a:solidFill>
                <a:latin typeface="Roboto" pitchFamily="2" charset="0"/>
                <a:ea typeface="Roboto" pitchFamily="2" charset="0"/>
              </a:rPr>
              <a:t>AFAD Gönüllüsü Ol</a:t>
            </a:r>
            <a:endParaRPr lang="tr-TR" dirty="0">
              <a:solidFill>
                <a:schemeClr val="accent1">
                  <a:lumMod val="75000"/>
                </a:schemeClr>
              </a:solidFill>
            </a:endParaRPr>
          </a:p>
        </p:txBody>
      </p:sp>
      <p:pic>
        <p:nvPicPr>
          <p:cNvPr id="3" name="Gönüllülük_Video 2020-11-02 at 18.17.3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5378" y="840509"/>
            <a:ext cx="9432629" cy="5339748"/>
          </a:xfrm>
          <a:prstGeom prst="rect">
            <a:avLst/>
          </a:prstGeom>
        </p:spPr>
      </p:pic>
    </p:spTree>
    <p:extLst>
      <p:ext uri="{BB962C8B-B14F-4D97-AF65-F5344CB8AC3E}">
        <p14:creationId xmlns:p14="http://schemas.microsoft.com/office/powerpoint/2010/main" val="3051578201"/>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çerik Yer Tutucusu 4">
            <a:extLst>
              <a:ext uri="{FF2B5EF4-FFF2-40B4-BE49-F238E27FC236}">
                <a16:creationId xmlns:a16="http://schemas.microsoft.com/office/drawing/2014/main" xmlns="" id="{7EB3EB4D-7E4E-4E20-84D1-B321197E3B83}"/>
              </a:ext>
            </a:extLst>
          </p:cNvPr>
          <p:cNvSpPr>
            <a:spLocks noGrp="1"/>
          </p:cNvSpPr>
          <p:nvPr>
            <p:ph idx="4294967295"/>
          </p:nvPr>
        </p:nvSpPr>
        <p:spPr>
          <a:xfrm>
            <a:off x="639763" y="863600"/>
            <a:ext cx="11552237" cy="1104900"/>
          </a:xfrm>
          <a:prstGeom prst="rect">
            <a:avLst/>
          </a:prstGeom>
        </p:spPr>
        <p:txBody>
          <a:bodyPr>
            <a:noAutofit/>
          </a:bodyPr>
          <a:lstStyle/>
          <a:p>
            <a:pPr marL="0" indent="0">
              <a:lnSpc>
                <a:spcPct val="100000"/>
              </a:lnSpc>
              <a:spcBef>
                <a:spcPts val="0"/>
              </a:spcBef>
              <a:buNone/>
            </a:pPr>
            <a:r>
              <a:rPr lang="tr-TR" sz="1800" b="1" dirty="0">
                <a:solidFill>
                  <a:schemeClr val="tx2"/>
                </a:solidFill>
                <a:latin typeface="Roboto" pitchFamily="2" charset="0"/>
                <a:ea typeface="Roboto" pitchFamily="2" charset="0"/>
              </a:rPr>
              <a:t>Toplumun tamamı veya belli kesimleri için fiziksel, ekonomik ve sosyal kayıplar doğuran, normal hayatı ve insan faaliyetlerini durduran veya kesintiye uğratan, etkilenen toplumun baş etme kapasitesinin yeterli olmadığı doğa, teknoloji veya insan kaynaklı olaydır. </a:t>
            </a:r>
          </a:p>
          <a:p>
            <a:pPr marL="0" indent="0">
              <a:lnSpc>
                <a:spcPct val="100000"/>
              </a:lnSpc>
              <a:spcBef>
                <a:spcPts val="0"/>
              </a:spcBef>
              <a:buNone/>
            </a:pPr>
            <a:r>
              <a:rPr lang="tr-TR" sz="2000" b="1" dirty="0">
                <a:solidFill>
                  <a:srgbClr val="00B050"/>
                </a:solidFill>
                <a:latin typeface="Roboto" pitchFamily="2" charset="0"/>
                <a:ea typeface="Roboto" pitchFamily="2" charset="0"/>
              </a:rPr>
              <a:t>Afet bir olayın kendisi değil, doğurduğu sonuçtur.</a:t>
            </a:r>
          </a:p>
        </p:txBody>
      </p:sp>
      <p:pic>
        <p:nvPicPr>
          <p:cNvPr id="7" name="Resim 6" descr="yol, ön, oyuncak, oturma içeren bir resim&#10;&#10;Açıklama otomatik olarak oluşturuldu">
            <a:extLst>
              <a:ext uri="{FF2B5EF4-FFF2-40B4-BE49-F238E27FC236}">
                <a16:creationId xmlns:a16="http://schemas.microsoft.com/office/drawing/2014/main" xmlns="" id="{F3302D5D-6BC8-4643-9F23-04F15F20D191}"/>
              </a:ext>
            </a:extLst>
          </p:cNvPr>
          <p:cNvPicPr>
            <a:picLocks noChangeAspect="1"/>
          </p:cNvPicPr>
          <p:nvPr/>
        </p:nvPicPr>
        <p:blipFill rotWithShape="1">
          <a:blip r:embed="rId3">
            <a:extLst>
              <a:ext uri="{28A0092B-C50C-407E-A947-70E740481C1C}">
                <a14:useLocalDpi xmlns:a14="http://schemas.microsoft.com/office/drawing/2010/main" val="0"/>
              </a:ext>
            </a:extLst>
          </a:blip>
          <a:srcRect t="31567"/>
          <a:stretch/>
        </p:blipFill>
        <p:spPr>
          <a:xfrm>
            <a:off x="0" y="1992312"/>
            <a:ext cx="12192000" cy="4174566"/>
          </a:xfrm>
          <a:prstGeom prst="rect">
            <a:avLst/>
          </a:prstGeom>
        </p:spPr>
      </p:pic>
      <p:pic>
        <p:nvPicPr>
          <p:cNvPr id="9" name="Resim 8" descr="oyuncak, yol, ışık, oturma içeren bir resim&#10;&#10;Açıklama otomatik olarak oluşturuldu">
            <a:extLst>
              <a:ext uri="{FF2B5EF4-FFF2-40B4-BE49-F238E27FC236}">
                <a16:creationId xmlns:a16="http://schemas.microsoft.com/office/drawing/2014/main" xmlns="" id="{C7333FCE-621C-4B49-BB9C-4F14BF7BF128}"/>
              </a:ext>
            </a:extLst>
          </p:cNvPr>
          <p:cNvPicPr>
            <a:picLocks noChangeAspect="1"/>
          </p:cNvPicPr>
          <p:nvPr/>
        </p:nvPicPr>
        <p:blipFill rotWithShape="1">
          <a:blip r:embed="rId4">
            <a:extLst>
              <a:ext uri="{28A0092B-C50C-407E-A947-70E740481C1C}">
                <a14:useLocalDpi xmlns:a14="http://schemas.microsoft.com/office/drawing/2010/main" val="0"/>
              </a:ext>
            </a:extLst>
          </a:blip>
          <a:srcRect t="31354"/>
          <a:stretch/>
        </p:blipFill>
        <p:spPr>
          <a:xfrm>
            <a:off x="0" y="1992312"/>
            <a:ext cx="12192000" cy="4187818"/>
          </a:xfrm>
          <a:prstGeom prst="rect">
            <a:avLst/>
          </a:prstGeom>
        </p:spPr>
      </p:pic>
      <p:pic>
        <p:nvPicPr>
          <p:cNvPr id="4" name="Resim 3">
            <a:extLst>
              <a:ext uri="{FF2B5EF4-FFF2-40B4-BE49-F238E27FC236}">
                <a16:creationId xmlns:a16="http://schemas.microsoft.com/office/drawing/2014/main" xmlns="" id="{64ABA25C-23B1-4F1D-976A-29C3D6CADE5B}"/>
              </a:ext>
            </a:extLst>
          </p:cNvPr>
          <p:cNvPicPr>
            <a:picLocks noChangeAspect="1"/>
          </p:cNvPicPr>
          <p:nvPr/>
        </p:nvPicPr>
        <p:blipFill rotWithShape="1">
          <a:blip r:embed="rId5">
            <a:extLst>
              <a:ext uri="{28A0092B-C50C-407E-A947-70E740481C1C}">
                <a14:useLocalDpi xmlns:a14="http://schemas.microsoft.com/office/drawing/2010/main" val="0"/>
              </a:ext>
            </a:extLst>
          </a:blip>
          <a:srcRect l="1574" t="20964" r="3514" b="22179"/>
          <a:stretch/>
        </p:blipFill>
        <p:spPr>
          <a:xfrm>
            <a:off x="477080" y="1892715"/>
            <a:ext cx="11016000" cy="3714720"/>
          </a:xfrm>
          <a:prstGeom prst="rect">
            <a:avLst/>
          </a:prstGeom>
        </p:spPr>
      </p:pic>
      <p:sp>
        <p:nvSpPr>
          <p:cNvPr id="12" name="Başlık 1">
            <a:extLst>
              <a:ext uri="{FF2B5EF4-FFF2-40B4-BE49-F238E27FC236}">
                <a16:creationId xmlns:a16="http://schemas.microsoft.com/office/drawing/2014/main" xmlns="" id="{D0E2AEB0-5C3A-AF4D-B1DA-5380CDADC9A4}"/>
              </a:ext>
            </a:extLst>
          </p:cNvPr>
          <p:cNvSpPr txBox="1">
            <a:spLocks/>
          </p:cNvSpPr>
          <p:nvPr/>
        </p:nvSpPr>
        <p:spPr>
          <a:xfrm>
            <a:off x="360218" y="295564"/>
            <a:ext cx="10993582" cy="544945"/>
          </a:xfrm>
          <a:prstGeom prst="rect">
            <a:avLst/>
          </a:prstGeom>
        </p:spPr>
        <p:txBody>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tr-TR" dirty="0">
                <a:solidFill>
                  <a:srgbClr val="00B050"/>
                </a:solidFill>
                <a:latin typeface="Roboto" pitchFamily="2" charset="0"/>
                <a:ea typeface="Roboto" pitchFamily="2" charset="0"/>
              </a:rPr>
              <a:t>Afet Nedir?</a:t>
            </a:r>
            <a:endParaRPr lang="tr-TR" dirty="0">
              <a:solidFill>
                <a:schemeClr val="accent1">
                  <a:lumMod val="75000"/>
                </a:schemeClr>
              </a:solidFill>
              <a:latin typeface="Roboto" pitchFamily="2" charset="0"/>
              <a:ea typeface="Roboto" pitchFamily="2" charset="0"/>
            </a:endParaRPr>
          </a:p>
        </p:txBody>
      </p:sp>
    </p:spTree>
    <p:extLst>
      <p:ext uri="{BB962C8B-B14F-4D97-AF65-F5344CB8AC3E}">
        <p14:creationId xmlns:p14="http://schemas.microsoft.com/office/powerpoint/2010/main" val="2161369413"/>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500"/>
                                        <p:tgtEl>
                                          <p:spTgt spid="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50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fade">
                                      <p:cBhvr>
                                        <p:cTn id="18" dur="500"/>
                                        <p:tgtEl>
                                          <p:spTgt spid="10">
                                            <p:txEl>
                                              <p:pRg st="1" end="1"/>
                                            </p:txEl>
                                          </p:spTgt>
                                        </p:tgtEl>
                                      </p:cBhvr>
                                    </p:animEffect>
                                  </p:childTnLst>
                                </p:cTn>
                              </p:par>
                              <p:par>
                                <p:cTn id="19" presetID="10" presetClass="entr" presetSubtype="0" fill="hold" nodeType="withEffect">
                                  <p:stCondLst>
                                    <p:cond delay="1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xmlns="" id="{7FF69D52-584F-44D7-985A-C3C1DDAC8AAC}"/>
              </a:ext>
            </a:extLst>
          </p:cNvPr>
          <p:cNvSpPr>
            <a:spLocks noGrp="1"/>
          </p:cNvSpPr>
          <p:nvPr>
            <p:ph type="title" idx="4294967295"/>
          </p:nvPr>
        </p:nvSpPr>
        <p:spPr>
          <a:xfrm>
            <a:off x="2268417" y="3879850"/>
            <a:ext cx="7610475" cy="546100"/>
          </a:xfrm>
          <a:prstGeom prst="rect">
            <a:avLst/>
          </a:prstGeom>
        </p:spPr>
        <p:txBody>
          <a:bodyPr/>
          <a:lstStyle/>
          <a:p>
            <a:pPr algn="ctr"/>
            <a:r>
              <a:rPr lang="tr-TR" sz="2800" dirty="0">
                <a:solidFill>
                  <a:schemeClr val="accent2"/>
                </a:solidFill>
                <a:latin typeface="Roboto" pitchFamily="2" charset="0"/>
                <a:ea typeface="Roboto" pitchFamily="2" charset="0"/>
              </a:rPr>
              <a:t>TEŞEKKÜRLER</a:t>
            </a:r>
          </a:p>
        </p:txBody>
      </p:sp>
      <p:pic>
        <p:nvPicPr>
          <p:cNvPr id="6" name="Picture 2">
            <a:extLst>
              <a:ext uri="{FF2B5EF4-FFF2-40B4-BE49-F238E27FC236}">
                <a16:creationId xmlns:a16="http://schemas.microsoft.com/office/drawing/2014/main" xmlns="" id="{2BC1D5B2-66D4-40D4-AE60-2C2396386DD6}"/>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1579" r="18797"/>
          <a:stretch/>
        </p:blipFill>
        <p:spPr bwMode="auto">
          <a:xfrm>
            <a:off x="10405080" y="136525"/>
            <a:ext cx="1786920" cy="1694588"/>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8">
            <a:extLst>
              <a:ext uri="{FF2B5EF4-FFF2-40B4-BE49-F238E27FC236}">
                <a16:creationId xmlns:a16="http://schemas.microsoft.com/office/drawing/2014/main" xmlns="" id="{8AC5D150-A2D2-470E-B5C7-2E605046C4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76725" y="2065896"/>
            <a:ext cx="3638550"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8703909"/>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1">
            <a:extLst>
              <a:ext uri="{FF2B5EF4-FFF2-40B4-BE49-F238E27FC236}">
                <a16:creationId xmlns:a16="http://schemas.microsoft.com/office/drawing/2014/main" xmlns="" id="{86D8D2F2-0050-418F-868D-DB1969DAED7F}"/>
              </a:ext>
            </a:extLst>
          </p:cNvPr>
          <p:cNvSpPr txBox="1">
            <a:spLocks/>
          </p:cNvSpPr>
          <p:nvPr/>
        </p:nvSpPr>
        <p:spPr>
          <a:xfrm>
            <a:off x="360218" y="295564"/>
            <a:ext cx="10993582" cy="5449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tr-TR" dirty="0">
                <a:solidFill>
                  <a:srgbClr val="00B050"/>
                </a:solidFill>
                <a:latin typeface="Roboto" pitchFamily="2" charset="0"/>
                <a:ea typeface="Roboto" pitchFamily="2" charset="0"/>
              </a:rPr>
              <a:t>Ülkemizde Afet ve Acil Durum Oluşturabilecek Tehlikelerimiz </a:t>
            </a:r>
          </a:p>
        </p:txBody>
      </p:sp>
      <p:pic>
        <p:nvPicPr>
          <p:cNvPr id="1026" name="Picture 2">
            <a:extLst>
              <a:ext uri="{FF2B5EF4-FFF2-40B4-BE49-F238E27FC236}">
                <a16:creationId xmlns:a16="http://schemas.microsoft.com/office/drawing/2014/main" xmlns="" id="{08DDE859-81D0-42CF-B80F-57137FA7F5A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1" t="914" r="347" b="5321"/>
          <a:stretch/>
        </p:blipFill>
        <p:spPr bwMode="auto">
          <a:xfrm>
            <a:off x="1025616" y="956752"/>
            <a:ext cx="4968638" cy="2366755"/>
          </a:xfrm>
          <a:prstGeom prst="rect">
            <a:avLst/>
          </a:prstGeom>
          <a:ln>
            <a:solidFill>
              <a:schemeClr val="bg1">
                <a:lumMod val="85000"/>
              </a:schemeClr>
            </a:solidFill>
          </a:ln>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xmlns="" id="{97ABB827-CE22-420E-BD52-736D374468E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66" t="733" r="791" b="3877"/>
          <a:stretch/>
        </p:blipFill>
        <p:spPr bwMode="auto">
          <a:xfrm>
            <a:off x="6093644" y="956751"/>
            <a:ext cx="4541501" cy="2366756"/>
          </a:xfrm>
          <a:prstGeom prst="rect">
            <a:avLst/>
          </a:prstGeom>
          <a:ln>
            <a:solidFill>
              <a:schemeClr val="bg1">
                <a:lumMod val="85000"/>
              </a:schemeClr>
            </a:solidFill>
          </a:ln>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xmlns="" id="{5A0137F5-D5F9-41F6-9682-0A35C956491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76" t="913" r="289" b="3811"/>
          <a:stretch/>
        </p:blipFill>
        <p:spPr bwMode="auto">
          <a:xfrm>
            <a:off x="1025616" y="3422897"/>
            <a:ext cx="4959132" cy="2446021"/>
          </a:xfrm>
          <a:prstGeom prst="rect">
            <a:avLst/>
          </a:prstGeom>
          <a:ln>
            <a:solidFill>
              <a:schemeClr val="bg1">
                <a:lumMod val="85000"/>
              </a:schemeClr>
            </a:solidFill>
          </a:ln>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xmlns="" id="{0060121A-0E12-4E78-B3DD-F9FEB2378047}"/>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70" t="575" r="341" b="3078"/>
          <a:stretch/>
        </p:blipFill>
        <p:spPr bwMode="auto">
          <a:xfrm>
            <a:off x="6093644" y="3422897"/>
            <a:ext cx="4541501" cy="2446021"/>
          </a:xfrm>
          <a:prstGeom prst="rect">
            <a:avLst/>
          </a:prstGeom>
          <a:ln>
            <a:solidFill>
              <a:schemeClr val="bg1">
                <a:lumMod val="85000"/>
              </a:schemeClr>
            </a:solidFill>
          </a:ln>
          <a:effectLst/>
          <a:extLst>
            <a:ext uri="{909E8E84-426E-40DD-AFC4-6F175D3DCCD1}">
              <a14:hiddenFill xmlns:a14="http://schemas.microsoft.com/office/drawing/2010/main">
                <a:solidFill>
                  <a:srgbClr val="FFFFFF"/>
                </a:solidFill>
              </a14:hiddenFill>
            </a:ext>
          </a:extLst>
        </p:spPr>
      </p:pic>
      <p:sp>
        <p:nvSpPr>
          <p:cNvPr id="14" name="Dikdörtgen 13">
            <a:extLst>
              <a:ext uri="{FF2B5EF4-FFF2-40B4-BE49-F238E27FC236}">
                <a16:creationId xmlns:a16="http://schemas.microsoft.com/office/drawing/2014/main" xmlns="" id="{35FBB139-6EA9-485B-B797-C0538866A7B2}"/>
              </a:ext>
            </a:extLst>
          </p:cNvPr>
          <p:cNvSpPr/>
          <p:nvPr/>
        </p:nvSpPr>
        <p:spPr>
          <a:xfrm rot="16200000">
            <a:off x="-426250" y="1836775"/>
            <a:ext cx="2462646" cy="338554"/>
          </a:xfrm>
          <a:prstGeom prst="rect">
            <a:avLst/>
          </a:prstGeom>
        </p:spPr>
        <p:txBody>
          <a:bodyPr wrap="square">
            <a:spAutoFit/>
          </a:bodyPr>
          <a:lstStyle/>
          <a:p>
            <a:pPr algn="ctr"/>
            <a:r>
              <a:rPr lang="tr-TR" sz="1600" b="1" dirty="0">
                <a:solidFill>
                  <a:srgbClr val="00B050"/>
                </a:solidFill>
                <a:latin typeface="Roboto" pitchFamily="2" charset="0"/>
                <a:ea typeface="Roboto" pitchFamily="2" charset="0"/>
              </a:rPr>
              <a:t>SEL ve TAŞKINLAR</a:t>
            </a:r>
          </a:p>
        </p:txBody>
      </p:sp>
      <p:sp>
        <p:nvSpPr>
          <p:cNvPr id="15" name="Dikdörtgen 14">
            <a:extLst>
              <a:ext uri="{FF2B5EF4-FFF2-40B4-BE49-F238E27FC236}">
                <a16:creationId xmlns:a16="http://schemas.microsoft.com/office/drawing/2014/main" xmlns="" id="{FDF73875-EE17-4910-AC0C-DDA3776561A2}"/>
              </a:ext>
            </a:extLst>
          </p:cNvPr>
          <p:cNvSpPr/>
          <p:nvPr/>
        </p:nvSpPr>
        <p:spPr>
          <a:xfrm rot="16200000">
            <a:off x="-426249" y="4427634"/>
            <a:ext cx="2462646" cy="338554"/>
          </a:xfrm>
          <a:prstGeom prst="rect">
            <a:avLst/>
          </a:prstGeom>
        </p:spPr>
        <p:txBody>
          <a:bodyPr wrap="square">
            <a:spAutoFit/>
          </a:bodyPr>
          <a:lstStyle/>
          <a:p>
            <a:pPr algn="ctr"/>
            <a:r>
              <a:rPr lang="tr-TR" sz="1600" b="1" dirty="0">
                <a:solidFill>
                  <a:srgbClr val="00B050"/>
                </a:solidFill>
                <a:latin typeface="Roboto" pitchFamily="2" charset="0"/>
                <a:ea typeface="Roboto" pitchFamily="2" charset="0"/>
              </a:rPr>
              <a:t>ÇIĞ</a:t>
            </a:r>
          </a:p>
        </p:txBody>
      </p:sp>
      <p:sp>
        <p:nvSpPr>
          <p:cNvPr id="21" name="Dikdörtgen 20">
            <a:extLst>
              <a:ext uri="{FF2B5EF4-FFF2-40B4-BE49-F238E27FC236}">
                <a16:creationId xmlns:a16="http://schemas.microsoft.com/office/drawing/2014/main" xmlns="" id="{978D9534-2875-4D42-93E6-D6C0AC815CA8}"/>
              </a:ext>
            </a:extLst>
          </p:cNvPr>
          <p:cNvSpPr/>
          <p:nvPr/>
        </p:nvSpPr>
        <p:spPr>
          <a:xfrm rot="5400000">
            <a:off x="9618397" y="4532953"/>
            <a:ext cx="2462646" cy="338554"/>
          </a:xfrm>
          <a:prstGeom prst="rect">
            <a:avLst/>
          </a:prstGeom>
        </p:spPr>
        <p:txBody>
          <a:bodyPr wrap="square">
            <a:spAutoFit/>
          </a:bodyPr>
          <a:lstStyle/>
          <a:p>
            <a:pPr algn="ctr"/>
            <a:r>
              <a:rPr lang="tr-TR" sz="1600" b="1" dirty="0">
                <a:solidFill>
                  <a:srgbClr val="00B050"/>
                </a:solidFill>
                <a:latin typeface="Roboto" pitchFamily="2" charset="0"/>
                <a:ea typeface="Roboto" pitchFamily="2" charset="0"/>
              </a:rPr>
              <a:t>ORMAN YANGINLARI</a:t>
            </a:r>
          </a:p>
        </p:txBody>
      </p:sp>
      <p:sp>
        <p:nvSpPr>
          <p:cNvPr id="22" name="Dikdörtgen 21">
            <a:extLst>
              <a:ext uri="{FF2B5EF4-FFF2-40B4-BE49-F238E27FC236}">
                <a16:creationId xmlns:a16="http://schemas.microsoft.com/office/drawing/2014/main" xmlns="" id="{CFCF905A-350C-4E0C-9BEA-E9E0F7144EC0}"/>
              </a:ext>
            </a:extLst>
          </p:cNvPr>
          <p:cNvSpPr/>
          <p:nvPr/>
        </p:nvSpPr>
        <p:spPr>
          <a:xfrm rot="5400000">
            <a:off x="9623541" y="1803165"/>
            <a:ext cx="2462646" cy="338554"/>
          </a:xfrm>
          <a:prstGeom prst="rect">
            <a:avLst/>
          </a:prstGeom>
        </p:spPr>
        <p:txBody>
          <a:bodyPr wrap="square">
            <a:spAutoFit/>
          </a:bodyPr>
          <a:lstStyle/>
          <a:p>
            <a:pPr algn="ctr"/>
            <a:r>
              <a:rPr lang="tr-TR" sz="1600" b="1" dirty="0">
                <a:solidFill>
                  <a:srgbClr val="00B050"/>
                </a:solidFill>
                <a:latin typeface="Roboto" pitchFamily="2" charset="0"/>
                <a:ea typeface="Roboto" pitchFamily="2" charset="0"/>
              </a:rPr>
              <a:t>HEYELAN</a:t>
            </a:r>
          </a:p>
        </p:txBody>
      </p:sp>
      <p:pic>
        <p:nvPicPr>
          <p:cNvPr id="4" name="Resim 3">
            <a:extLst>
              <a:ext uri="{FF2B5EF4-FFF2-40B4-BE49-F238E27FC236}">
                <a16:creationId xmlns:a16="http://schemas.microsoft.com/office/drawing/2014/main" xmlns="" id="{5443162B-B288-4291-A84E-44ECEF5AA5C9}"/>
              </a:ext>
            </a:extLst>
          </p:cNvPr>
          <p:cNvPicPr>
            <a:picLocks noChangeAspect="1"/>
          </p:cNvPicPr>
          <p:nvPr/>
        </p:nvPicPr>
        <p:blipFill rotWithShape="1">
          <a:blip r:embed="rId9">
            <a:clrChange>
              <a:clrFrom>
                <a:srgbClr val="FFFFFF"/>
              </a:clrFrom>
              <a:clrTo>
                <a:srgbClr val="FFFFFF">
                  <a:alpha val="0"/>
                </a:srgbClr>
              </a:clrTo>
            </a:clrChange>
          </a:blip>
          <a:srcRect l="1613" t="13875" r="1197" b="25381"/>
          <a:stretch/>
        </p:blipFill>
        <p:spPr>
          <a:xfrm>
            <a:off x="651715" y="1075348"/>
            <a:ext cx="10576958" cy="4676265"/>
          </a:xfrm>
          <a:prstGeom prst="rect">
            <a:avLst/>
          </a:prstGeom>
        </p:spPr>
      </p:pic>
      <p:pic>
        <p:nvPicPr>
          <p:cNvPr id="10" name="Resim 9" descr="ekran, oturma, bilgisayar, yüzey içeren bir resim&#10;&#10;Açıklama otomatik olarak oluşturuldu">
            <a:extLst>
              <a:ext uri="{FF2B5EF4-FFF2-40B4-BE49-F238E27FC236}">
                <a16:creationId xmlns:a16="http://schemas.microsoft.com/office/drawing/2014/main" xmlns="" id="{0B0E6BAA-2849-49E4-BCD0-3B04133BB15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6200000">
            <a:off x="8550539" y="1789623"/>
            <a:ext cx="3766684" cy="4856455"/>
          </a:xfrm>
          <a:prstGeom prst="rect">
            <a:avLst/>
          </a:prstGeom>
        </p:spPr>
      </p:pic>
      <p:pic>
        <p:nvPicPr>
          <p:cNvPr id="24" name="_3DxwVBX-y5LJ9ae">
            <a:hlinkClick r:id="" action="ppaction://media"/>
            <a:extLst>
              <a:ext uri="{FF2B5EF4-FFF2-40B4-BE49-F238E27FC236}">
                <a16:creationId xmlns:a16="http://schemas.microsoft.com/office/drawing/2014/main" xmlns="" id="{DDF61A61-053B-4102-A83E-238986D10061}"/>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9505234" y="3078996"/>
            <a:ext cx="2161724" cy="2389235"/>
          </a:xfrm>
          <a:prstGeom prst="rect">
            <a:avLst/>
          </a:prstGeom>
        </p:spPr>
      </p:pic>
      <p:pic>
        <p:nvPicPr>
          <p:cNvPr id="12" name="Resim 11">
            <a:extLst>
              <a:ext uri="{FF2B5EF4-FFF2-40B4-BE49-F238E27FC236}">
                <a16:creationId xmlns:a16="http://schemas.microsoft.com/office/drawing/2014/main" xmlns="" id="{7D6F6D8C-6476-4E33-AD92-2D4A1C5582D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8664399" y="4813526"/>
            <a:ext cx="1687259" cy="1639878"/>
          </a:xfrm>
          <a:prstGeom prst="rect">
            <a:avLst/>
          </a:prstGeom>
        </p:spPr>
      </p:pic>
    </p:spTree>
    <p:extLst>
      <p:ext uri="{BB962C8B-B14F-4D97-AF65-F5344CB8AC3E}">
        <p14:creationId xmlns:p14="http://schemas.microsoft.com/office/powerpoint/2010/main" val="1735300265"/>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xit" presetSubtype="0" fill="hold" grpId="0" nodeType="with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22"/>
                                        </p:tgtEl>
                                      </p:cBhvr>
                                    </p:animEffect>
                                    <p:set>
                                      <p:cBhvr>
                                        <p:cTn id="25" dur="1" fill="hold">
                                          <p:stCondLst>
                                            <p:cond delay="499"/>
                                          </p:stCondLst>
                                        </p:cTn>
                                        <p:tgtEl>
                                          <p:spTgt spid="22"/>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childTnLst>
                          </p:cTn>
                        </p:par>
                        <p:par>
                          <p:cTn id="29" fill="hold">
                            <p:stCondLst>
                              <p:cond delay="500"/>
                            </p:stCondLst>
                            <p:childTnLst>
                              <p:par>
                                <p:cTn id="30" presetID="1" presetClass="mediacall" presetSubtype="0" fill="hold" nodeType="afterEffect">
                                  <p:stCondLst>
                                    <p:cond delay="0"/>
                                  </p:stCondLst>
                                  <p:childTnLst>
                                    <p:cmd type="call" cmd="playFrom(0.0)">
                                      <p:cBhvr>
                                        <p:cTn id="31" dur="10048"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repeatCount="indefinite" fill="hold" display="0">
                  <p:stCondLst>
                    <p:cond delay="indefinite"/>
                  </p:stCondLst>
                </p:cTn>
                <p:tgtEl>
                  <p:spTgt spid="24"/>
                </p:tgtEl>
              </p:cMediaNode>
            </p:video>
          </p:childTnLst>
        </p:cTn>
      </p:par>
    </p:tnLst>
    <p:bldLst>
      <p:bldP spid="14" grpId="0"/>
      <p:bldP spid="15"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xmlns="" id="{0C872C3C-2701-421D-8B52-DBA802F6E705}"/>
              </a:ext>
            </a:extLst>
          </p:cNvPr>
          <p:cNvPicPr>
            <a:picLocks noChangeAspect="1"/>
          </p:cNvPicPr>
          <p:nvPr/>
        </p:nvPicPr>
        <p:blipFill>
          <a:blip r:embed="rId3"/>
          <a:stretch>
            <a:fillRect/>
          </a:stretch>
        </p:blipFill>
        <p:spPr>
          <a:xfrm>
            <a:off x="66959" y="2317688"/>
            <a:ext cx="5739242" cy="3958098"/>
          </a:xfrm>
          <a:prstGeom prst="rect">
            <a:avLst/>
          </a:prstGeom>
          <a:ln>
            <a:noFill/>
          </a:ln>
          <a:effectLst>
            <a:softEdge rad="112500"/>
          </a:effectLst>
        </p:spPr>
      </p:pic>
      <p:pic>
        <p:nvPicPr>
          <p:cNvPr id="2" name="Picture 2" descr="C:\Users\ozanc\Desktop\guvenli_yasam_giris_mhmd2.jpg">
            <a:extLst>
              <a:ext uri="{FF2B5EF4-FFF2-40B4-BE49-F238E27FC236}">
                <a16:creationId xmlns:a16="http://schemas.microsoft.com/office/drawing/2014/main" xmlns="" id="{231D6D52-F1D2-46A5-AB05-1F85A6A607B8}"/>
              </a:ext>
            </a:extLst>
          </p:cNvPr>
          <p:cNvPicPr>
            <a:picLocks noChangeAspect="1" noChangeArrowheads="1"/>
          </p:cNvPicPr>
          <p:nvPr/>
        </p:nvPicPr>
        <p:blipFill rotWithShape="1">
          <a:blip r:embed="rId4" cstate="print">
            <a:clrChange>
              <a:clrFrom>
                <a:srgbClr val="FFFFFF"/>
              </a:clrFrom>
              <a:clrTo>
                <a:srgbClr val="FFFFFF">
                  <a:alpha val="0"/>
                </a:srgbClr>
              </a:clrTo>
            </a:clrChange>
          </a:blip>
          <a:srcRect t="19954" r="21044"/>
          <a:stretch/>
        </p:blipFill>
        <p:spPr bwMode="auto">
          <a:xfrm>
            <a:off x="3808071" y="326403"/>
            <a:ext cx="8316970" cy="5425397"/>
          </a:xfrm>
          <a:prstGeom prst="rect">
            <a:avLst/>
          </a:prstGeom>
          <a:noFill/>
        </p:spPr>
      </p:pic>
      <p:sp>
        <p:nvSpPr>
          <p:cNvPr id="10" name="Başlık 1">
            <a:extLst>
              <a:ext uri="{FF2B5EF4-FFF2-40B4-BE49-F238E27FC236}">
                <a16:creationId xmlns:a16="http://schemas.microsoft.com/office/drawing/2014/main" xmlns="" id="{127E1D97-5B30-F648-A52E-CBB17BF93478}"/>
              </a:ext>
            </a:extLst>
          </p:cNvPr>
          <p:cNvSpPr txBox="1">
            <a:spLocks/>
          </p:cNvSpPr>
          <p:nvPr/>
        </p:nvSpPr>
        <p:spPr>
          <a:xfrm>
            <a:off x="360218" y="295564"/>
            <a:ext cx="10993582" cy="544945"/>
          </a:xfrm>
          <a:prstGeom prst="rect">
            <a:avLst/>
          </a:prstGeom>
        </p:spPr>
        <p:txBody>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tr-TR" dirty="0">
                <a:solidFill>
                  <a:srgbClr val="00B050"/>
                </a:solidFill>
                <a:latin typeface="Roboto" pitchFamily="2" charset="0"/>
                <a:ea typeface="Roboto" pitchFamily="2" charset="0"/>
              </a:rPr>
              <a:t>Çevremizde Afet ve Acil Durum Oluşturabilecek Tehlikelerimiz</a:t>
            </a:r>
            <a:endParaRPr lang="tr-TR" dirty="0">
              <a:solidFill>
                <a:schemeClr val="accent1">
                  <a:lumMod val="75000"/>
                </a:schemeClr>
              </a:solidFill>
              <a:latin typeface="Roboto" pitchFamily="2" charset="0"/>
              <a:ea typeface="Roboto" pitchFamily="2" charset="0"/>
            </a:endParaRPr>
          </a:p>
        </p:txBody>
      </p:sp>
    </p:spTree>
    <p:extLst>
      <p:ext uri="{BB962C8B-B14F-4D97-AF65-F5344CB8AC3E}">
        <p14:creationId xmlns:p14="http://schemas.microsoft.com/office/powerpoint/2010/main" val="388173678"/>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nesne, saat içeren bir resim&#10;&#10;Açıklama otomatik olarak oluşturuldu">
            <a:extLst>
              <a:ext uri="{FF2B5EF4-FFF2-40B4-BE49-F238E27FC236}">
                <a16:creationId xmlns:a16="http://schemas.microsoft.com/office/drawing/2014/main" xmlns="" id="{EC6CB8F2-4B4B-47F5-B357-0C2BF7C3B5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4697" y="-124691"/>
            <a:ext cx="7022606" cy="6480062"/>
          </a:xfrm>
          <a:prstGeom prst="rect">
            <a:avLst/>
          </a:prstGeom>
        </p:spPr>
      </p:pic>
      <p:pic>
        <p:nvPicPr>
          <p:cNvPr id="6" name="Resim 5" descr="nesne, saat, telefon içeren bir resim&#10;&#10;Açıklama otomatik olarak oluşturuldu">
            <a:extLst>
              <a:ext uri="{FF2B5EF4-FFF2-40B4-BE49-F238E27FC236}">
                <a16:creationId xmlns:a16="http://schemas.microsoft.com/office/drawing/2014/main" xmlns="" id="{F8580201-FE30-46D5-A1C6-C2575DD116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4697" y="-124691"/>
            <a:ext cx="7022606" cy="6480062"/>
          </a:xfrm>
          <a:prstGeom prst="rect">
            <a:avLst/>
          </a:prstGeom>
        </p:spPr>
      </p:pic>
      <p:pic>
        <p:nvPicPr>
          <p:cNvPr id="8" name="Resim 7" descr="nesne, saat içeren bir resim&#10;&#10;Açıklama otomatik olarak oluşturuldu">
            <a:extLst>
              <a:ext uri="{FF2B5EF4-FFF2-40B4-BE49-F238E27FC236}">
                <a16:creationId xmlns:a16="http://schemas.microsoft.com/office/drawing/2014/main" xmlns="" id="{73E31DB7-BE57-4E52-BD7C-7DE85A1850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4697" y="-124691"/>
            <a:ext cx="7022606" cy="6480062"/>
          </a:xfrm>
          <a:prstGeom prst="rect">
            <a:avLst/>
          </a:prstGeom>
        </p:spPr>
      </p:pic>
      <p:sp>
        <p:nvSpPr>
          <p:cNvPr id="10" name="Başlık 1">
            <a:extLst>
              <a:ext uri="{FF2B5EF4-FFF2-40B4-BE49-F238E27FC236}">
                <a16:creationId xmlns:a16="http://schemas.microsoft.com/office/drawing/2014/main" xmlns="" id="{76DCD03F-B165-FC45-83C0-025CBA60FC9C}"/>
              </a:ext>
            </a:extLst>
          </p:cNvPr>
          <p:cNvSpPr txBox="1">
            <a:spLocks/>
          </p:cNvSpPr>
          <p:nvPr/>
        </p:nvSpPr>
        <p:spPr>
          <a:xfrm>
            <a:off x="360218" y="295564"/>
            <a:ext cx="10993582" cy="544945"/>
          </a:xfrm>
          <a:prstGeom prst="rect">
            <a:avLst/>
          </a:prstGeom>
        </p:spPr>
        <p:txBody>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tr-TR" dirty="0">
                <a:solidFill>
                  <a:srgbClr val="28A09D"/>
                </a:solidFill>
                <a:latin typeface="Roboto" pitchFamily="2" charset="0"/>
                <a:ea typeface="Roboto" pitchFamily="2" charset="0"/>
              </a:rPr>
              <a:t>Afet Öncesi Hazırlıklar</a:t>
            </a:r>
            <a:endParaRPr lang="tr-TR" dirty="0">
              <a:solidFill>
                <a:schemeClr val="accent1">
                  <a:lumMod val="75000"/>
                </a:schemeClr>
              </a:solidFill>
              <a:latin typeface="Roboto" pitchFamily="2" charset="0"/>
              <a:ea typeface="Roboto" pitchFamily="2" charset="0"/>
            </a:endParaRPr>
          </a:p>
        </p:txBody>
      </p:sp>
    </p:spTree>
    <p:extLst>
      <p:ext uri="{BB962C8B-B14F-4D97-AF65-F5344CB8AC3E}">
        <p14:creationId xmlns:p14="http://schemas.microsoft.com/office/powerpoint/2010/main" val="825809091"/>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şlık 1">
            <a:extLst>
              <a:ext uri="{FF2B5EF4-FFF2-40B4-BE49-F238E27FC236}">
                <a16:creationId xmlns:a16="http://schemas.microsoft.com/office/drawing/2014/main" xmlns="" id="{064A4C96-0253-4FC1-8C25-8043422BDDF4}"/>
              </a:ext>
            </a:extLst>
          </p:cNvPr>
          <p:cNvSpPr txBox="1">
            <a:spLocks/>
          </p:cNvSpPr>
          <p:nvPr/>
        </p:nvSpPr>
        <p:spPr>
          <a:xfrm>
            <a:off x="360218" y="295564"/>
            <a:ext cx="10993582" cy="544945"/>
          </a:xfrm>
          <a:prstGeom prst="rect">
            <a:avLst/>
          </a:prstGeom>
        </p:spPr>
        <p:txBody>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tr-TR" dirty="0">
                <a:solidFill>
                  <a:srgbClr val="28A09D"/>
                </a:solidFill>
                <a:latin typeface="Roboto" pitchFamily="2" charset="0"/>
                <a:ea typeface="Roboto" pitchFamily="2" charset="0"/>
              </a:rPr>
              <a:t>Afet Öncesi Hazırlıklar</a:t>
            </a:r>
            <a:endParaRPr lang="tr-TR" dirty="0">
              <a:solidFill>
                <a:schemeClr val="accent1">
                  <a:lumMod val="75000"/>
                </a:schemeClr>
              </a:solidFill>
              <a:latin typeface="Roboto" pitchFamily="2" charset="0"/>
              <a:ea typeface="Roboto" pitchFamily="2" charset="0"/>
            </a:endParaRPr>
          </a:p>
        </p:txBody>
      </p:sp>
      <p:pic>
        <p:nvPicPr>
          <p:cNvPr id="9" name="Resim 8" descr="bilgisayar, tablo içeren bir resim&#10;&#10;Açıklama otomatik olarak oluşturuldu">
            <a:extLst>
              <a:ext uri="{FF2B5EF4-FFF2-40B4-BE49-F238E27FC236}">
                <a16:creationId xmlns:a16="http://schemas.microsoft.com/office/drawing/2014/main" xmlns="" id="{B304CED4-619D-914C-9B0D-B6DE5262B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8078" y="3997483"/>
            <a:ext cx="18468000" cy="6378124"/>
          </a:xfrm>
          <a:prstGeom prst="rect">
            <a:avLst/>
          </a:prstGeom>
        </p:spPr>
      </p:pic>
      <p:pic>
        <p:nvPicPr>
          <p:cNvPr id="33" name="Resim 32">
            <a:extLst>
              <a:ext uri="{FF2B5EF4-FFF2-40B4-BE49-F238E27FC236}">
                <a16:creationId xmlns:a16="http://schemas.microsoft.com/office/drawing/2014/main" xmlns="" id="{F4D77D3D-7015-F249-A507-CD77D390F38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237078" y="2213296"/>
            <a:ext cx="7513335" cy="4425226"/>
          </a:xfrm>
          <a:prstGeom prst="rect">
            <a:avLst/>
          </a:prstGeom>
        </p:spPr>
      </p:pic>
      <p:pic>
        <p:nvPicPr>
          <p:cNvPr id="34" name="Resim 33">
            <a:extLst>
              <a:ext uri="{FF2B5EF4-FFF2-40B4-BE49-F238E27FC236}">
                <a16:creationId xmlns:a16="http://schemas.microsoft.com/office/drawing/2014/main" xmlns="" id="{D1BFFC6B-4B4A-0841-B53C-FFA5EE69D80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72212" y="1577945"/>
            <a:ext cx="3699182" cy="4984491"/>
          </a:xfrm>
          <a:prstGeom prst="rect">
            <a:avLst/>
          </a:prstGeom>
        </p:spPr>
      </p:pic>
      <p:pic>
        <p:nvPicPr>
          <p:cNvPr id="35" name="Resim 34">
            <a:extLst>
              <a:ext uri="{FF2B5EF4-FFF2-40B4-BE49-F238E27FC236}">
                <a16:creationId xmlns:a16="http://schemas.microsoft.com/office/drawing/2014/main" xmlns="" id="{B26DF1E4-AD37-604F-9A1E-5E098EC113A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82734" y="466764"/>
            <a:ext cx="7216155" cy="6548581"/>
          </a:xfrm>
          <a:prstGeom prst="rect">
            <a:avLst/>
          </a:prstGeom>
        </p:spPr>
      </p:pic>
      <p:pic>
        <p:nvPicPr>
          <p:cNvPr id="36" name="Resim 35">
            <a:extLst>
              <a:ext uri="{FF2B5EF4-FFF2-40B4-BE49-F238E27FC236}">
                <a16:creationId xmlns:a16="http://schemas.microsoft.com/office/drawing/2014/main" xmlns="" id="{03715717-BEEB-FC4A-8506-C770D51C1AA2}"/>
              </a:ext>
            </a:extLst>
          </p:cNvPr>
          <p:cNvPicPr>
            <a:picLocks noChangeAspect="1"/>
          </p:cNvPicPr>
          <p:nvPr/>
        </p:nvPicPr>
        <p:blipFill rotWithShape="1">
          <a:blip r:embed="rId7">
            <a:extLst>
              <a:ext uri="{28A0092B-C50C-407E-A947-70E740481C1C}">
                <a14:useLocalDpi xmlns:a14="http://schemas.microsoft.com/office/drawing/2010/main" val="0"/>
              </a:ext>
            </a:extLst>
          </a:blip>
          <a:srcRect l="14739" t="36238" r="28263" b="20371"/>
          <a:stretch/>
        </p:blipFill>
        <p:spPr>
          <a:xfrm>
            <a:off x="9483222" y="1936569"/>
            <a:ext cx="2296288" cy="1044000"/>
          </a:xfrm>
          <a:prstGeom prst="rect">
            <a:avLst/>
          </a:prstGeom>
        </p:spPr>
      </p:pic>
      <p:pic>
        <p:nvPicPr>
          <p:cNvPr id="37" name="Resim 36">
            <a:extLst>
              <a:ext uri="{FF2B5EF4-FFF2-40B4-BE49-F238E27FC236}">
                <a16:creationId xmlns:a16="http://schemas.microsoft.com/office/drawing/2014/main" xmlns="" id="{7ED544AB-D7D6-D94C-97D2-EDFC71107248}"/>
              </a:ext>
            </a:extLst>
          </p:cNvPr>
          <p:cNvPicPr>
            <a:picLocks noChangeAspect="1"/>
          </p:cNvPicPr>
          <p:nvPr/>
        </p:nvPicPr>
        <p:blipFill rotWithShape="1">
          <a:blip r:embed="rId8">
            <a:extLst>
              <a:ext uri="{28A0092B-C50C-407E-A947-70E740481C1C}">
                <a14:useLocalDpi xmlns:a14="http://schemas.microsoft.com/office/drawing/2010/main" val="0"/>
              </a:ext>
            </a:extLst>
          </a:blip>
          <a:srcRect l="25666" t="31977" r="17759" b="27039"/>
          <a:stretch/>
        </p:blipFill>
        <p:spPr>
          <a:xfrm>
            <a:off x="495620" y="1256141"/>
            <a:ext cx="2233797" cy="966412"/>
          </a:xfrm>
          <a:prstGeom prst="rect">
            <a:avLst/>
          </a:prstGeom>
        </p:spPr>
      </p:pic>
      <p:pic>
        <p:nvPicPr>
          <p:cNvPr id="38" name="Resim 37">
            <a:extLst>
              <a:ext uri="{FF2B5EF4-FFF2-40B4-BE49-F238E27FC236}">
                <a16:creationId xmlns:a16="http://schemas.microsoft.com/office/drawing/2014/main" xmlns="" id="{39336231-CA9A-0C41-B9EF-35446032EEFE}"/>
              </a:ext>
            </a:extLst>
          </p:cNvPr>
          <p:cNvPicPr>
            <a:picLocks noChangeAspect="1"/>
          </p:cNvPicPr>
          <p:nvPr/>
        </p:nvPicPr>
        <p:blipFill rotWithShape="1">
          <a:blip r:embed="rId9">
            <a:extLst>
              <a:ext uri="{28A0092B-C50C-407E-A947-70E740481C1C}">
                <a14:useLocalDpi xmlns:a14="http://schemas.microsoft.com/office/drawing/2010/main" val="0"/>
              </a:ext>
            </a:extLst>
          </a:blip>
          <a:srcRect l="18342" t="28273" r="19246" b="26515"/>
          <a:stretch/>
        </p:blipFill>
        <p:spPr>
          <a:xfrm>
            <a:off x="6120383" y="1416536"/>
            <a:ext cx="2496344" cy="1080000"/>
          </a:xfrm>
          <a:prstGeom prst="rect">
            <a:avLst/>
          </a:prstGeom>
        </p:spPr>
      </p:pic>
    </p:spTree>
    <p:extLst>
      <p:ext uri="{BB962C8B-B14F-4D97-AF65-F5344CB8AC3E}">
        <p14:creationId xmlns:p14="http://schemas.microsoft.com/office/powerpoint/2010/main" val="3357889084"/>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dissolve">
                                      <p:cBhvr>
                                        <p:cTn id="7" dur="1000"/>
                                        <p:tgtEl>
                                          <p:spTgt spid="37"/>
                                        </p:tgtEl>
                                      </p:cBhvr>
                                    </p:animEffect>
                                  </p:childTnLst>
                                </p:cTn>
                              </p:par>
                              <p:par>
                                <p:cTn id="8" presetID="9"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dissolve">
                                      <p:cBhvr>
                                        <p:cTn id="10" dur="10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dissolve">
                                      <p:cBhvr>
                                        <p:cTn id="15" dur="1000"/>
                                        <p:tgtEl>
                                          <p:spTgt spid="34"/>
                                        </p:tgtEl>
                                      </p:cBhvr>
                                    </p:animEffect>
                                  </p:childTnLst>
                                </p:cTn>
                              </p:par>
                              <p:par>
                                <p:cTn id="16" presetID="9" presetClass="entr" presetSubtype="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dissolve">
                                      <p:cBhvr>
                                        <p:cTn id="18" dur="10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dissolve">
                                      <p:cBhvr>
                                        <p:cTn id="23" dur="1000"/>
                                        <p:tgtEl>
                                          <p:spTgt spid="33"/>
                                        </p:tgtEl>
                                      </p:cBhvr>
                                    </p:animEffect>
                                  </p:childTnLst>
                                </p:cTn>
                              </p:par>
                              <p:par>
                                <p:cTn id="24" presetID="9" presetClass="entr" presetSubtype="0"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dissolve">
                                      <p:cBhvr>
                                        <p:cTn id="26" dur="10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presetSubtype="0" nodeType="clickEffect">
                                  <p:stCondLst>
                                    <p:cond delay="0"/>
                                  </p:stCondLst>
                                  <p:childTnLst>
                                    <p:set>
                                      <p:cBhvr>
                                        <p:cTn id="30" dur="indefinite"/>
                                        <p:tgtEl>
                                          <p:spTgt spid="33"/>
                                        </p:tgtEl>
                                        <p:attrNameLst>
                                          <p:attrName>style.opacity</p:attrName>
                                        </p:attrNameLst>
                                      </p:cBhvr>
                                      <p:to>
                                        <p:strVal val="0.25"/>
                                      </p:to>
                                    </p:set>
                                    <p:animEffect filter="image" prLst="opacity: 0.25">
                                      <p:cBhvr rctx="IE">
                                        <p:cTn id="31" dur="indefinite"/>
                                        <p:tgtEl>
                                          <p:spTgt spid="33"/>
                                        </p:tgtEl>
                                      </p:cBhvr>
                                    </p:animEffect>
                                  </p:childTnLst>
                                </p:cTn>
                              </p:par>
                              <p:par>
                                <p:cTn id="32" presetID="9" presetClass="emph" presetSubtype="0" nodeType="withEffect">
                                  <p:stCondLst>
                                    <p:cond delay="0"/>
                                  </p:stCondLst>
                                  <p:childTnLst>
                                    <p:set>
                                      <p:cBhvr>
                                        <p:cTn id="33" dur="indefinite"/>
                                        <p:tgtEl>
                                          <p:spTgt spid="36"/>
                                        </p:tgtEl>
                                        <p:attrNameLst>
                                          <p:attrName>style.opacity</p:attrName>
                                        </p:attrNameLst>
                                      </p:cBhvr>
                                      <p:to>
                                        <p:strVal val="0.25"/>
                                      </p:to>
                                    </p:set>
                                    <p:animEffect filter="image" prLst="opacity: 0.25">
                                      <p:cBhvr rctx="IE">
                                        <p:cTn id="34" dur="indefinite"/>
                                        <p:tgtEl>
                                          <p:spTgt spid="36"/>
                                        </p:tgtEl>
                                      </p:cBhvr>
                                    </p:animEffect>
                                  </p:childTnLst>
                                </p:cTn>
                              </p:par>
                              <p:par>
                                <p:cTn id="35" presetID="9" presetClass="emph" presetSubtype="0" nodeType="withEffect">
                                  <p:stCondLst>
                                    <p:cond delay="0"/>
                                  </p:stCondLst>
                                  <p:childTnLst>
                                    <p:set>
                                      <p:cBhvr>
                                        <p:cTn id="36" dur="indefinite"/>
                                        <p:tgtEl>
                                          <p:spTgt spid="38"/>
                                        </p:tgtEl>
                                        <p:attrNameLst>
                                          <p:attrName>style.opacity</p:attrName>
                                        </p:attrNameLst>
                                      </p:cBhvr>
                                      <p:to>
                                        <p:strVal val="0.25"/>
                                      </p:to>
                                    </p:set>
                                    <p:animEffect filter="image" prLst="opacity: 0.25">
                                      <p:cBhvr rctx="IE">
                                        <p:cTn id="37" dur="indefinite"/>
                                        <p:tgtEl>
                                          <p:spTgt spid="38"/>
                                        </p:tgtEl>
                                      </p:cBhvr>
                                    </p:animEffect>
                                  </p:childTnLst>
                                </p:cTn>
                              </p:par>
                              <p:par>
                                <p:cTn id="38" presetID="9" presetClass="emph" presetSubtype="0" nodeType="withEffect">
                                  <p:stCondLst>
                                    <p:cond delay="0"/>
                                  </p:stCondLst>
                                  <p:childTnLst>
                                    <p:set>
                                      <p:cBhvr>
                                        <p:cTn id="39" dur="indefinite"/>
                                        <p:tgtEl>
                                          <p:spTgt spid="34"/>
                                        </p:tgtEl>
                                        <p:attrNameLst>
                                          <p:attrName>style.opacity</p:attrName>
                                        </p:attrNameLst>
                                      </p:cBhvr>
                                      <p:to>
                                        <p:strVal val="0.25"/>
                                      </p:to>
                                    </p:set>
                                    <p:animEffect filter="image" prLst="opacity: 0.25">
                                      <p:cBhvr rctx="IE">
                                        <p:cTn id="40" dur="indefinite"/>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15882</TotalTime>
  <Words>17696</Words>
  <Application>Microsoft Office PowerPoint</Application>
  <PresentationFormat>Özel</PresentationFormat>
  <Paragraphs>1710</Paragraphs>
  <Slides>50</Slides>
  <Notes>50</Notes>
  <HiddenSlides>0</HiddenSlides>
  <MMClips>5</MMClips>
  <ScaleCrop>false</ScaleCrop>
  <HeadingPairs>
    <vt:vector size="4" baseType="variant">
      <vt:variant>
        <vt:lpstr>Tema</vt:lpstr>
      </vt:variant>
      <vt:variant>
        <vt:i4>1</vt:i4>
      </vt:variant>
      <vt:variant>
        <vt:lpstr>Slayt Başlıkları</vt:lpstr>
      </vt:variant>
      <vt:variant>
        <vt:i4>50</vt:i4>
      </vt:variant>
    </vt:vector>
  </HeadingPairs>
  <TitlesOfParts>
    <vt:vector size="51" baseType="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TEŞEKKÜRLER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İsmail Ozan Çılgın</dc:creator>
  <cp:lastModifiedBy>MEB</cp:lastModifiedBy>
  <cp:revision>958</cp:revision>
  <cp:lastPrinted>2020-01-22T05:05:22Z</cp:lastPrinted>
  <dcterms:created xsi:type="dcterms:W3CDTF">2019-10-03T12:46:24Z</dcterms:created>
  <dcterms:modified xsi:type="dcterms:W3CDTF">2021-03-11T11:33:06Z</dcterms:modified>
</cp:coreProperties>
</file>